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3"/>
  </p:notesMasterIdLst>
  <p:handoutMasterIdLst>
    <p:handoutMasterId r:id="rId24"/>
  </p:handoutMasterIdLst>
  <p:sldIdLst>
    <p:sldId id="256" r:id="rId2"/>
    <p:sldId id="336" r:id="rId3"/>
    <p:sldId id="257" r:id="rId4"/>
    <p:sldId id="258" r:id="rId5"/>
    <p:sldId id="317" r:id="rId6"/>
    <p:sldId id="259" r:id="rId7"/>
    <p:sldId id="260" r:id="rId8"/>
    <p:sldId id="318" r:id="rId9"/>
    <p:sldId id="319" r:id="rId10"/>
    <p:sldId id="320" r:id="rId11"/>
    <p:sldId id="321" r:id="rId12"/>
    <p:sldId id="322" r:id="rId13"/>
    <p:sldId id="323" r:id="rId14"/>
    <p:sldId id="337" r:id="rId15"/>
    <p:sldId id="324" r:id="rId16"/>
    <p:sldId id="331" r:id="rId17"/>
    <p:sldId id="277" r:id="rId18"/>
    <p:sldId id="339" r:id="rId19"/>
    <p:sldId id="342" r:id="rId20"/>
    <p:sldId id="338" r:id="rId21"/>
    <p:sldId id="312" r:id="rId22"/>
  </p:sldIdLst>
  <p:sldSz cx="9144000" cy="6858000" type="screen4x3"/>
  <p:notesSz cx="6950075" cy="9236075"/>
  <p:defaultTextStyle>
    <a:defPPr>
      <a:defRPr lang="en-US"/>
    </a:defPPr>
    <a:lvl1pPr algn="l" rtl="0" eaLnBrk="0" fontAlgn="base" hangingPunct="0">
      <a:spcBef>
        <a:spcPct val="0"/>
      </a:spcBef>
      <a:spcAft>
        <a:spcPct val="0"/>
      </a:spcAft>
      <a:defRPr sz="2400" kern="1200">
        <a:solidFill>
          <a:schemeClr val="tx1"/>
        </a:solidFill>
        <a:latin typeface="Arial" charset="0"/>
        <a:ea typeface="Geneva"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Geneva"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Geneva"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Geneva"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Geneva" pitchFamily="1" charset="-128"/>
        <a:cs typeface="+mn-cs"/>
      </a:defRPr>
    </a:lvl5pPr>
    <a:lvl6pPr marL="2286000" algn="l" defTabSz="914400" rtl="0" eaLnBrk="1" latinLnBrk="0" hangingPunct="1">
      <a:defRPr sz="2400" kern="1200">
        <a:solidFill>
          <a:schemeClr val="tx1"/>
        </a:solidFill>
        <a:latin typeface="Arial" charset="0"/>
        <a:ea typeface="Geneva" pitchFamily="1" charset="-128"/>
        <a:cs typeface="+mn-cs"/>
      </a:defRPr>
    </a:lvl6pPr>
    <a:lvl7pPr marL="2743200" algn="l" defTabSz="914400" rtl="0" eaLnBrk="1" latinLnBrk="0" hangingPunct="1">
      <a:defRPr sz="2400" kern="1200">
        <a:solidFill>
          <a:schemeClr val="tx1"/>
        </a:solidFill>
        <a:latin typeface="Arial" charset="0"/>
        <a:ea typeface="Geneva" pitchFamily="1" charset="-128"/>
        <a:cs typeface="+mn-cs"/>
      </a:defRPr>
    </a:lvl7pPr>
    <a:lvl8pPr marL="3200400" algn="l" defTabSz="914400" rtl="0" eaLnBrk="1" latinLnBrk="0" hangingPunct="1">
      <a:defRPr sz="2400" kern="1200">
        <a:solidFill>
          <a:schemeClr val="tx1"/>
        </a:solidFill>
        <a:latin typeface="Arial" charset="0"/>
        <a:ea typeface="Geneva" pitchFamily="1" charset="-128"/>
        <a:cs typeface="+mn-cs"/>
      </a:defRPr>
    </a:lvl8pPr>
    <a:lvl9pPr marL="3657600" algn="l" defTabSz="914400" rtl="0" eaLnBrk="1" latinLnBrk="0" hangingPunct="1">
      <a:defRPr sz="2400" kern="1200">
        <a:solidFill>
          <a:schemeClr val="tx1"/>
        </a:solidFill>
        <a:latin typeface="Arial" charset="0"/>
        <a:ea typeface="Geneva"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470"/>
    <a:srgbClr val="CF7650"/>
    <a:srgbClr val="AAB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72810" autoAdjust="0"/>
  </p:normalViewPr>
  <p:slideViewPr>
    <p:cSldViewPr>
      <p:cViewPr varScale="1">
        <p:scale>
          <a:sx n="71" d="100"/>
          <a:sy n="71" d="100"/>
        </p:scale>
        <p:origin x="1494" y="60"/>
      </p:cViewPr>
      <p:guideLst>
        <p:guide orient="horz" pos="2160"/>
        <p:guide pos="2880"/>
      </p:guideLst>
    </p:cSldViewPr>
  </p:slideViewPr>
  <p:notesTextViewPr>
    <p:cViewPr>
      <p:scale>
        <a:sx n="100" d="100"/>
        <a:sy n="100" d="100"/>
      </p:scale>
      <p:origin x="0" y="0"/>
    </p:cViewPr>
  </p:notesTextViewPr>
  <p:notesViewPr>
    <p:cSldViewPr>
      <p:cViewPr>
        <p:scale>
          <a:sx n="75" d="100"/>
          <a:sy n="75" d="100"/>
        </p:scale>
        <p:origin x="-2358" y="-17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t" anchorCtr="0" compatLnSpc="1">
            <a:prstTxWarp prst="textNoShape">
              <a:avLst/>
            </a:prstTxWarp>
          </a:bodyPr>
          <a:lstStyle>
            <a:lvl1pPr eaLnBrk="1" hangingPunct="1">
              <a:defRPr sz="1200" b="1"/>
            </a:lvl1pPr>
          </a:lstStyle>
          <a:p>
            <a:pPr>
              <a:defRPr/>
            </a:pPr>
            <a:endParaRPr lang="en-US"/>
          </a:p>
        </p:txBody>
      </p:sp>
      <p:sp>
        <p:nvSpPr>
          <p:cNvPr id="45059" name="Rectangle 3"/>
          <p:cNvSpPr>
            <a:spLocks noGrp="1" noChangeArrowheads="1"/>
          </p:cNvSpPr>
          <p:nvPr>
            <p:ph type="dt" sz="quarter" idx="1"/>
          </p:nvPr>
        </p:nvSpPr>
        <p:spPr bwMode="auto">
          <a:xfrm>
            <a:off x="393700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t" anchorCtr="0" compatLnSpc="1">
            <a:prstTxWarp prst="textNoShape">
              <a:avLst/>
            </a:prstTxWarp>
          </a:bodyPr>
          <a:lstStyle>
            <a:lvl1pPr algn="r" eaLnBrk="1" hangingPunct="1">
              <a:defRPr sz="1200" b="1"/>
            </a:lvl1pPr>
          </a:lstStyle>
          <a:p>
            <a:pPr>
              <a:defRPr/>
            </a:pPr>
            <a:endParaRPr lang="en-US"/>
          </a:p>
        </p:txBody>
      </p:sp>
      <p:sp>
        <p:nvSpPr>
          <p:cNvPr id="45060" name="Rectangle 4"/>
          <p:cNvSpPr>
            <a:spLocks noGrp="1" noChangeArrowheads="1"/>
          </p:cNvSpPr>
          <p:nvPr>
            <p:ph type="ftr" sz="quarter" idx="2"/>
          </p:nvPr>
        </p:nvSpPr>
        <p:spPr bwMode="auto">
          <a:xfrm>
            <a:off x="0" y="8772525"/>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b" anchorCtr="0" compatLnSpc="1">
            <a:prstTxWarp prst="textNoShape">
              <a:avLst/>
            </a:prstTxWarp>
          </a:bodyPr>
          <a:lstStyle>
            <a:lvl1pPr eaLnBrk="1" hangingPunct="1">
              <a:defRPr sz="1200"/>
            </a:lvl1pPr>
          </a:lstStyle>
          <a:p>
            <a:pPr>
              <a:defRPr/>
            </a:pPr>
            <a:endParaRPr lang="en-US"/>
          </a:p>
        </p:txBody>
      </p:sp>
      <p:sp>
        <p:nvSpPr>
          <p:cNvPr id="45061" name="Rectangle 5"/>
          <p:cNvSpPr>
            <a:spLocks noGrp="1" noChangeArrowheads="1"/>
          </p:cNvSpPr>
          <p:nvPr>
            <p:ph type="sldNum" sz="quarter" idx="3"/>
          </p:nvPr>
        </p:nvSpPr>
        <p:spPr bwMode="auto">
          <a:xfrm>
            <a:off x="3937000" y="8772525"/>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b" anchorCtr="0" compatLnSpc="1">
            <a:prstTxWarp prst="textNoShape">
              <a:avLst/>
            </a:prstTxWarp>
          </a:bodyPr>
          <a:lstStyle>
            <a:lvl1pPr algn="r" eaLnBrk="1" hangingPunct="1">
              <a:defRPr sz="1200"/>
            </a:lvl1pPr>
          </a:lstStyle>
          <a:p>
            <a:pPr>
              <a:defRPr/>
            </a:pPr>
            <a:fld id="{97C6DECE-7B70-4AF4-BAD1-7930E3A21EB3}" type="slidenum">
              <a:rPr lang="en-US"/>
              <a:pPr>
                <a:defRPr/>
              </a:pPr>
              <a:t>‹#›</a:t>
            </a:fld>
            <a:endParaRPr lang="en-US"/>
          </a:p>
        </p:txBody>
      </p:sp>
      <p:pic>
        <p:nvPicPr>
          <p:cNvPr id="50182"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5700" y="8401050"/>
            <a:ext cx="18542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31215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2492" tIns="46246" rIns="92492" bIns="46246" rtlCol="0"/>
          <a:lstStyle>
            <a:lvl1pPr algn="l">
              <a:defRPr sz="1200"/>
            </a:lvl1pPr>
          </a:lstStyle>
          <a:p>
            <a:pPr>
              <a:defRPr/>
            </a:pPr>
            <a:endParaRPr lang="en-US"/>
          </a:p>
        </p:txBody>
      </p:sp>
      <p:sp>
        <p:nvSpPr>
          <p:cNvPr id="3" name="Date Placeholder 2"/>
          <p:cNvSpPr>
            <a:spLocks noGrp="1"/>
          </p:cNvSpPr>
          <p:nvPr>
            <p:ph type="dt" idx="1"/>
          </p:nvPr>
        </p:nvSpPr>
        <p:spPr>
          <a:xfrm>
            <a:off x="3937000" y="0"/>
            <a:ext cx="3011488" cy="461963"/>
          </a:xfrm>
          <a:prstGeom prst="rect">
            <a:avLst/>
          </a:prstGeom>
        </p:spPr>
        <p:txBody>
          <a:bodyPr vert="horz" lIns="92492" tIns="46246" rIns="92492" bIns="46246" rtlCol="0"/>
          <a:lstStyle>
            <a:lvl1pPr algn="r">
              <a:defRPr sz="1200"/>
            </a:lvl1pPr>
          </a:lstStyle>
          <a:p>
            <a:pPr>
              <a:defRPr/>
            </a:pPr>
            <a:fld id="{3451D444-7C6A-4551-9C00-FBE9E0BFA4CA}" type="datetimeFigureOut">
              <a:rPr lang="en-US"/>
              <a:pPr>
                <a:defRPr/>
              </a:pPr>
              <a:t>10/1/2018</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pPr lvl="0"/>
            <a:endParaRPr lang="en-US" noProof="0" smtClean="0"/>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2492" tIns="46246" rIns="92492" bIns="4624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2525"/>
            <a:ext cx="3011488" cy="461963"/>
          </a:xfrm>
          <a:prstGeom prst="rect">
            <a:avLst/>
          </a:prstGeom>
        </p:spPr>
        <p:txBody>
          <a:bodyPr vert="horz" lIns="92492" tIns="46246" rIns="92492" bIns="46246"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2492" tIns="46246" rIns="92492" bIns="46246" rtlCol="0" anchor="b"/>
          <a:lstStyle>
            <a:lvl1pPr algn="r">
              <a:defRPr sz="1200"/>
            </a:lvl1pPr>
          </a:lstStyle>
          <a:p>
            <a:pPr>
              <a:defRPr/>
            </a:pPr>
            <a:fld id="{560C3FD8-00C1-468A-BA1E-0A59FD76D89C}" type="slidenum">
              <a:rPr lang="en-US"/>
              <a:pPr>
                <a:defRPr/>
              </a:pPr>
              <a:t>‹#›</a:t>
            </a:fld>
            <a:endParaRPr lang="en-US"/>
          </a:p>
        </p:txBody>
      </p:sp>
    </p:spTree>
    <p:extLst>
      <p:ext uri="{BB962C8B-B14F-4D97-AF65-F5344CB8AC3E}">
        <p14:creationId xmlns:p14="http://schemas.microsoft.com/office/powerpoint/2010/main" val="33891394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file:///\\www.ncbi.nlm.nih.gov\pubmed\12826639%3fdopt=Abstrac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3</a:t>
            </a:r>
            <a:r>
              <a:rPr lang="en-US" baseline="0" dirty="0" smtClean="0"/>
              <a:t> bottom.</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60C3FD8-00C1-468A-BA1E-0A59FD76D89C}" type="slidenum">
              <a:rPr lang="en-US" smtClean="0"/>
              <a:pPr>
                <a:defRPr/>
              </a:pPr>
              <a:t>2</a:t>
            </a:fld>
            <a:endParaRPr lang="en-US"/>
          </a:p>
        </p:txBody>
      </p:sp>
    </p:spTree>
    <p:extLst>
      <p:ext uri="{BB962C8B-B14F-4D97-AF65-F5344CB8AC3E}">
        <p14:creationId xmlns:p14="http://schemas.microsoft.com/office/powerpoint/2010/main" val="248011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dirty="0" smtClean="0">
                <a:cs typeface="Times New Roman" pitchFamily="18" charset="0"/>
              </a:rPr>
              <a:t>Now, you have prepared for your visit and have finally arrived at your provider’s office. Page 5 in the workbook includes the information you should share with your provider.</a:t>
            </a:r>
          </a:p>
          <a:p>
            <a:pPr eaLnBrk="1" hangingPunct="1">
              <a:lnSpc>
                <a:spcPct val="90000"/>
              </a:lnSpc>
              <a:spcBef>
                <a:spcPct val="0"/>
              </a:spcBef>
            </a:pPr>
            <a:endParaRPr lang="en-US" dirty="0" smtClean="0">
              <a:cs typeface="Times New Roman" pitchFamily="18" charset="0"/>
            </a:endParaRPr>
          </a:p>
          <a:p>
            <a:pPr eaLnBrk="1" hangingPunct="1">
              <a:lnSpc>
                <a:spcPct val="90000"/>
              </a:lnSpc>
              <a:spcBef>
                <a:spcPct val="0"/>
              </a:spcBef>
            </a:pPr>
            <a:r>
              <a:rPr lang="en-US" dirty="0" smtClean="0">
                <a:cs typeface="Times New Roman" pitchFamily="18" charset="0"/>
              </a:rPr>
              <a:t>First, state your main concern and describe your symptoms. Share with your doctor if you have had any past experience with these or similar symptoms. </a:t>
            </a:r>
          </a:p>
          <a:p>
            <a:pPr eaLnBrk="1" hangingPunct="1">
              <a:lnSpc>
                <a:spcPct val="90000"/>
              </a:lnSpc>
              <a:spcBef>
                <a:spcPct val="0"/>
              </a:spcBef>
            </a:pPr>
            <a:endParaRPr lang="en-US" dirty="0" smtClean="0">
              <a:cs typeface="Times New Roman" pitchFamily="18" charset="0"/>
            </a:endParaRPr>
          </a:p>
          <a:p>
            <a:pPr eaLnBrk="1" hangingPunct="1">
              <a:lnSpc>
                <a:spcPct val="90000"/>
              </a:lnSpc>
              <a:spcBef>
                <a:spcPct val="0"/>
              </a:spcBef>
            </a:pPr>
            <a:r>
              <a:rPr lang="en-US" dirty="0" smtClean="0">
                <a:cs typeface="Times New Roman" pitchFamily="18" charset="0"/>
              </a:rPr>
              <a:t>Discuss any medication you have used in the past, its effectiveness (Does it work for you?), as well as any side effects you may have experienced. Please share with your provider </a:t>
            </a:r>
            <a:r>
              <a:rPr lang="en-US" i="1" dirty="0" smtClean="0">
                <a:cs typeface="Times New Roman" pitchFamily="18" charset="0"/>
              </a:rPr>
              <a:t>all </a:t>
            </a:r>
            <a:r>
              <a:rPr lang="en-US" dirty="0" smtClean="0">
                <a:cs typeface="Times New Roman" pitchFamily="18" charset="0"/>
              </a:rPr>
              <a:t>of the information or knowledge that you have in regard to your illness and current state of health.  </a:t>
            </a:r>
          </a:p>
          <a:p>
            <a:pPr eaLnBrk="1" hangingPunct="1">
              <a:lnSpc>
                <a:spcPct val="90000"/>
              </a:lnSpc>
              <a:spcBef>
                <a:spcPct val="0"/>
              </a:spcBef>
            </a:pPr>
            <a:endParaRPr lang="en-US" dirty="0" smtClean="0">
              <a:cs typeface="Times New Roman" pitchFamily="18" charset="0"/>
            </a:endParaRPr>
          </a:p>
          <a:p>
            <a:pPr eaLnBrk="1" hangingPunct="1">
              <a:lnSpc>
                <a:spcPct val="90000"/>
              </a:lnSpc>
              <a:spcBef>
                <a:spcPct val="0"/>
              </a:spcBef>
            </a:pPr>
            <a:r>
              <a:rPr lang="en-US" dirty="0" smtClean="0">
                <a:cs typeface="Times New Roman" pitchFamily="18" charset="0"/>
              </a:rPr>
              <a:t>Never be afraid to “bother” your provider with details, even if you feel they may be unimportant or unrelated. For example, a patient may present a headache as the main concern. This patient may also have a rash on his leg, but he hesitates to share this with his provider because he feels the rash has nothing to do with the headache. It may. The rash may be a secondary effect from an illness and may assist with a diagnosis, or it may be a side effect from the medication that the patient is taking.  Be sure that you share all information with your provider.</a:t>
            </a:r>
          </a:p>
          <a:p>
            <a:pPr eaLnBrk="1" hangingPunct="1">
              <a:lnSpc>
                <a:spcPct val="90000"/>
              </a:lnSpc>
              <a:spcBef>
                <a:spcPct val="0"/>
              </a:spcBef>
            </a:pPr>
            <a:endParaRPr lang="en-US" dirty="0" smtClean="0">
              <a:cs typeface="Times New Roman" pitchFamily="18" charset="0"/>
            </a:endParaRPr>
          </a:p>
          <a:p>
            <a:pPr eaLnBrk="1" hangingPunct="1">
              <a:lnSpc>
                <a:spcPct val="90000"/>
              </a:lnSpc>
              <a:spcBef>
                <a:spcPct val="0"/>
              </a:spcBef>
            </a:pPr>
            <a:r>
              <a:rPr lang="en-US" dirty="0" smtClean="0">
                <a:cs typeface="Times New Roman" pitchFamily="18" charset="0"/>
              </a:rPr>
              <a:t>Finally take notes during the visit, even if you understand what is being said. It’s difficult to keep track of all the information you receive during a medical visit. Taking notes will allow you to refer back to them at a later point, when you have more time to process what was being said or see what you have to do in order to get better.</a:t>
            </a:r>
          </a:p>
          <a:p>
            <a:pPr eaLnBrk="1" hangingPunct="1">
              <a:spcBef>
                <a:spcPct val="0"/>
              </a:spcBef>
            </a:pPr>
            <a:endParaRPr lang="en-US" dirty="0"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Geneva" pitchFamily="1" charset="-128"/>
              </a:defRPr>
            </a:lvl1pPr>
            <a:lvl2pPr marL="742950" indent="-285750">
              <a:defRPr sz="2400">
                <a:solidFill>
                  <a:schemeClr val="tx1"/>
                </a:solidFill>
                <a:latin typeface="Arial" charset="0"/>
                <a:ea typeface="Geneva" pitchFamily="1" charset="-128"/>
              </a:defRPr>
            </a:lvl2pPr>
            <a:lvl3pPr marL="1143000" indent="-228600">
              <a:defRPr sz="2400">
                <a:solidFill>
                  <a:schemeClr val="tx1"/>
                </a:solidFill>
                <a:latin typeface="Arial" charset="0"/>
                <a:ea typeface="Geneva" pitchFamily="1" charset="-128"/>
              </a:defRPr>
            </a:lvl3pPr>
            <a:lvl4pPr marL="1600200" indent="-228600">
              <a:defRPr sz="2400">
                <a:solidFill>
                  <a:schemeClr val="tx1"/>
                </a:solidFill>
                <a:latin typeface="Arial" charset="0"/>
                <a:ea typeface="Geneva" pitchFamily="1" charset="-128"/>
              </a:defRPr>
            </a:lvl4pPr>
            <a:lvl5pPr marL="2057400" indent="-228600">
              <a:defRPr sz="2400">
                <a:solidFill>
                  <a:schemeClr val="tx1"/>
                </a:solidFill>
                <a:latin typeface="Arial" charset="0"/>
                <a:ea typeface="Geneva" pitchFamily="1" charset="-128"/>
              </a:defRPr>
            </a:lvl5pPr>
            <a:lvl6pPr marL="2514600" indent="-228600" eaLnBrk="0" fontAlgn="base" hangingPunct="0">
              <a:spcBef>
                <a:spcPct val="0"/>
              </a:spcBef>
              <a:spcAft>
                <a:spcPct val="0"/>
              </a:spcAft>
              <a:defRPr sz="2400">
                <a:solidFill>
                  <a:schemeClr val="tx1"/>
                </a:solidFill>
                <a:latin typeface="Arial" charset="0"/>
                <a:ea typeface="Geneva" pitchFamily="1" charset="-128"/>
              </a:defRPr>
            </a:lvl6pPr>
            <a:lvl7pPr marL="2971800" indent="-228600" eaLnBrk="0" fontAlgn="base" hangingPunct="0">
              <a:spcBef>
                <a:spcPct val="0"/>
              </a:spcBef>
              <a:spcAft>
                <a:spcPct val="0"/>
              </a:spcAft>
              <a:defRPr sz="2400">
                <a:solidFill>
                  <a:schemeClr val="tx1"/>
                </a:solidFill>
                <a:latin typeface="Arial" charset="0"/>
                <a:ea typeface="Geneva" pitchFamily="1" charset="-128"/>
              </a:defRPr>
            </a:lvl7pPr>
            <a:lvl8pPr marL="3429000" indent="-228600" eaLnBrk="0" fontAlgn="base" hangingPunct="0">
              <a:spcBef>
                <a:spcPct val="0"/>
              </a:spcBef>
              <a:spcAft>
                <a:spcPct val="0"/>
              </a:spcAft>
              <a:defRPr sz="2400">
                <a:solidFill>
                  <a:schemeClr val="tx1"/>
                </a:solidFill>
                <a:latin typeface="Arial" charset="0"/>
                <a:ea typeface="Geneva" pitchFamily="1" charset="-128"/>
              </a:defRPr>
            </a:lvl8pPr>
            <a:lvl9pPr marL="3886200" indent="-228600" eaLnBrk="0" fontAlgn="base" hangingPunct="0">
              <a:spcBef>
                <a:spcPct val="0"/>
              </a:spcBef>
              <a:spcAft>
                <a:spcPct val="0"/>
              </a:spcAft>
              <a:defRPr sz="2400">
                <a:solidFill>
                  <a:schemeClr val="tx1"/>
                </a:solidFill>
                <a:latin typeface="Arial" charset="0"/>
                <a:ea typeface="Geneva" pitchFamily="1" charset="-128"/>
              </a:defRPr>
            </a:lvl9pPr>
          </a:lstStyle>
          <a:p>
            <a:fld id="{51A36BF9-8A1F-4529-9922-8AF182E6A724}" type="slidenum">
              <a:rPr lang="en-US" sz="1200" smtClean="0"/>
              <a:pPr/>
              <a:t>11</a:t>
            </a:fld>
            <a:endParaRPr lang="en-US" sz="1200" smtClean="0"/>
          </a:p>
        </p:txBody>
      </p:sp>
    </p:spTree>
    <p:extLst>
      <p:ext uri="{BB962C8B-B14F-4D97-AF65-F5344CB8AC3E}">
        <p14:creationId xmlns:p14="http://schemas.microsoft.com/office/powerpoint/2010/main" val="2802618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dirty="0" smtClean="0">
                <a:cs typeface="Times New Roman" pitchFamily="18" charset="0"/>
              </a:rPr>
              <a:t>Page 5 in your workbook also shows some questions you may need to ask your provider at the end of your visit.</a:t>
            </a:r>
          </a:p>
          <a:p>
            <a:pPr eaLnBrk="1" hangingPunct="1">
              <a:lnSpc>
                <a:spcPct val="90000"/>
              </a:lnSpc>
              <a:spcBef>
                <a:spcPct val="0"/>
              </a:spcBef>
            </a:pPr>
            <a:r>
              <a:rPr lang="en-US" dirty="0" smtClean="0">
                <a:cs typeface="Times New Roman" pitchFamily="18" charset="0"/>
              </a:rPr>
              <a:t>  </a:t>
            </a:r>
          </a:p>
          <a:p>
            <a:pPr eaLnBrk="1" hangingPunct="1">
              <a:lnSpc>
                <a:spcPct val="90000"/>
              </a:lnSpc>
              <a:spcBef>
                <a:spcPct val="0"/>
              </a:spcBef>
            </a:pPr>
            <a:r>
              <a:rPr lang="en-US" dirty="0" smtClean="0">
                <a:cs typeface="Times New Roman" pitchFamily="18" charset="0"/>
              </a:rPr>
              <a:t>If the doctor has not already communicated the information, you may ask when you need to return for another visit and how you will be informed of any test results. </a:t>
            </a:r>
          </a:p>
          <a:p>
            <a:pPr eaLnBrk="1" hangingPunct="1">
              <a:lnSpc>
                <a:spcPct val="90000"/>
              </a:lnSpc>
              <a:spcBef>
                <a:spcPct val="0"/>
              </a:spcBef>
            </a:pPr>
            <a:endParaRPr lang="en-US" dirty="0" smtClean="0">
              <a:cs typeface="Times New Roman" pitchFamily="18" charset="0"/>
            </a:endParaRPr>
          </a:p>
          <a:p>
            <a:pPr eaLnBrk="1" hangingPunct="1">
              <a:lnSpc>
                <a:spcPct val="90000"/>
              </a:lnSpc>
              <a:spcBef>
                <a:spcPct val="0"/>
              </a:spcBef>
            </a:pPr>
            <a:r>
              <a:rPr lang="en-US" b="1" dirty="0" smtClean="0">
                <a:cs typeface="Times New Roman" pitchFamily="18" charset="0"/>
              </a:rPr>
              <a:t>Many doctors have different methods of communicating test results.</a:t>
            </a:r>
            <a:r>
              <a:rPr lang="en-US" b="1" baseline="0" dirty="0" smtClean="0">
                <a:cs typeface="Times New Roman" pitchFamily="18" charset="0"/>
              </a:rPr>
              <a:t> Before the end of your visit, ask how your test results will be communicated to you. Should you expect a phone call, mailed letter, email, update to your online medical chart or will you receive your test results at your next office visit? </a:t>
            </a:r>
            <a:r>
              <a:rPr lang="en-US" b="1" dirty="0" smtClean="0">
                <a:cs typeface="Times New Roman" pitchFamily="18" charset="0"/>
              </a:rPr>
              <a:t> </a:t>
            </a:r>
          </a:p>
          <a:p>
            <a:pPr eaLnBrk="1" hangingPunct="1">
              <a:lnSpc>
                <a:spcPct val="90000"/>
              </a:lnSpc>
              <a:spcBef>
                <a:spcPct val="0"/>
              </a:spcBef>
            </a:pPr>
            <a:endParaRPr lang="en-US" b="1" dirty="0" smtClean="0">
              <a:cs typeface="Times New Roman" pitchFamily="18" charset="0"/>
            </a:endParaRPr>
          </a:p>
          <a:p>
            <a:pPr eaLnBrk="1" hangingPunct="1">
              <a:lnSpc>
                <a:spcPct val="90000"/>
              </a:lnSpc>
              <a:spcBef>
                <a:spcPct val="0"/>
              </a:spcBef>
            </a:pPr>
            <a:r>
              <a:rPr lang="en-US" b="1" dirty="0" smtClean="0">
                <a:cs typeface="Times New Roman" pitchFamily="18" charset="0"/>
              </a:rPr>
              <a:t>Some providers may assume that “no news is good news.”  It would be very frustrating for a patient to expect a phone call relating test results, waiting for days with no contact, only to discover that your provider only contacts the patient with adverse test results.</a:t>
            </a:r>
            <a:r>
              <a:rPr lang="en-US" dirty="0" smtClean="0">
                <a:cs typeface="Times New Roman" pitchFamily="18" charset="0"/>
              </a:rPr>
              <a:t> </a:t>
            </a:r>
          </a:p>
          <a:p>
            <a:pPr eaLnBrk="1" hangingPunct="1">
              <a:lnSpc>
                <a:spcPct val="90000"/>
              </a:lnSpc>
              <a:spcBef>
                <a:spcPct val="0"/>
              </a:spcBef>
            </a:pPr>
            <a:r>
              <a:rPr lang="en-US" dirty="0" smtClean="0">
                <a:cs typeface="Times New Roman" pitchFamily="18" charset="0"/>
              </a:rPr>
              <a:t> </a:t>
            </a:r>
          </a:p>
          <a:p>
            <a:pPr eaLnBrk="1" hangingPunct="1">
              <a:lnSpc>
                <a:spcPct val="90000"/>
              </a:lnSpc>
              <a:spcBef>
                <a:spcPct val="0"/>
              </a:spcBef>
            </a:pPr>
            <a:r>
              <a:rPr lang="en-US" dirty="0" smtClean="0">
                <a:cs typeface="Times New Roman" pitchFamily="18" charset="0"/>
              </a:rPr>
              <a:t>Before leaving your provider’s office, make sure that you are both “on the same page” and that each understands the expectations of the other.  </a:t>
            </a:r>
          </a:p>
          <a:p>
            <a:pPr eaLnBrk="1" hangingPunct="1">
              <a:lnSpc>
                <a:spcPct val="90000"/>
              </a:lnSpc>
              <a:spcBef>
                <a:spcPct val="0"/>
              </a:spcBef>
            </a:pPr>
            <a:endParaRPr lang="en-US" dirty="0" smtClean="0">
              <a:cs typeface="Times New Roman" pitchFamily="18" charset="0"/>
            </a:endParaRPr>
          </a:p>
          <a:p>
            <a:pPr eaLnBrk="1" hangingPunct="1">
              <a:lnSpc>
                <a:spcPct val="90000"/>
              </a:lnSpc>
              <a:spcBef>
                <a:spcPct val="0"/>
              </a:spcBef>
            </a:pPr>
            <a:r>
              <a:rPr lang="en-US" dirty="0" smtClean="0">
                <a:cs typeface="Times New Roman" pitchFamily="18" charset="0"/>
              </a:rPr>
              <a:t>Also question the provider about side effects or symptoms that may cause concern. Who should you contact with concerns and how (after </a:t>
            </a:r>
            <a:r>
              <a:rPr lang="en-US" dirty="0" smtClean="0">
                <a:cs typeface="Times New Roman" pitchFamily="18" charset="0"/>
              </a:rPr>
              <a:t>hours</a:t>
            </a:r>
            <a:r>
              <a:rPr lang="en-US" dirty="0" smtClean="0">
                <a:cs typeface="Times New Roman" pitchFamily="18" charset="0"/>
              </a:rPr>
              <a:t>)?  Does the provider have a contact telephone number for you or should you go to the </a:t>
            </a:r>
            <a:r>
              <a:rPr lang="en-US" dirty="0" smtClean="0">
                <a:cs typeface="Times New Roman" pitchFamily="18" charset="0"/>
              </a:rPr>
              <a:t>emergency</a:t>
            </a:r>
            <a:r>
              <a:rPr lang="en-US" baseline="0" dirty="0" smtClean="0">
                <a:cs typeface="Times New Roman" pitchFamily="18" charset="0"/>
              </a:rPr>
              <a:t> room</a:t>
            </a:r>
            <a:r>
              <a:rPr lang="en-US" dirty="0" smtClean="0">
                <a:cs typeface="Times New Roman" pitchFamily="18" charset="0"/>
              </a:rPr>
              <a:t>/walk-in-clinic?  </a:t>
            </a:r>
            <a:r>
              <a:rPr lang="en-US" dirty="0" smtClean="0">
                <a:cs typeface="Times New Roman" pitchFamily="18" charset="0"/>
              </a:rPr>
              <a:t>When do you need to follow up?  Is there anything else you need to know?  </a:t>
            </a:r>
          </a:p>
          <a:p>
            <a:pPr eaLnBrk="1" hangingPunct="1">
              <a:lnSpc>
                <a:spcPct val="90000"/>
              </a:lnSpc>
              <a:spcBef>
                <a:spcPct val="0"/>
              </a:spcBef>
            </a:pPr>
            <a:endParaRPr lang="en-US" dirty="0" smtClean="0">
              <a:cs typeface="Times New Roman" pitchFamily="18" charset="0"/>
            </a:endParaRPr>
          </a:p>
          <a:p>
            <a:pPr eaLnBrk="1" hangingPunct="1">
              <a:lnSpc>
                <a:spcPct val="90000"/>
              </a:lnSpc>
              <a:spcBef>
                <a:spcPct val="0"/>
              </a:spcBef>
            </a:pPr>
            <a:r>
              <a:rPr lang="en-US" b="1" dirty="0" smtClean="0">
                <a:cs typeface="Times New Roman" pitchFamily="18" charset="0"/>
              </a:rPr>
              <a:t>If you get home and have additional questions, do not hesitate to contact your Provider</a:t>
            </a:r>
            <a:r>
              <a:rPr lang="en-US" dirty="0" smtClean="0">
                <a:cs typeface="Times New Roman" pitchFamily="18" charset="0"/>
              </a:rPr>
              <a:t>. Keep asking until you get the answers you need.</a:t>
            </a:r>
          </a:p>
          <a:p>
            <a:pPr eaLnBrk="1" hangingPunct="1">
              <a:spcBef>
                <a:spcPct val="0"/>
              </a:spcBef>
            </a:pPr>
            <a:endParaRPr lang="en-US"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Geneva" pitchFamily="1" charset="-128"/>
              </a:defRPr>
            </a:lvl1pPr>
            <a:lvl2pPr marL="742950" indent="-285750">
              <a:defRPr sz="2400">
                <a:solidFill>
                  <a:schemeClr val="tx1"/>
                </a:solidFill>
                <a:latin typeface="Arial" charset="0"/>
                <a:ea typeface="Geneva" pitchFamily="1" charset="-128"/>
              </a:defRPr>
            </a:lvl2pPr>
            <a:lvl3pPr marL="1143000" indent="-228600">
              <a:defRPr sz="2400">
                <a:solidFill>
                  <a:schemeClr val="tx1"/>
                </a:solidFill>
                <a:latin typeface="Arial" charset="0"/>
                <a:ea typeface="Geneva" pitchFamily="1" charset="-128"/>
              </a:defRPr>
            </a:lvl3pPr>
            <a:lvl4pPr marL="1600200" indent="-228600">
              <a:defRPr sz="2400">
                <a:solidFill>
                  <a:schemeClr val="tx1"/>
                </a:solidFill>
                <a:latin typeface="Arial" charset="0"/>
                <a:ea typeface="Geneva" pitchFamily="1" charset="-128"/>
              </a:defRPr>
            </a:lvl4pPr>
            <a:lvl5pPr marL="2057400" indent="-228600">
              <a:defRPr sz="2400">
                <a:solidFill>
                  <a:schemeClr val="tx1"/>
                </a:solidFill>
                <a:latin typeface="Arial" charset="0"/>
                <a:ea typeface="Geneva" pitchFamily="1" charset="-128"/>
              </a:defRPr>
            </a:lvl5pPr>
            <a:lvl6pPr marL="2514600" indent="-228600" eaLnBrk="0" fontAlgn="base" hangingPunct="0">
              <a:spcBef>
                <a:spcPct val="0"/>
              </a:spcBef>
              <a:spcAft>
                <a:spcPct val="0"/>
              </a:spcAft>
              <a:defRPr sz="2400">
                <a:solidFill>
                  <a:schemeClr val="tx1"/>
                </a:solidFill>
                <a:latin typeface="Arial" charset="0"/>
                <a:ea typeface="Geneva" pitchFamily="1" charset="-128"/>
              </a:defRPr>
            </a:lvl6pPr>
            <a:lvl7pPr marL="2971800" indent="-228600" eaLnBrk="0" fontAlgn="base" hangingPunct="0">
              <a:spcBef>
                <a:spcPct val="0"/>
              </a:spcBef>
              <a:spcAft>
                <a:spcPct val="0"/>
              </a:spcAft>
              <a:defRPr sz="2400">
                <a:solidFill>
                  <a:schemeClr val="tx1"/>
                </a:solidFill>
                <a:latin typeface="Arial" charset="0"/>
                <a:ea typeface="Geneva" pitchFamily="1" charset="-128"/>
              </a:defRPr>
            </a:lvl7pPr>
            <a:lvl8pPr marL="3429000" indent="-228600" eaLnBrk="0" fontAlgn="base" hangingPunct="0">
              <a:spcBef>
                <a:spcPct val="0"/>
              </a:spcBef>
              <a:spcAft>
                <a:spcPct val="0"/>
              </a:spcAft>
              <a:defRPr sz="2400">
                <a:solidFill>
                  <a:schemeClr val="tx1"/>
                </a:solidFill>
                <a:latin typeface="Arial" charset="0"/>
                <a:ea typeface="Geneva" pitchFamily="1" charset="-128"/>
              </a:defRPr>
            </a:lvl8pPr>
            <a:lvl9pPr marL="3886200" indent="-228600" eaLnBrk="0" fontAlgn="base" hangingPunct="0">
              <a:spcBef>
                <a:spcPct val="0"/>
              </a:spcBef>
              <a:spcAft>
                <a:spcPct val="0"/>
              </a:spcAft>
              <a:defRPr sz="2400">
                <a:solidFill>
                  <a:schemeClr val="tx1"/>
                </a:solidFill>
                <a:latin typeface="Arial" charset="0"/>
                <a:ea typeface="Geneva" pitchFamily="1" charset="-128"/>
              </a:defRPr>
            </a:lvl9pPr>
          </a:lstStyle>
          <a:p>
            <a:fld id="{F2F0CF60-14B1-4700-A384-EA6949E68427}" type="slidenum">
              <a:rPr lang="en-US" sz="1200" smtClean="0"/>
              <a:pPr/>
              <a:t>12</a:t>
            </a:fld>
            <a:endParaRPr lang="en-US" sz="1200" smtClean="0"/>
          </a:p>
        </p:txBody>
      </p:sp>
    </p:spTree>
    <p:extLst>
      <p:ext uri="{BB962C8B-B14F-4D97-AF65-F5344CB8AC3E}">
        <p14:creationId xmlns:p14="http://schemas.microsoft.com/office/powerpoint/2010/main" val="1170277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dirty="0" smtClean="0"/>
              <a:t>On</a:t>
            </a:r>
            <a:r>
              <a:rPr lang="en-US" baseline="0" dirty="0" smtClean="0"/>
              <a:t> page 6 of your workbook is a handy wallet-sized card. If you are uncertain of what to ask your doctor at your next appointment, these 5 Questions are a perfect place to start.</a:t>
            </a:r>
          </a:p>
          <a:p>
            <a:pPr eaLnBrk="1" hangingPunct="1">
              <a:lnSpc>
                <a:spcPct val="90000"/>
              </a:lnSpc>
              <a:spcBef>
                <a:spcPct val="0"/>
              </a:spcBef>
            </a:pPr>
            <a:endParaRPr lang="en-US" baseline="0" dirty="0" smtClean="0"/>
          </a:p>
          <a:p>
            <a:pPr eaLnBrk="1" hangingPunct="1">
              <a:lnSpc>
                <a:spcPct val="90000"/>
              </a:lnSpc>
              <a:spcBef>
                <a:spcPct val="0"/>
              </a:spcBef>
            </a:pPr>
            <a:r>
              <a:rPr lang="en-US" baseline="0" dirty="0" smtClean="0"/>
              <a:t>In a recent Consumer Reports study, 90-percent of study participants indicated that “they would encourage their family and friends to ask these questions.”</a:t>
            </a:r>
          </a:p>
          <a:p>
            <a:pPr eaLnBrk="1" hangingPunct="1">
              <a:lnSpc>
                <a:spcPct val="90000"/>
              </a:lnSpc>
              <a:spcBef>
                <a:spcPct val="0"/>
              </a:spcBef>
            </a:pPr>
            <a:endParaRPr lang="en-US" baseline="0" dirty="0" smtClean="0"/>
          </a:p>
          <a:p>
            <a:pPr eaLnBrk="1" hangingPunct="1">
              <a:lnSpc>
                <a:spcPct val="90000"/>
              </a:lnSpc>
              <a:spcBef>
                <a:spcPct val="0"/>
              </a:spcBef>
            </a:pPr>
            <a:r>
              <a:rPr lang="en-US" baseline="0" dirty="0" smtClean="0"/>
              <a:t>See the link listed in the workbook to download your own copy for printing.</a:t>
            </a:r>
            <a:endParaRPr lang="en-US" dirty="0"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Geneva" pitchFamily="1" charset="-128"/>
              </a:defRPr>
            </a:lvl1pPr>
            <a:lvl2pPr marL="742950" indent="-285750">
              <a:defRPr sz="2400">
                <a:solidFill>
                  <a:schemeClr val="tx1"/>
                </a:solidFill>
                <a:latin typeface="Arial" charset="0"/>
                <a:ea typeface="Geneva" pitchFamily="1" charset="-128"/>
              </a:defRPr>
            </a:lvl2pPr>
            <a:lvl3pPr marL="1143000" indent="-228600">
              <a:defRPr sz="2400">
                <a:solidFill>
                  <a:schemeClr val="tx1"/>
                </a:solidFill>
                <a:latin typeface="Arial" charset="0"/>
                <a:ea typeface="Geneva" pitchFamily="1" charset="-128"/>
              </a:defRPr>
            </a:lvl3pPr>
            <a:lvl4pPr marL="1600200" indent="-228600">
              <a:defRPr sz="2400">
                <a:solidFill>
                  <a:schemeClr val="tx1"/>
                </a:solidFill>
                <a:latin typeface="Arial" charset="0"/>
                <a:ea typeface="Geneva" pitchFamily="1" charset="-128"/>
              </a:defRPr>
            </a:lvl4pPr>
            <a:lvl5pPr marL="2057400" indent="-228600">
              <a:defRPr sz="2400">
                <a:solidFill>
                  <a:schemeClr val="tx1"/>
                </a:solidFill>
                <a:latin typeface="Arial" charset="0"/>
                <a:ea typeface="Geneva" pitchFamily="1" charset="-128"/>
              </a:defRPr>
            </a:lvl5pPr>
            <a:lvl6pPr marL="2514600" indent="-228600" eaLnBrk="0" fontAlgn="base" hangingPunct="0">
              <a:spcBef>
                <a:spcPct val="0"/>
              </a:spcBef>
              <a:spcAft>
                <a:spcPct val="0"/>
              </a:spcAft>
              <a:defRPr sz="2400">
                <a:solidFill>
                  <a:schemeClr val="tx1"/>
                </a:solidFill>
                <a:latin typeface="Arial" charset="0"/>
                <a:ea typeface="Geneva" pitchFamily="1" charset="-128"/>
              </a:defRPr>
            </a:lvl6pPr>
            <a:lvl7pPr marL="2971800" indent="-228600" eaLnBrk="0" fontAlgn="base" hangingPunct="0">
              <a:spcBef>
                <a:spcPct val="0"/>
              </a:spcBef>
              <a:spcAft>
                <a:spcPct val="0"/>
              </a:spcAft>
              <a:defRPr sz="2400">
                <a:solidFill>
                  <a:schemeClr val="tx1"/>
                </a:solidFill>
                <a:latin typeface="Arial" charset="0"/>
                <a:ea typeface="Geneva" pitchFamily="1" charset="-128"/>
              </a:defRPr>
            </a:lvl7pPr>
            <a:lvl8pPr marL="3429000" indent="-228600" eaLnBrk="0" fontAlgn="base" hangingPunct="0">
              <a:spcBef>
                <a:spcPct val="0"/>
              </a:spcBef>
              <a:spcAft>
                <a:spcPct val="0"/>
              </a:spcAft>
              <a:defRPr sz="2400">
                <a:solidFill>
                  <a:schemeClr val="tx1"/>
                </a:solidFill>
                <a:latin typeface="Arial" charset="0"/>
                <a:ea typeface="Geneva" pitchFamily="1" charset="-128"/>
              </a:defRPr>
            </a:lvl8pPr>
            <a:lvl9pPr marL="3886200" indent="-228600" eaLnBrk="0" fontAlgn="base" hangingPunct="0">
              <a:spcBef>
                <a:spcPct val="0"/>
              </a:spcBef>
              <a:spcAft>
                <a:spcPct val="0"/>
              </a:spcAft>
              <a:defRPr sz="2400">
                <a:solidFill>
                  <a:schemeClr val="tx1"/>
                </a:solidFill>
                <a:latin typeface="Arial" charset="0"/>
                <a:ea typeface="Geneva" pitchFamily="1" charset="-128"/>
              </a:defRPr>
            </a:lvl9pPr>
          </a:lstStyle>
          <a:p>
            <a:fld id="{934FCB6B-F522-4D8D-A82E-961A8C51B16B}" type="slidenum">
              <a:rPr lang="en-US" sz="1200" smtClean="0"/>
              <a:pPr/>
              <a:t>13</a:t>
            </a:fld>
            <a:endParaRPr lang="en-US" sz="1200" smtClean="0"/>
          </a:p>
        </p:txBody>
      </p:sp>
    </p:spTree>
    <p:extLst>
      <p:ext uri="{BB962C8B-B14F-4D97-AF65-F5344CB8AC3E}">
        <p14:creationId xmlns:p14="http://schemas.microsoft.com/office/powerpoint/2010/main" val="3647624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dirty="0" smtClean="0"/>
              <a:t>Page 6</a:t>
            </a:r>
            <a:r>
              <a:rPr lang="en-US" baseline="0" dirty="0" smtClean="0"/>
              <a:t> … </a:t>
            </a:r>
            <a:r>
              <a:rPr lang="en-US" baseline="0" dirty="0" smtClean="0"/>
              <a:t>[read through the slide.]</a:t>
            </a:r>
            <a:endParaRPr lang="en-US" dirty="0"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Geneva" pitchFamily="1" charset="-128"/>
              </a:defRPr>
            </a:lvl1pPr>
            <a:lvl2pPr marL="742950" indent="-285750">
              <a:defRPr sz="2400">
                <a:solidFill>
                  <a:schemeClr val="tx1"/>
                </a:solidFill>
                <a:latin typeface="Arial" charset="0"/>
                <a:ea typeface="Geneva" pitchFamily="1" charset="-128"/>
              </a:defRPr>
            </a:lvl2pPr>
            <a:lvl3pPr marL="1143000" indent="-228600">
              <a:defRPr sz="2400">
                <a:solidFill>
                  <a:schemeClr val="tx1"/>
                </a:solidFill>
                <a:latin typeface="Arial" charset="0"/>
                <a:ea typeface="Geneva" pitchFamily="1" charset="-128"/>
              </a:defRPr>
            </a:lvl3pPr>
            <a:lvl4pPr marL="1600200" indent="-228600">
              <a:defRPr sz="2400">
                <a:solidFill>
                  <a:schemeClr val="tx1"/>
                </a:solidFill>
                <a:latin typeface="Arial" charset="0"/>
                <a:ea typeface="Geneva" pitchFamily="1" charset="-128"/>
              </a:defRPr>
            </a:lvl4pPr>
            <a:lvl5pPr marL="2057400" indent="-228600">
              <a:defRPr sz="2400">
                <a:solidFill>
                  <a:schemeClr val="tx1"/>
                </a:solidFill>
                <a:latin typeface="Arial" charset="0"/>
                <a:ea typeface="Geneva" pitchFamily="1" charset="-128"/>
              </a:defRPr>
            </a:lvl5pPr>
            <a:lvl6pPr marL="2514600" indent="-228600" eaLnBrk="0" fontAlgn="base" hangingPunct="0">
              <a:spcBef>
                <a:spcPct val="0"/>
              </a:spcBef>
              <a:spcAft>
                <a:spcPct val="0"/>
              </a:spcAft>
              <a:defRPr sz="2400">
                <a:solidFill>
                  <a:schemeClr val="tx1"/>
                </a:solidFill>
                <a:latin typeface="Arial" charset="0"/>
                <a:ea typeface="Geneva" pitchFamily="1" charset="-128"/>
              </a:defRPr>
            </a:lvl6pPr>
            <a:lvl7pPr marL="2971800" indent="-228600" eaLnBrk="0" fontAlgn="base" hangingPunct="0">
              <a:spcBef>
                <a:spcPct val="0"/>
              </a:spcBef>
              <a:spcAft>
                <a:spcPct val="0"/>
              </a:spcAft>
              <a:defRPr sz="2400">
                <a:solidFill>
                  <a:schemeClr val="tx1"/>
                </a:solidFill>
                <a:latin typeface="Arial" charset="0"/>
                <a:ea typeface="Geneva" pitchFamily="1" charset="-128"/>
              </a:defRPr>
            </a:lvl7pPr>
            <a:lvl8pPr marL="3429000" indent="-228600" eaLnBrk="0" fontAlgn="base" hangingPunct="0">
              <a:spcBef>
                <a:spcPct val="0"/>
              </a:spcBef>
              <a:spcAft>
                <a:spcPct val="0"/>
              </a:spcAft>
              <a:defRPr sz="2400">
                <a:solidFill>
                  <a:schemeClr val="tx1"/>
                </a:solidFill>
                <a:latin typeface="Arial" charset="0"/>
                <a:ea typeface="Geneva" pitchFamily="1" charset="-128"/>
              </a:defRPr>
            </a:lvl8pPr>
            <a:lvl9pPr marL="3886200" indent="-228600" eaLnBrk="0" fontAlgn="base" hangingPunct="0">
              <a:spcBef>
                <a:spcPct val="0"/>
              </a:spcBef>
              <a:spcAft>
                <a:spcPct val="0"/>
              </a:spcAft>
              <a:defRPr sz="2400">
                <a:solidFill>
                  <a:schemeClr val="tx1"/>
                </a:solidFill>
                <a:latin typeface="Arial" charset="0"/>
                <a:ea typeface="Geneva" pitchFamily="1" charset="-128"/>
              </a:defRPr>
            </a:lvl9pPr>
          </a:lstStyle>
          <a:p>
            <a:fld id="{934FCB6B-F522-4D8D-A82E-961A8C51B16B}" type="slidenum">
              <a:rPr lang="en-US" sz="1200" smtClean="0"/>
              <a:pPr/>
              <a:t>14</a:t>
            </a:fld>
            <a:endParaRPr lang="en-US" sz="1200" smtClean="0"/>
          </a:p>
        </p:txBody>
      </p:sp>
    </p:spTree>
    <p:extLst>
      <p:ext uri="{BB962C8B-B14F-4D97-AF65-F5344CB8AC3E}">
        <p14:creationId xmlns:p14="http://schemas.microsoft.com/office/powerpoint/2010/main" val="2891803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If you are facing surgery, most operations are not emergencies and are considered elective surgery. This means that you have time to learn about your operation to be sure it is the best treatment for you. You also have time to work with your surgeon to make the surgery as safe as possible. </a:t>
            </a:r>
          </a:p>
          <a:p>
            <a:pPr eaLnBrk="1" hangingPunct="1">
              <a:spcBef>
                <a:spcPct val="0"/>
              </a:spcBef>
            </a:pPr>
            <a:endParaRPr lang="en-US" dirty="0" smtClean="0"/>
          </a:p>
          <a:p>
            <a:pPr eaLnBrk="1" hangingPunct="1">
              <a:spcBef>
                <a:spcPct val="0"/>
              </a:spcBef>
            </a:pPr>
            <a:r>
              <a:rPr lang="en-US" dirty="0" smtClean="0"/>
              <a:t>Page 7 in the workbook offers some questions to ask your provider when you are told that you need surgery and questions that weigh the risks and benefits of having a surgery. Thoroughly consider the risks and the benefits. To choose the best anesthetic (regional, general, spinal, or local), speak with the anesthesiologist. During your pre-operative visit, you will have a chance to meet the anesthesiologist and discuss your expectations and risks in order to determine what will be most appropriate to meet your needs.  </a:t>
            </a:r>
          </a:p>
          <a:p>
            <a:pPr eaLnBrk="1" hangingPunct="1">
              <a:spcBef>
                <a:spcPct val="0"/>
              </a:spcBef>
            </a:pPr>
            <a:endParaRPr lang="en-US" dirty="0" smtClean="0"/>
          </a:p>
          <a:p>
            <a:pPr eaLnBrk="1" hangingPunct="1">
              <a:spcBef>
                <a:spcPct val="0"/>
              </a:spcBef>
            </a:pPr>
            <a:r>
              <a:rPr lang="en-US" dirty="0" smtClean="0"/>
              <a:t>You may also want to find another surgeon to get a second opinion, to confirm if surgery is the right treatment for you. You might want to ask friends or coworkers for the names of surgeons they have used. Make sure all pertinent medical records are available for the second opinion.  The</a:t>
            </a:r>
            <a:r>
              <a:rPr lang="en-US" baseline="0" dirty="0" smtClean="0"/>
              <a:t> Alliance gives you a wide network of medical provider choices. The doctor you choose may be a part of the same health system as your Primary Care Provider or may be part of a different health care system. Later in the presentation, we’ll talk about our Find a Doctor website tool that you can use to find an in-network doctor. We also have flyers available to assist you with the paperwork if you choose a doctor in a different health care system than your previous doctor or current Primary Care Provider. </a:t>
            </a:r>
            <a:r>
              <a:rPr lang="en-US" b="1" baseline="0" dirty="0" smtClean="0"/>
              <a:t>[Bring “Switching Doctors” flyer to presentation.]</a:t>
            </a:r>
            <a:endParaRPr lang="en-US" b="1" dirty="0" smtClean="0"/>
          </a:p>
          <a:p>
            <a:pPr eaLnBrk="1" hangingPunct="1">
              <a:spcBef>
                <a:spcPct val="0"/>
              </a:spcBef>
            </a:pPr>
            <a:endParaRPr lang="en-US" dirty="0"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Geneva" pitchFamily="1" charset="-128"/>
              </a:defRPr>
            </a:lvl1pPr>
            <a:lvl2pPr marL="742950" indent="-285750">
              <a:defRPr sz="2400">
                <a:solidFill>
                  <a:schemeClr val="tx1"/>
                </a:solidFill>
                <a:latin typeface="Arial" charset="0"/>
                <a:ea typeface="Geneva" pitchFamily="1" charset="-128"/>
              </a:defRPr>
            </a:lvl2pPr>
            <a:lvl3pPr marL="1143000" indent="-228600">
              <a:defRPr sz="2400">
                <a:solidFill>
                  <a:schemeClr val="tx1"/>
                </a:solidFill>
                <a:latin typeface="Arial" charset="0"/>
                <a:ea typeface="Geneva" pitchFamily="1" charset="-128"/>
              </a:defRPr>
            </a:lvl3pPr>
            <a:lvl4pPr marL="1600200" indent="-228600">
              <a:defRPr sz="2400">
                <a:solidFill>
                  <a:schemeClr val="tx1"/>
                </a:solidFill>
                <a:latin typeface="Arial" charset="0"/>
                <a:ea typeface="Geneva" pitchFamily="1" charset="-128"/>
              </a:defRPr>
            </a:lvl4pPr>
            <a:lvl5pPr marL="2057400" indent="-228600">
              <a:defRPr sz="2400">
                <a:solidFill>
                  <a:schemeClr val="tx1"/>
                </a:solidFill>
                <a:latin typeface="Arial" charset="0"/>
                <a:ea typeface="Geneva" pitchFamily="1" charset="-128"/>
              </a:defRPr>
            </a:lvl5pPr>
            <a:lvl6pPr marL="2514600" indent="-228600" eaLnBrk="0" fontAlgn="base" hangingPunct="0">
              <a:spcBef>
                <a:spcPct val="0"/>
              </a:spcBef>
              <a:spcAft>
                <a:spcPct val="0"/>
              </a:spcAft>
              <a:defRPr sz="2400">
                <a:solidFill>
                  <a:schemeClr val="tx1"/>
                </a:solidFill>
                <a:latin typeface="Arial" charset="0"/>
                <a:ea typeface="Geneva" pitchFamily="1" charset="-128"/>
              </a:defRPr>
            </a:lvl6pPr>
            <a:lvl7pPr marL="2971800" indent="-228600" eaLnBrk="0" fontAlgn="base" hangingPunct="0">
              <a:spcBef>
                <a:spcPct val="0"/>
              </a:spcBef>
              <a:spcAft>
                <a:spcPct val="0"/>
              </a:spcAft>
              <a:defRPr sz="2400">
                <a:solidFill>
                  <a:schemeClr val="tx1"/>
                </a:solidFill>
                <a:latin typeface="Arial" charset="0"/>
                <a:ea typeface="Geneva" pitchFamily="1" charset="-128"/>
              </a:defRPr>
            </a:lvl7pPr>
            <a:lvl8pPr marL="3429000" indent="-228600" eaLnBrk="0" fontAlgn="base" hangingPunct="0">
              <a:spcBef>
                <a:spcPct val="0"/>
              </a:spcBef>
              <a:spcAft>
                <a:spcPct val="0"/>
              </a:spcAft>
              <a:defRPr sz="2400">
                <a:solidFill>
                  <a:schemeClr val="tx1"/>
                </a:solidFill>
                <a:latin typeface="Arial" charset="0"/>
                <a:ea typeface="Geneva" pitchFamily="1" charset="-128"/>
              </a:defRPr>
            </a:lvl8pPr>
            <a:lvl9pPr marL="3886200" indent="-228600" eaLnBrk="0" fontAlgn="base" hangingPunct="0">
              <a:spcBef>
                <a:spcPct val="0"/>
              </a:spcBef>
              <a:spcAft>
                <a:spcPct val="0"/>
              </a:spcAft>
              <a:defRPr sz="2400">
                <a:solidFill>
                  <a:schemeClr val="tx1"/>
                </a:solidFill>
                <a:latin typeface="Arial" charset="0"/>
                <a:ea typeface="Geneva" pitchFamily="1" charset="-128"/>
              </a:defRPr>
            </a:lvl9pPr>
          </a:lstStyle>
          <a:p>
            <a:fld id="{C27225BB-8962-4F91-8DC6-8461587B233A}" type="slidenum">
              <a:rPr lang="en-US" sz="1200" smtClean="0"/>
              <a:pPr/>
              <a:t>15</a:t>
            </a:fld>
            <a:endParaRPr lang="en-US" sz="1200" smtClean="0"/>
          </a:p>
        </p:txBody>
      </p:sp>
    </p:spTree>
    <p:extLst>
      <p:ext uri="{BB962C8B-B14F-4D97-AF65-F5344CB8AC3E}">
        <p14:creationId xmlns:p14="http://schemas.microsoft.com/office/powerpoint/2010/main" val="1460744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How</a:t>
            </a:r>
            <a:r>
              <a:rPr lang="en-US" baseline="0" dirty="0" smtClean="0"/>
              <a:t> can you get your money’s worth at each health care visit? Here’s how …</a:t>
            </a:r>
            <a:endParaRPr 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Geneva" pitchFamily="1" charset="-128"/>
              </a:defRPr>
            </a:lvl1pPr>
            <a:lvl2pPr marL="742950" indent="-285750">
              <a:defRPr sz="2400">
                <a:solidFill>
                  <a:schemeClr val="tx1"/>
                </a:solidFill>
                <a:latin typeface="Arial" charset="0"/>
                <a:ea typeface="Geneva" pitchFamily="1" charset="-128"/>
              </a:defRPr>
            </a:lvl2pPr>
            <a:lvl3pPr marL="1143000" indent="-228600">
              <a:defRPr sz="2400">
                <a:solidFill>
                  <a:schemeClr val="tx1"/>
                </a:solidFill>
                <a:latin typeface="Arial" charset="0"/>
                <a:ea typeface="Geneva" pitchFamily="1" charset="-128"/>
              </a:defRPr>
            </a:lvl3pPr>
            <a:lvl4pPr marL="1600200" indent="-228600">
              <a:defRPr sz="2400">
                <a:solidFill>
                  <a:schemeClr val="tx1"/>
                </a:solidFill>
                <a:latin typeface="Arial" charset="0"/>
                <a:ea typeface="Geneva" pitchFamily="1" charset="-128"/>
              </a:defRPr>
            </a:lvl4pPr>
            <a:lvl5pPr marL="2057400" indent="-228600">
              <a:defRPr sz="2400">
                <a:solidFill>
                  <a:schemeClr val="tx1"/>
                </a:solidFill>
                <a:latin typeface="Arial" charset="0"/>
                <a:ea typeface="Geneva" pitchFamily="1" charset="-128"/>
              </a:defRPr>
            </a:lvl5pPr>
            <a:lvl6pPr marL="2514600" indent="-228600" eaLnBrk="0" fontAlgn="base" hangingPunct="0">
              <a:spcBef>
                <a:spcPct val="0"/>
              </a:spcBef>
              <a:spcAft>
                <a:spcPct val="0"/>
              </a:spcAft>
              <a:defRPr sz="2400">
                <a:solidFill>
                  <a:schemeClr val="tx1"/>
                </a:solidFill>
                <a:latin typeface="Arial" charset="0"/>
                <a:ea typeface="Geneva" pitchFamily="1" charset="-128"/>
              </a:defRPr>
            </a:lvl6pPr>
            <a:lvl7pPr marL="2971800" indent="-228600" eaLnBrk="0" fontAlgn="base" hangingPunct="0">
              <a:spcBef>
                <a:spcPct val="0"/>
              </a:spcBef>
              <a:spcAft>
                <a:spcPct val="0"/>
              </a:spcAft>
              <a:defRPr sz="2400">
                <a:solidFill>
                  <a:schemeClr val="tx1"/>
                </a:solidFill>
                <a:latin typeface="Arial" charset="0"/>
                <a:ea typeface="Geneva" pitchFamily="1" charset="-128"/>
              </a:defRPr>
            </a:lvl7pPr>
            <a:lvl8pPr marL="3429000" indent="-228600" eaLnBrk="0" fontAlgn="base" hangingPunct="0">
              <a:spcBef>
                <a:spcPct val="0"/>
              </a:spcBef>
              <a:spcAft>
                <a:spcPct val="0"/>
              </a:spcAft>
              <a:defRPr sz="2400">
                <a:solidFill>
                  <a:schemeClr val="tx1"/>
                </a:solidFill>
                <a:latin typeface="Arial" charset="0"/>
                <a:ea typeface="Geneva" pitchFamily="1" charset="-128"/>
              </a:defRPr>
            </a:lvl8pPr>
            <a:lvl9pPr marL="3886200" indent="-228600" eaLnBrk="0" fontAlgn="base" hangingPunct="0">
              <a:spcBef>
                <a:spcPct val="0"/>
              </a:spcBef>
              <a:spcAft>
                <a:spcPct val="0"/>
              </a:spcAft>
              <a:defRPr sz="2400">
                <a:solidFill>
                  <a:schemeClr val="tx1"/>
                </a:solidFill>
                <a:latin typeface="Arial" charset="0"/>
                <a:ea typeface="Geneva" pitchFamily="1" charset="-128"/>
              </a:defRPr>
            </a:lvl9pPr>
          </a:lstStyle>
          <a:p>
            <a:fld id="{FA8253F5-30F3-4833-8770-C59E8E7E7AAB}" type="slidenum">
              <a:rPr lang="en-US" sz="1200" smtClean="0"/>
              <a:pPr/>
              <a:t>16</a:t>
            </a:fld>
            <a:endParaRPr lang="en-US" sz="1200" smtClean="0"/>
          </a:p>
        </p:txBody>
      </p:sp>
    </p:spTree>
    <p:extLst>
      <p:ext uri="{BB962C8B-B14F-4D97-AF65-F5344CB8AC3E}">
        <p14:creationId xmlns:p14="http://schemas.microsoft.com/office/powerpoint/2010/main" val="4198768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high-quality care is less</a:t>
            </a:r>
            <a:r>
              <a:rPr lang="en-US" baseline="0" dirty="0" smtClean="0"/>
              <a:t> expensive. </a:t>
            </a:r>
          </a:p>
          <a:p>
            <a:r>
              <a:rPr lang="en-US" baseline="0" dirty="0" smtClean="0"/>
              <a:t>Sometimes low-quality care is the most expensive. </a:t>
            </a:r>
          </a:p>
          <a:p>
            <a:endParaRPr lang="en-US" baseline="0" dirty="0" smtClean="0"/>
          </a:p>
          <a:p>
            <a:r>
              <a:rPr lang="en-US" i="1" baseline="0" dirty="0" smtClean="0"/>
              <a:t>[Talk </a:t>
            </a:r>
            <a:r>
              <a:rPr lang="en-US" i="1" baseline="0" dirty="0" smtClean="0"/>
              <a:t>about the “considering the cost of health care” section on page 7</a:t>
            </a:r>
            <a:r>
              <a:rPr lang="en-US" i="1" baseline="0" dirty="0" smtClean="0"/>
              <a:t>.]</a:t>
            </a:r>
            <a:endParaRPr lang="en-US" i="1" baseline="0" dirty="0" smtClean="0"/>
          </a:p>
        </p:txBody>
      </p:sp>
      <p:sp>
        <p:nvSpPr>
          <p:cNvPr id="4" name="Slide Number Placeholder 3"/>
          <p:cNvSpPr>
            <a:spLocks noGrp="1"/>
          </p:cNvSpPr>
          <p:nvPr>
            <p:ph type="sldNum" sz="quarter" idx="10"/>
          </p:nvPr>
        </p:nvSpPr>
        <p:spPr/>
        <p:txBody>
          <a:bodyPr/>
          <a:lstStyle/>
          <a:p>
            <a:pPr>
              <a:defRPr/>
            </a:pPr>
            <a:fld id="{560C3FD8-00C1-468A-BA1E-0A59FD76D89C}" type="slidenum">
              <a:rPr lang="en-US" smtClean="0"/>
              <a:pPr>
                <a:defRPr/>
              </a:pPr>
              <a:t>17</a:t>
            </a:fld>
            <a:endParaRPr lang="en-US"/>
          </a:p>
        </p:txBody>
      </p:sp>
    </p:spTree>
    <p:extLst>
      <p:ext uri="{BB962C8B-B14F-4D97-AF65-F5344CB8AC3E}">
        <p14:creationId xmlns:p14="http://schemas.microsoft.com/office/powerpoint/2010/main" val="3475197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Turn to page </a:t>
            </a:r>
            <a:r>
              <a:rPr lang="en-US" baseline="0" dirty="0" smtClean="0"/>
              <a:t>7. The </a:t>
            </a:r>
            <a:r>
              <a:rPr lang="en-US" baseline="0" dirty="0" smtClean="0"/>
              <a:t>Cost </a:t>
            </a:r>
            <a:r>
              <a:rPr lang="en-US" baseline="0" dirty="0" smtClean="0"/>
              <a:t>Might Vary More Than You </a:t>
            </a:r>
            <a:r>
              <a:rPr lang="en-US" baseline="0" dirty="0" smtClean="0"/>
              <a:t>Think</a:t>
            </a:r>
          </a:p>
          <a:p>
            <a:endParaRPr lang="en-US" baseline="0" dirty="0" smtClean="0"/>
          </a:p>
          <a:p>
            <a:r>
              <a:rPr lang="en-US" baseline="0" dirty="0" smtClean="0"/>
              <a:t>Here’s 5 cost estimates for a consumer who lives in Madison, Wis. There’s almost $8,000 difference in cost between the highest and lowest in-network options shown.</a:t>
            </a:r>
          </a:p>
          <a:p>
            <a:endParaRPr lang="en-US" baseline="0" dirty="0" smtClean="0"/>
          </a:p>
          <a:p>
            <a:r>
              <a:rPr lang="en-US" baseline="0" dirty="0" smtClean="0"/>
              <a:t>Cost variation happens everywhere. Here’s a cost estimate for a consumer who lives in Rockford, Ill. All of the options shown are in-network. Know before you make an appointment. Contact Customer Service for a cost estimate. We are here to help. </a:t>
            </a:r>
            <a:endParaRPr lang="en-US" baseline="0" dirty="0" smtClean="0"/>
          </a:p>
        </p:txBody>
      </p:sp>
      <p:sp>
        <p:nvSpPr>
          <p:cNvPr id="4" name="Slide Number Placeholder 3"/>
          <p:cNvSpPr>
            <a:spLocks noGrp="1"/>
          </p:cNvSpPr>
          <p:nvPr>
            <p:ph type="sldNum" sz="quarter" idx="10"/>
          </p:nvPr>
        </p:nvSpPr>
        <p:spPr/>
        <p:txBody>
          <a:bodyPr/>
          <a:lstStyle/>
          <a:p>
            <a:pPr>
              <a:defRPr/>
            </a:pPr>
            <a:fld id="{560C3FD8-00C1-468A-BA1E-0A59FD76D89C}" type="slidenum">
              <a:rPr lang="en-US" smtClean="0"/>
              <a:pPr>
                <a:defRPr/>
              </a:pPr>
              <a:t>18</a:t>
            </a:fld>
            <a:endParaRPr lang="en-US"/>
          </a:p>
        </p:txBody>
      </p:sp>
    </p:spTree>
    <p:extLst>
      <p:ext uri="{BB962C8B-B14F-4D97-AF65-F5344CB8AC3E}">
        <p14:creationId xmlns:p14="http://schemas.microsoft.com/office/powerpoint/2010/main" val="2692532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See page 8 for our Network Coverage Map. Here’s where our network of providers are located now – and we’re constantly expanding!</a:t>
            </a:r>
          </a:p>
          <a:p>
            <a:endParaRPr lang="en-US" baseline="0" dirty="0" smtClean="0"/>
          </a:p>
          <a:p>
            <a:r>
              <a:rPr lang="en-US" baseline="0" dirty="0" smtClean="0"/>
              <a:t>Use The Alliance’s Find a Doctor online tool to choose a doctor or facility that is in-network. </a:t>
            </a:r>
          </a:p>
          <a:p>
            <a:r>
              <a:rPr lang="en-US" baseline="0" dirty="0" smtClean="0"/>
              <a:t>See page 9. Three Ways to Spend Less and Find Quality Care with Find a Doctor. [Read through the “3 Ways.”]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560C3FD8-00C1-468A-BA1E-0A59FD76D89C}" type="slidenum">
              <a:rPr lang="en-US" smtClean="0"/>
              <a:pPr>
                <a:defRPr/>
              </a:pPr>
              <a:t>19</a:t>
            </a:fld>
            <a:endParaRPr lang="en-US"/>
          </a:p>
        </p:txBody>
      </p:sp>
    </p:spTree>
    <p:extLst>
      <p:ext uri="{BB962C8B-B14F-4D97-AF65-F5344CB8AC3E}">
        <p14:creationId xmlns:p14="http://schemas.microsoft.com/office/powerpoint/2010/main" val="2655912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When</a:t>
            </a:r>
            <a:r>
              <a:rPr lang="en-US" baseline="0" dirty="0" smtClean="0"/>
              <a:t> you go to The Alliance website, you’ll find even more tips to be a better health care consumer. </a:t>
            </a:r>
          </a:p>
          <a:p>
            <a:pPr eaLnBrk="1" hangingPunct="1">
              <a:spcBef>
                <a:spcPct val="0"/>
              </a:spcBef>
            </a:pPr>
            <a:endParaRPr lang="en-US" baseline="0" dirty="0" smtClean="0"/>
          </a:p>
          <a:p>
            <a:pPr eaLnBrk="1" hangingPunct="1">
              <a:spcBef>
                <a:spcPct val="0"/>
              </a:spcBef>
            </a:pPr>
            <a:r>
              <a:rPr lang="en-US" baseline="0" dirty="0" smtClean="0"/>
              <a:t>You’ll find a patient safety toolkit, a diabetes toolkit, ways to avoid facility fees, pregnancy resources, gym discounts and more.</a:t>
            </a:r>
          </a:p>
          <a:p>
            <a:pPr eaLnBrk="1" hangingPunct="1">
              <a:spcBef>
                <a:spcPct val="0"/>
              </a:spcBef>
            </a:pPr>
            <a:endParaRPr lang="en-US" baseline="0" dirty="0" smtClean="0"/>
          </a:p>
          <a:p>
            <a:pPr eaLnBrk="1" hangingPunct="1">
              <a:spcBef>
                <a:spcPct val="0"/>
              </a:spcBef>
            </a:pPr>
            <a:r>
              <a:rPr lang="en-US" baseline="0" dirty="0" smtClean="0"/>
              <a:t>Also, when you go to our Customer Service webpage, www.the-alliance.org/customer-service you can download a cost estimate request form.</a:t>
            </a:r>
            <a:endParaRPr lang="en-US"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Geneva" pitchFamily="1" charset="-128"/>
              </a:defRPr>
            </a:lvl1pPr>
            <a:lvl2pPr marL="742950" indent="-285750">
              <a:defRPr sz="2400">
                <a:solidFill>
                  <a:schemeClr val="tx1"/>
                </a:solidFill>
                <a:latin typeface="Arial" charset="0"/>
                <a:ea typeface="Geneva" pitchFamily="1" charset="-128"/>
              </a:defRPr>
            </a:lvl2pPr>
            <a:lvl3pPr marL="1143000" indent="-228600">
              <a:defRPr sz="2400">
                <a:solidFill>
                  <a:schemeClr val="tx1"/>
                </a:solidFill>
                <a:latin typeface="Arial" charset="0"/>
                <a:ea typeface="Geneva" pitchFamily="1" charset="-128"/>
              </a:defRPr>
            </a:lvl3pPr>
            <a:lvl4pPr marL="1600200" indent="-228600">
              <a:defRPr sz="2400">
                <a:solidFill>
                  <a:schemeClr val="tx1"/>
                </a:solidFill>
                <a:latin typeface="Arial" charset="0"/>
                <a:ea typeface="Geneva" pitchFamily="1" charset="-128"/>
              </a:defRPr>
            </a:lvl4pPr>
            <a:lvl5pPr marL="2057400" indent="-228600">
              <a:defRPr sz="2400">
                <a:solidFill>
                  <a:schemeClr val="tx1"/>
                </a:solidFill>
                <a:latin typeface="Arial" charset="0"/>
                <a:ea typeface="Geneva" pitchFamily="1" charset="-128"/>
              </a:defRPr>
            </a:lvl5pPr>
            <a:lvl6pPr marL="2514600" indent="-228600" eaLnBrk="0" fontAlgn="base" hangingPunct="0">
              <a:spcBef>
                <a:spcPct val="0"/>
              </a:spcBef>
              <a:spcAft>
                <a:spcPct val="0"/>
              </a:spcAft>
              <a:defRPr sz="2400">
                <a:solidFill>
                  <a:schemeClr val="tx1"/>
                </a:solidFill>
                <a:latin typeface="Arial" charset="0"/>
                <a:ea typeface="Geneva" pitchFamily="1" charset="-128"/>
              </a:defRPr>
            </a:lvl6pPr>
            <a:lvl7pPr marL="2971800" indent="-228600" eaLnBrk="0" fontAlgn="base" hangingPunct="0">
              <a:spcBef>
                <a:spcPct val="0"/>
              </a:spcBef>
              <a:spcAft>
                <a:spcPct val="0"/>
              </a:spcAft>
              <a:defRPr sz="2400">
                <a:solidFill>
                  <a:schemeClr val="tx1"/>
                </a:solidFill>
                <a:latin typeface="Arial" charset="0"/>
                <a:ea typeface="Geneva" pitchFamily="1" charset="-128"/>
              </a:defRPr>
            </a:lvl7pPr>
            <a:lvl8pPr marL="3429000" indent="-228600" eaLnBrk="0" fontAlgn="base" hangingPunct="0">
              <a:spcBef>
                <a:spcPct val="0"/>
              </a:spcBef>
              <a:spcAft>
                <a:spcPct val="0"/>
              </a:spcAft>
              <a:defRPr sz="2400">
                <a:solidFill>
                  <a:schemeClr val="tx1"/>
                </a:solidFill>
                <a:latin typeface="Arial" charset="0"/>
                <a:ea typeface="Geneva" pitchFamily="1" charset="-128"/>
              </a:defRPr>
            </a:lvl8pPr>
            <a:lvl9pPr marL="3886200" indent="-228600" eaLnBrk="0" fontAlgn="base" hangingPunct="0">
              <a:spcBef>
                <a:spcPct val="0"/>
              </a:spcBef>
              <a:spcAft>
                <a:spcPct val="0"/>
              </a:spcAft>
              <a:defRPr sz="2400">
                <a:solidFill>
                  <a:schemeClr val="tx1"/>
                </a:solidFill>
                <a:latin typeface="Arial" charset="0"/>
                <a:ea typeface="Geneva" pitchFamily="1" charset="-128"/>
              </a:defRPr>
            </a:lvl9pPr>
          </a:lstStyle>
          <a:p>
            <a:fld id="{4DDEA5A9-43AA-4052-9784-C3ADE65FCCE2}" type="slidenum">
              <a:rPr lang="en-US" sz="1200" smtClean="0"/>
              <a:pPr/>
              <a:t>20</a:t>
            </a:fld>
            <a:endParaRPr lang="en-US" sz="1200" smtClean="0"/>
          </a:p>
        </p:txBody>
      </p:sp>
    </p:spTree>
    <p:extLst>
      <p:ext uri="{BB962C8B-B14F-4D97-AF65-F5344CB8AC3E}">
        <p14:creationId xmlns:p14="http://schemas.microsoft.com/office/powerpoint/2010/main" val="561020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When</a:t>
            </a:r>
            <a:r>
              <a:rPr lang="en-US" b="1" baseline="0" dirty="0" smtClean="0"/>
              <a:t> The Alliance logo is on your insurance card, you’ll have access and savings when you use health care providers within our network. </a:t>
            </a:r>
          </a:p>
          <a:p>
            <a:endParaRPr lang="en-US" baseline="0" dirty="0" smtClean="0"/>
          </a:p>
          <a:p>
            <a:r>
              <a:rPr lang="en-US" b="0" i="1" baseline="0" dirty="0" smtClean="0"/>
              <a:t>[Refer to the bullet points on this slide which relate to page 3 of the workbook.] </a:t>
            </a:r>
          </a:p>
          <a:p>
            <a:endParaRPr lang="en-US" b="0" i="1" baseline="0" dirty="0" smtClean="0"/>
          </a:p>
          <a:p>
            <a:r>
              <a:rPr lang="en-US" b="0" i="1" baseline="0" dirty="0" smtClean="0"/>
              <a:t>[Then, direct your audience to the infographic on the back page of the workbook. And read through the “Four Things to Know About The Alliance.”]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560C3FD8-00C1-468A-BA1E-0A59FD76D89C}" type="slidenum">
              <a:rPr lang="en-US" smtClean="0"/>
              <a:pPr>
                <a:defRPr/>
              </a:pPr>
              <a:t>3</a:t>
            </a:fld>
            <a:endParaRPr lang="en-US"/>
          </a:p>
        </p:txBody>
      </p:sp>
    </p:spTree>
    <p:extLst>
      <p:ext uri="{BB962C8B-B14F-4D97-AF65-F5344CB8AC3E}">
        <p14:creationId xmlns:p14="http://schemas.microsoft.com/office/powerpoint/2010/main" val="2816686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Thank</a:t>
            </a:r>
            <a:r>
              <a:rPr lang="en-US" baseline="0" dirty="0" smtClean="0"/>
              <a:t> you for attending this presentation on becoming a better health care consumer. Please take home your workbook and share with your family. </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Geneva" pitchFamily="1" charset="-128"/>
              </a:defRPr>
            </a:lvl1pPr>
            <a:lvl2pPr marL="742950" indent="-285750">
              <a:defRPr sz="2400">
                <a:solidFill>
                  <a:schemeClr val="tx1"/>
                </a:solidFill>
                <a:latin typeface="Arial" charset="0"/>
                <a:ea typeface="Geneva" pitchFamily="1" charset="-128"/>
              </a:defRPr>
            </a:lvl2pPr>
            <a:lvl3pPr marL="1143000" indent="-228600">
              <a:defRPr sz="2400">
                <a:solidFill>
                  <a:schemeClr val="tx1"/>
                </a:solidFill>
                <a:latin typeface="Arial" charset="0"/>
                <a:ea typeface="Geneva" pitchFamily="1" charset="-128"/>
              </a:defRPr>
            </a:lvl3pPr>
            <a:lvl4pPr marL="1600200" indent="-228600">
              <a:defRPr sz="2400">
                <a:solidFill>
                  <a:schemeClr val="tx1"/>
                </a:solidFill>
                <a:latin typeface="Arial" charset="0"/>
                <a:ea typeface="Geneva" pitchFamily="1" charset="-128"/>
              </a:defRPr>
            </a:lvl4pPr>
            <a:lvl5pPr marL="2057400" indent="-228600">
              <a:defRPr sz="2400">
                <a:solidFill>
                  <a:schemeClr val="tx1"/>
                </a:solidFill>
                <a:latin typeface="Arial" charset="0"/>
                <a:ea typeface="Geneva" pitchFamily="1" charset="-128"/>
              </a:defRPr>
            </a:lvl5pPr>
            <a:lvl6pPr marL="2514600" indent="-228600" eaLnBrk="0" fontAlgn="base" hangingPunct="0">
              <a:spcBef>
                <a:spcPct val="0"/>
              </a:spcBef>
              <a:spcAft>
                <a:spcPct val="0"/>
              </a:spcAft>
              <a:defRPr sz="2400">
                <a:solidFill>
                  <a:schemeClr val="tx1"/>
                </a:solidFill>
                <a:latin typeface="Arial" charset="0"/>
                <a:ea typeface="Geneva" pitchFamily="1" charset="-128"/>
              </a:defRPr>
            </a:lvl6pPr>
            <a:lvl7pPr marL="2971800" indent="-228600" eaLnBrk="0" fontAlgn="base" hangingPunct="0">
              <a:spcBef>
                <a:spcPct val="0"/>
              </a:spcBef>
              <a:spcAft>
                <a:spcPct val="0"/>
              </a:spcAft>
              <a:defRPr sz="2400">
                <a:solidFill>
                  <a:schemeClr val="tx1"/>
                </a:solidFill>
                <a:latin typeface="Arial" charset="0"/>
                <a:ea typeface="Geneva" pitchFamily="1" charset="-128"/>
              </a:defRPr>
            </a:lvl7pPr>
            <a:lvl8pPr marL="3429000" indent="-228600" eaLnBrk="0" fontAlgn="base" hangingPunct="0">
              <a:spcBef>
                <a:spcPct val="0"/>
              </a:spcBef>
              <a:spcAft>
                <a:spcPct val="0"/>
              </a:spcAft>
              <a:defRPr sz="2400">
                <a:solidFill>
                  <a:schemeClr val="tx1"/>
                </a:solidFill>
                <a:latin typeface="Arial" charset="0"/>
                <a:ea typeface="Geneva" pitchFamily="1" charset="-128"/>
              </a:defRPr>
            </a:lvl8pPr>
            <a:lvl9pPr marL="3886200" indent="-228600" eaLnBrk="0" fontAlgn="base" hangingPunct="0">
              <a:spcBef>
                <a:spcPct val="0"/>
              </a:spcBef>
              <a:spcAft>
                <a:spcPct val="0"/>
              </a:spcAft>
              <a:defRPr sz="2400">
                <a:solidFill>
                  <a:schemeClr val="tx1"/>
                </a:solidFill>
                <a:latin typeface="Arial" charset="0"/>
                <a:ea typeface="Geneva" pitchFamily="1" charset="-128"/>
              </a:defRPr>
            </a:lvl9pPr>
          </a:lstStyle>
          <a:p>
            <a:fld id="{8235A4A0-220B-416C-80FC-9581D912945C}" type="slidenum">
              <a:rPr lang="en-US" sz="1200" smtClean="0"/>
              <a:pPr/>
              <a:t>21</a:t>
            </a:fld>
            <a:endParaRPr lang="en-US" sz="1200" smtClean="0"/>
          </a:p>
        </p:txBody>
      </p:sp>
    </p:spTree>
    <p:extLst>
      <p:ext uri="{BB962C8B-B14F-4D97-AF65-F5344CB8AC3E}">
        <p14:creationId xmlns:p14="http://schemas.microsoft.com/office/powerpoint/2010/main" val="2885438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Here’s the goals of today’s presentation </a:t>
            </a:r>
            <a:r>
              <a:rPr lang="en-US" b="1" dirty="0" smtClean="0"/>
              <a:t>… </a:t>
            </a:r>
            <a:r>
              <a:rPr lang="en-US" i="1" dirty="0" smtClean="0"/>
              <a:t>[Read through the three</a:t>
            </a:r>
            <a:r>
              <a:rPr lang="en-US" i="1" baseline="0" dirty="0" smtClean="0"/>
              <a:t> goals.]</a:t>
            </a:r>
            <a:endParaRPr lang="en-US" i="1" dirty="0"/>
          </a:p>
        </p:txBody>
      </p:sp>
      <p:sp>
        <p:nvSpPr>
          <p:cNvPr id="4" name="Slide Number Placeholder 3"/>
          <p:cNvSpPr>
            <a:spLocks noGrp="1"/>
          </p:cNvSpPr>
          <p:nvPr>
            <p:ph type="sldNum" sz="quarter" idx="10"/>
          </p:nvPr>
        </p:nvSpPr>
        <p:spPr/>
        <p:txBody>
          <a:bodyPr/>
          <a:lstStyle/>
          <a:p>
            <a:pPr>
              <a:defRPr/>
            </a:pPr>
            <a:fld id="{560C3FD8-00C1-468A-BA1E-0A59FD76D89C}" type="slidenum">
              <a:rPr lang="en-US" smtClean="0"/>
              <a:pPr>
                <a:defRPr/>
              </a:pPr>
              <a:t>4</a:t>
            </a:fld>
            <a:endParaRPr lang="en-US"/>
          </a:p>
        </p:txBody>
      </p:sp>
    </p:spTree>
    <p:extLst>
      <p:ext uri="{BB962C8B-B14F-4D97-AF65-F5344CB8AC3E}">
        <p14:creationId xmlns:p14="http://schemas.microsoft.com/office/powerpoint/2010/main" val="2505101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Let’s start with Health Care Quality and Safety</a:t>
            </a:r>
            <a:endParaRPr 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Geneva" pitchFamily="1" charset="-128"/>
              </a:defRPr>
            </a:lvl1pPr>
            <a:lvl2pPr marL="742950" indent="-285750">
              <a:defRPr sz="2400">
                <a:solidFill>
                  <a:schemeClr val="tx1"/>
                </a:solidFill>
                <a:latin typeface="Arial" charset="0"/>
                <a:ea typeface="Geneva" pitchFamily="1" charset="-128"/>
              </a:defRPr>
            </a:lvl2pPr>
            <a:lvl3pPr marL="1143000" indent="-228600">
              <a:defRPr sz="2400">
                <a:solidFill>
                  <a:schemeClr val="tx1"/>
                </a:solidFill>
                <a:latin typeface="Arial" charset="0"/>
                <a:ea typeface="Geneva" pitchFamily="1" charset="-128"/>
              </a:defRPr>
            </a:lvl3pPr>
            <a:lvl4pPr marL="1600200" indent="-228600">
              <a:defRPr sz="2400">
                <a:solidFill>
                  <a:schemeClr val="tx1"/>
                </a:solidFill>
                <a:latin typeface="Arial" charset="0"/>
                <a:ea typeface="Geneva" pitchFamily="1" charset="-128"/>
              </a:defRPr>
            </a:lvl4pPr>
            <a:lvl5pPr marL="2057400" indent="-228600">
              <a:defRPr sz="2400">
                <a:solidFill>
                  <a:schemeClr val="tx1"/>
                </a:solidFill>
                <a:latin typeface="Arial" charset="0"/>
                <a:ea typeface="Geneva" pitchFamily="1" charset="-128"/>
              </a:defRPr>
            </a:lvl5pPr>
            <a:lvl6pPr marL="2514600" indent="-228600" eaLnBrk="0" fontAlgn="base" hangingPunct="0">
              <a:spcBef>
                <a:spcPct val="0"/>
              </a:spcBef>
              <a:spcAft>
                <a:spcPct val="0"/>
              </a:spcAft>
              <a:defRPr sz="2400">
                <a:solidFill>
                  <a:schemeClr val="tx1"/>
                </a:solidFill>
                <a:latin typeface="Arial" charset="0"/>
                <a:ea typeface="Geneva" pitchFamily="1" charset="-128"/>
              </a:defRPr>
            </a:lvl6pPr>
            <a:lvl7pPr marL="2971800" indent="-228600" eaLnBrk="0" fontAlgn="base" hangingPunct="0">
              <a:spcBef>
                <a:spcPct val="0"/>
              </a:spcBef>
              <a:spcAft>
                <a:spcPct val="0"/>
              </a:spcAft>
              <a:defRPr sz="2400">
                <a:solidFill>
                  <a:schemeClr val="tx1"/>
                </a:solidFill>
                <a:latin typeface="Arial" charset="0"/>
                <a:ea typeface="Geneva" pitchFamily="1" charset="-128"/>
              </a:defRPr>
            </a:lvl7pPr>
            <a:lvl8pPr marL="3429000" indent="-228600" eaLnBrk="0" fontAlgn="base" hangingPunct="0">
              <a:spcBef>
                <a:spcPct val="0"/>
              </a:spcBef>
              <a:spcAft>
                <a:spcPct val="0"/>
              </a:spcAft>
              <a:defRPr sz="2400">
                <a:solidFill>
                  <a:schemeClr val="tx1"/>
                </a:solidFill>
                <a:latin typeface="Arial" charset="0"/>
                <a:ea typeface="Geneva" pitchFamily="1" charset="-128"/>
              </a:defRPr>
            </a:lvl8pPr>
            <a:lvl9pPr marL="3886200" indent="-228600" eaLnBrk="0" fontAlgn="base" hangingPunct="0">
              <a:spcBef>
                <a:spcPct val="0"/>
              </a:spcBef>
              <a:spcAft>
                <a:spcPct val="0"/>
              </a:spcAft>
              <a:defRPr sz="2400">
                <a:solidFill>
                  <a:schemeClr val="tx1"/>
                </a:solidFill>
                <a:latin typeface="Arial" charset="0"/>
                <a:ea typeface="Geneva" pitchFamily="1" charset="-128"/>
              </a:defRPr>
            </a:lvl9pPr>
          </a:lstStyle>
          <a:p>
            <a:fld id="{FA8253F5-30F3-4833-8770-C59E8E7E7AAB}" type="slidenum">
              <a:rPr lang="en-US" sz="1200" smtClean="0"/>
              <a:pPr/>
              <a:t>5</a:t>
            </a:fld>
            <a:endParaRPr lang="en-US" sz="1200" smtClean="0"/>
          </a:p>
        </p:txBody>
      </p:sp>
    </p:spTree>
    <p:extLst>
      <p:ext uri="{BB962C8B-B14F-4D97-AF65-F5344CB8AC3E}">
        <p14:creationId xmlns:p14="http://schemas.microsoft.com/office/powerpoint/2010/main" val="3133580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What</a:t>
            </a:r>
            <a:r>
              <a:rPr lang="en-US" baseline="0" dirty="0" smtClean="0"/>
              <a:t> is QUALITY health care?</a:t>
            </a:r>
          </a:p>
          <a:p>
            <a:pPr eaLnBrk="1" hangingPunct="1">
              <a:spcBef>
                <a:spcPct val="0"/>
              </a:spcBef>
            </a:pPr>
            <a:endParaRPr lang="en-US" baseline="0" dirty="0" smtClean="0"/>
          </a:p>
          <a:p>
            <a:pPr eaLnBrk="1" hangingPunct="1">
              <a:spcBef>
                <a:spcPct val="0"/>
              </a:spcBef>
            </a:pPr>
            <a:r>
              <a:rPr lang="en-US" baseline="0" dirty="0" smtClean="0"/>
              <a:t>Quality health care gets you what you need, when you need it without unnecessary additional tests.</a:t>
            </a:r>
            <a:endParaRPr 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Geneva" pitchFamily="1" charset="-128"/>
              </a:defRPr>
            </a:lvl1pPr>
            <a:lvl2pPr marL="742950" indent="-285750">
              <a:defRPr sz="2400">
                <a:solidFill>
                  <a:schemeClr val="tx1"/>
                </a:solidFill>
                <a:latin typeface="Arial" charset="0"/>
                <a:ea typeface="Geneva" pitchFamily="1" charset="-128"/>
              </a:defRPr>
            </a:lvl2pPr>
            <a:lvl3pPr marL="1143000" indent="-228600">
              <a:defRPr sz="2400">
                <a:solidFill>
                  <a:schemeClr val="tx1"/>
                </a:solidFill>
                <a:latin typeface="Arial" charset="0"/>
                <a:ea typeface="Geneva" pitchFamily="1" charset="-128"/>
              </a:defRPr>
            </a:lvl3pPr>
            <a:lvl4pPr marL="1600200" indent="-228600">
              <a:defRPr sz="2400">
                <a:solidFill>
                  <a:schemeClr val="tx1"/>
                </a:solidFill>
                <a:latin typeface="Arial" charset="0"/>
                <a:ea typeface="Geneva" pitchFamily="1" charset="-128"/>
              </a:defRPr>
            </a:lvl4pPr>
            <a:lvl5pPr marL="2057400" indent="-228600">
              <a:defRPr sz="2400">
                <a:solidFill>
                  <a:schemeClr val="tx1"/>
                </a:solidFill>
                <a:latin typeface="Arial" charset="0"/>
                <a:ea typeface="Geneva" pitchFamily="1" charset="-128"/>
              </a:defRPr>
            </a:lvl5pPr>
            <a:lvl6pPr marL="2514600" indent="-228600" eaLnBrk="0" fontAlgn="base" hangingPunct="0">
              <a:spcBef>
                <a:spcPct val="0"/>
              </a:spcBef>
              <a:spcAft>
                <a:spcPct val="0"/>
              </a:spcAft>
              <a:defRPr sz="2400">
                <a:solidFill>
                  <a:schemeClr val="tx1"/>
                </a:solidFill>
                <a:latin typeface="Arial" charset="0"/>
                <a:ea typeface="Geneva" pitchFamily="1" charset="-128"/>
              </a:defRPr>
            </a:lvl6pPr>
            <a:lvl7pPr marL="2971800" indent="-228600" eaLnBrk="0" fontAlgn="base" hangingPunct="0">
              <a:spcBef>
                <a:spcPct val="0"/>
              </a:spcBef>
              <a:spcAft>
                <a:spcPct val="0"/>
              </a:spcAft>
              <a:defRPr sz="2400">
                <a:solidFill>
                  <a:schemeClr val="tx1"/>
                </a:solidFill>
                <a:latin typeface="Arial" charset="0"/>
                <a:ea typeface="Geneva" pitchFamily="1" charset="-128"/>
              </a:defRPr>
            </a:lvl7pPr>
            <a:lvl8pPr marL="3429000" indent="-228600" eaLnBrk="0" fontAlgn="base" hangingPunct="0">
              <a:spcBef>
                <a:spcPct val="0"/>
              </a:spcBef>
              <a:spcAft>
                <a:spcPct val="0"/>
              </a:spcAft>
              <a:defRPr sz="2400">
                <a:solidFill>
                  <a:schemeClr val="tx1"/>
                </a:solidFill>
                <a:latin typeface="Arial" charset="0"/>
                <a:ea typeface="Geneva" pitchFamily="1" charset="-128"/>
              </a:defRPr>
            </a:lvl8pPr>
            <a:lvl9pPr marL="3886200" indent="-228600" eaLnBrk="0" fontAlgn="base" hangingPunct="0">
              <a:spcBef>
                <a:spcPct val="0"/>
              </a:spcBef>
              <a:spcAft>
                <a:spcPct val="0"/>
              </a:spcAft>
              <a:defRPr sz="2400">
                <a:solidFill>
                  <a:schemeClr val="tx1"/>
                </a:solidFill>
                <a:latin typeface="Arial" charset="0"/>
                <a:ea typeface="Geneva" pitchFamily="1" charset="-128"/>
              </a:defRPr>
            </a:lvl9pPr>
          </a:lstStyle>
          <a:p>
            <a:fld id="{FA8253F5-30F3-4833-8770-C59E8E7E7AAB}" type="slidenum">
              <a:rPr lang="en-US" sz="1200" smtClean="0"/>
              <a:pPr/>
              <a:t>6</a:t>
            </a:fld>
            <a:endParaRPr lang="en-US" sz="1200" smtClean="0"/>
          </a:p>
        </p:txBody>
      </p:sp>
    </p:spTree>
    <p:extLst>
      <p:ext uri="{BB962C8B-B14F-4D97-AF65-F5344CB8AC3E}">
        <p14:creationId xmlns:p14="http://schemas.microsoft.com/office/powerpoint/2010/main" val="1327223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u="sng" dirty="0" smtClean="0"/>
              <a:t>Underuse Example:</a:t>
            </a:r>
            <a:r>
              <a:rPr lang="en-US" u="sng" dirty="0" smtClean="0"/>
              <a:t> </a:t>
            </a:r>
            <a:r>
              <a:rPr lang="en-US" dirty="0" smtClean="0"/>
              <a:t>Heart attack patients who take prescription beta blockers reduce their risk of death by 25%. But, according to recent studies, only 25-40% of heart attack patients receive beta</a:t>
            </a:r>
            <a:r>
              <a:rPr lang="en-US" baseline="0" dirty="0" smtClean="0"/>
              <a:t> blockers</a:t>
            </a:r>
            <a:r>
              <a:rPr lang="en-US" dirty="0" smtClean="0"/>
              <a:t>.</a:t>
            </a:r>
          </a:p>
          <a:p>
            <a:pPr eaLnBrk="1" hangingPunct="1">
              <a:spcBef>
                <a:spcPct val="0"/>
              </a:spcBef>
            </a:pPr>
            <a:endParaRPr lang="en-US" b="1" dirty="0" smtClean="0"/>
          </a:p>
          <a:p>
            <a:pPr eaLnBrk="1" hangingPunct="1">
              <a:spcBef>
                <a:spcPct val="0"/>
              </a:spcBef>
            </a:pPr>
            <a:r>
              <a:rPr lang="en-US" b="1" u="sng" dirty="0" smtClean="0"/>
              <a:t>Overuse</a:t>
            </a:r>
            <a:r>
              <a:rPr lang="en-US" b="1" u="sng" baseline="0" dirty="0" smtClean="0"/>
              <a:t> Example:</a:t>
            </a:r>
            <a:r>
              <a:rPr lang="en-US" b="1" u="none" baseline="0" dirty="0" smtClean="0"/>
              <a:t> </a:t>
            </a:r>
            <a:r>
              <a:rPr lang="en-US" u="none" dirty="0" smtClean="0"/>
              <a:t> </a:t>
            </a:r>
            <a:r>
              <a:rPr lang="en-US" dirty="0" smtClean="0"/>
              <a:t>Antibiotics are </a:t>
            </a:r>
            <a:r>
              <a:rPr lang="en-US" b="1" dirty="0" smtClean="0"/>
              <a:t>ineffective</a:t>
            </a:r>
            <a:r>
              <a:rPr lang="en-US" dirty="0" smtClean="0"/>
              <a:t> against viruses, however 21% of antibiotic prescriptions are written for viral infections.</a:t>
            </a:r>
            <a:r>
              <a:rPr lang="en-US" baseline="0" dirty="0" smtClean="0"/>
              <a:t> </a:t>
            </a:r>
            <a:r>
              <a:rPr lang="en-US" dirty="0" smtClean="0"/>
              <a:t>That amounts to 50 million prescriptions for children alone! In addition to the wasted cost, we are creating antibiotic-resistant strains of bacteria. We now face the real public health risk of developing bacteria against which no antibiotics are effective. </a:t>
            </a:r>
            <a:r>
              <a:rPr lang="en-US" b="1" dirty="0" smtClean="0"/>
              <a:t>Studies</a:t>
            </a:r>
            <a:r>
              <a:rPr lang="en-US" b="1" baseline="0" dirty="0" smtClean="0"/>
              <a:t> have shown that approximately</a:t>
            </a:r>
            <a:r>
              <a:rPr lang="en-US" b="1" dirty="0" smtClean="0"/>
              <a:t> 30% of prescribed</a:t>
            </a:r>
            <a:r>
              <a:rPr lang="en-US" b="1" baseline="0" dirty="0" smtClean="0"/>
              <a:t> </a:t>
            </a:r>
            <a:r>
              <a:rPr lang="en-US" b="1" dirty="0" smtClean="0"/>
              <a:t>health care procedures are not medically necessary. </a:t>
            </a:r>
          </a:p>
          <a:p>
            <a:pPr eaLnBrk="1" hangingPunct="1">
              <a:spcBef>
                <a:spcPct val="0"/>
              </a:spcBef>
            </a:pPr>
            <a:endParaRPr lang="en-US" b="1" dirty="0" smtClean="0"/>
          </a:p>
          <a:p>
            <a:pPr eaLnBrk="1" hangingPunct="1">
              <a:spcBef>
                <a:spcPct val="0"/>
              </a:spcBef>
            </a:pPr>
            <a:r>
              <a:rPr lang="en-US" b="1" u="sng" dirty="0" smtClean="0"/>
              <a:t>Misuse</a:t>
            </a:r>
            <a:r>
              <a:rPr lang="en-US" b="1" u="sng" baseline="0" dirty="0" smtClean="0"/>
              <a:t> Example:</a:t>
            </a:r>
            <a:r>
              <a:rPr lang="en-US" dirty="0" smtClean="0"/>
              <a:t> Patients not taking all of their prescriptions, diabetics not following their diet restrictions, etc. </a:t>
            </a:r>
            <a:br>
              <a:rPr lang="en-US" dirty="0" smtClean="0"/>
            </a:br>
            <a:r>
              <a:rPr lang="en-US" b="1" dirty="0" smtClean="0"/>
              <a:t>Over 50% of prescriptions</a:t>
            </a:r>
            <a:r>
              <a:rPr lang="en-US" b="1" baseline="0" dirty="0" smtClean="0"/>
              <a:t> are taken incorrectly or not at all according to a 2011 study by Consumer Reports. </a:t>
            </a:r>
            <a:r>
              <a:rPr lang="en-US" baseline="0" dirty="0" smtClean="0"/>
              <a:t>http://www.medscape.com/viewarticle/818850 </a:t>
            </a:r>
            <a:endParaRPr lang="en-US" dirty="0" smtClean="0"/>
          </a:p>
          <a:p>
            <a:pPr eaLnBrk="1" hangingPunct="1">
              <a:spcBef>
                <a:spcPct val="0"/>
              </a:spcBef>
            </a:pPr>
            <a:endParaRPr lang="en-US" dirty="0" smtClean="0"/>
          </a:p>
          <a:p>
            <a:pPr eaLnBrk="1" hangingPunct="1">
              <a:spcBef>
                <a:spcPct val="0"/>
              </a:spcBef>
            </a:pPr>
            <a:r>
              <a:rPr lang="en-US" dirty="0" err="1" smtClean="0"/>
              <a:t>McGlynn</a:t>
            </a:r>
            <a:r>
              <a:rPr lang="en-US" dirty="0" smtClean="0"/>
              <a:t> EA, Asch SM, Adams J, </a:t>
            </a:r>
            <a:r>
              <a:rPr lang="en-US" dirty="0" err="1" smtClean="0"/>
              <a:t>Keesey</a:t>
            </a:r>
            <a:r>
              <a:rPr lang="en-US" dirty="0" smtClean="0"/>
              <a:t> J, Hicks J, </a:t>
            </a:r>
            <a:r>
              <a:rPr lang="en-US" dirty="0" err="1" smtClean="0"/>
              <a:t>DeCristofaro</a:t>
            </a:r>
            <a:r>
              <a:rPr lang="en-US" dirty="0" smtClean="0"/>
              <a:t> A, Kerr EA. The quality of health care delivered to adults in the United States. N </a:t>
            </a:r>
            <a:r>
              <a:rPr lang="en-US" dirty="0" err="1" smtClean="0"/>
              <a:t>Engl</a:t>
            </a:r>
            <a:r>
              <a:rPr lang="en-US" dirty="0" smtClean="0"/>
              <a:t> J Med. 2003;348(:2635-45. </a:t>
            </a:r>
            <a:r>
              <a:rPr lang="en-US" dirty="0" smtClean="0">
                <a:hlinkClick r:id="rId3" action="ppaction://hlinkfile"/>
              </a:rPr>
              <a:t>PMID 12826639</a:t>
            </a:r>
            <a:endParaRPr lang="en-US" dirty="0" smtClean="0"/>
          </a:p>
          <a:p>
            <a:pPr eaLnBrk="1" hangingPunct="1">
              <a:spcBef>
                <a:spcPct val="0"/>
              </a:spcBef>
            </a:pPr>
            <a:r>
              <a:rPr lang="en-US" dirty="0" smtClean="0"/>
              <a:t>http://www.ncbi.nlm.nih.gov/pubmed/12826639</a:t>
            </a:r>
          </a:p>
          <a:p>
            <a:pPr eaLnBrk="1" hangingPunct="1">
              <a:spcBef>
                <a:spcPct val="0"/>
              </a:spcBef>
            </a:pPr>
            <a:endParaRPr 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Geneva" pitchFamily="1" charset="-128"/>
              </a:defRPr>
            </a:lvl1pPr>
            <a:lvl2pPr marL="742950" indent="-285750">
              <a:defRPr sz="2400">
                <a:solidFill>
                  <a:schemeClr val="tx1"/>
                </a:solidFill>
                <a:latin typeface="Arial" charset="0"/>
                <a:ea typeface="Geneva" pitchFamily="1" charset="-128"/>
              </a:defRPr>
            </a:lvl2pPr>
            <a:lvl3pPr marL="1143000" indent="-228600">
              <a:defRPr sz="2400">
                <a:solidFill>
                  <a:schemeClr val="tx1"/>
                </a:solidFill>
                <a:latin typeface="Arial" charset="0"/>
                <a:ea typeface="Geneva" pitchFamily="1" charset="-128"/>
              </a:defRPr>
            </a:lvl3pPr>
            <a:lvl4pPr marL="1600200" indent="-228600">
              <a:defRPr sz="2400">
                <a:solidFill>
                  <a:schemeClr val="tx1"/>
                </a:solidFill>
                <a:latin typeface="Arial" charset="0"/>
                <a:ea typeface="Geneva" pitchFamily="1" charset="-128"/>
              </a:defRPr>
            </a:lvl4pPr>
            <a:lvl5pPr marL="2057400" indent="-228600">
              <a:defRPr sz="2400">
                <a:solidFill>
                  <a:schemeClr val="tx1"/>
                </a:solidFill>
                <a:latin typeface="Arial" charset="0"/>
                <a:ea typeface="Geneva" pitchFamily="1" charset="-128"/>
              </a:defRPr>
            </a:lvl5pPr>
            <a:lvl6pPr marL="2514600" indent="-228600" eaLnBrk="0" fontAlgn="base" hangingPunct="0">
              <a:spcBef>
                <a:spcPct val="0"/>
              </a:spcBef>
              <a:spcAft>
                <a:spcPct val="0"/>
              </a:spcAft>
              <a:defRPr sz="2400">
                <a:solidFill>
                  <a:schemeClr val="tx1"/>
                </a:solidFill>
                <a:latin typeface="Arial" charset="0"/>
                <a:ea typeface="Geneva" pitchFamily="1" charset="-128"/>
              </a:defRPr>
            </a:lvl6pPr>
            <a:lvl7pPr marL="2971800" indent="-228600" eaLnBrk="0" fontAlgn="base" hangingPunct="0">
              <a:spcBef>
                <a:spcPct val="0"/>
              </a:spcBef>
              <a:spcAft>
                <a:spcPct val="0"/>
              </a:spcAft>
              <a:defRPr sz="2400">
                <a:solidFill>
                  <a:schemeClr val="tx1"/>
                </a:solidFill>
                <a:latin typeface="Arial" charset="0"/>
                <a:ea typeface="Geneva" pitchFamily="1" charset="-128"/>
              </a:defRPr>
            </a:lvl7pPr>
            <a:lvl8pPr marL="3429000" indent="-228600" eaLnBrk="0" fontAlgn="base" hangingPunct="0">
              <a:spcBef>
                <a:spcPct val="0"/>
              </a:spcBef>
              <a:spcAft>
                <a:spcPct val="0"/>
              </a:spcAft>
              <a:defRPr sz="2400">
                <a:solidFill>
                  <a:schemeClr val="tx1"/>
                </a:solidFill>
                <a:latin typeface="Arial" charset="0"/>
                <a:ea typeface="Geneva" pitchFamily="1" charset="-128"/>
              </a:defRPr>
            </a:lvl8pPr>
            <a:lvl9pPr marL="3886200" indent="-228600" eaLnBrk="0" fontAlgn="base" hangingPunct="0">
              <a:spcBef>
                <a:spcPct val="0"/>
              </a:spcBef>
              <a:spcAft>
                <a:spcPct val="0"/>
              </a:spcAft>
              <a:defRPr sz="2400">
                <a:solidFill>
                  <a:schemeClr val="tx1"/>
                </a:solidFill>
                <a:latin typeface="Arial" charset="0"/>
                <a:ea typeface="Geneva" pitchFamily="1" charset="-128"/>
              </a:defRPr>
            </a:lvl9pPr>
          </a:lstStyle>
          <a:p>
            <a:fld id="{5D63F340-BCAD-4661-B802-99E2D61D5335}" type="slidenum">
              <a:rPr lang="en-US" sz="1200" smtClean="0"/>
              <a:pPr/>
              <a:t>7</a:t>
            </a:fld>
            <a:endParaRPr lang="en-US" sz="1200" smtClean="0"/>
          </a:p>
        </p:txBody>
      </p:sp>
    </p:spTree>
    <p:extLst>
      <p:ext uri="{BB962C8B-B14F-4D97-AF65-F5344CB8AC3E}">
        <p14:creationId xmlns:p14="http://schemas.microsoft.com/office/powerpoint/2010/main" val="3916545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How</a:t>
            </a:r>
            <a:r>
              <a:rPr lang="en-US" baseline="0" dirty="0" smtClean="0"/>
              <a:t> can you better navigate the health care system? The Alliance is here to help. </a:t>
            </a:r>
            <a:endParaRPr 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Geneva" pitchFamily="1" charset="-128"/>
              </a:defRPr>
            </a:lvl1pPr>
            <a:lvl2pPr marL="742950" indent="-285750">
              <a:defRPr sz="2400">
                <a:solidFill>
                  <a:schemeClr val="tx1"/>
                </a:solidFill>
                <a:latin typeface="Arial" charset="0"/>
                <a:ea typeface="Geneva" pitchFamily="1" charset="-128"/>
              </a:defRPr>
            </a:lvl2pPr>
            <a:lvl3pPr marL="1143000" indent="-228600">
              <a:defRPr sz="2400">
                <a:solidFill>
                  <a:schemeClr val="tx1"/>
                </a:solidFill>
                <a:latin typeface="Arial" charset="0"/>
                <a:ea typeface="Geneva" pitchFamily="1" charset="-128"/>
              </a:defRPr>
            </a:lvl3pPr>
            <a:lvl4pPr marL="1600200" indent="-228600">
              <a:defRPr sz="2400">
                <a:solidFill>
                  <a:schemeClr val="tx1"/>
                </a:solidFill>
                <a:latin typeface="Arial" charset="0"/>
                <a:ea typeface="Geneva" pitchFamily="1" charset="-128"/>
              </a:defRPr>
            </a:lvl4pPr>
            <a:lvl5pPr marL="2057400" indent="-228600">
              <a:defRPr sz="2400">
                <a:solidFill>
                  <a:schemeClr val="tx1"/>
                </a:solidFill>
                <a:latin typeface="Arial" charset="0"/>
                <a:ea typeface="Geneva" pitchFamily="1" charset="-128"/>
              </a:defRPr>
            </a:lvl5pPr>
            <a:lvl6pPr marL="2514600" indent="-228600" eaLnBrk="0" fontAlgn="base" hangingPunct="0">
              <a:spcBef>
                <a:spcPct val="0"/>
              </a:spcBef>
              <a:spcAft>
                <a:spcPct val="0"/>
              </a:spcAft>
              <a:defRPr sz="2400">
                <a:solidFill>
                  <a:schemeClr val="tx1"/>
                </a:solidFill>
                <a:latin typeface="Arial" charset="0"/>
                <a:ea typeface="Geneva" pitchFamily="1" charset="-128"/>
              </a:defRPr>
            </a:lvl6pPr>
            <a:lvl7pPr marL="2971800" indent="-228600" eaLnBrk="0" fontAlgn="base" hangingPunct="0">
              <a:spcBef>
                <a:spcPct val="0"/>
              </a:spcBef>
              <a:spcAft>
                <a:spcPct val="0"/>
              </a:spcAft>
              <a:defRPr sz="2400">
                <a:solidFill>
                  <a:schemeClr val="tx1"/>
                </a:solidFill>
                <a:latin typeface="Arial" charset="0"/>
                <a:ea typeface="Geneva" pitchFamily="1" charset="-128"/>
              </a:defRPr>
            </a:lvl7pPr>
            <a:lvl8pPr marL="3429000" indent="-228600" eaLnBrk="0" fontAlgn="base" hangingPunct="0">
              <a:spcBef>
                <a:spcPct val="0"/>
              </a:spcBef>
              <a:spcAft>
                <a:spcPct val="0"/>
              </a:spcAft>
              <a:defRPr sz="2400">
                <a:solidFill>
                  <a:schemeClr val="tx1"/>
                </a:solidFill>
                <a:latin typeface="Arial" charset="0"/>
                <a:ea typeface="Geneva" pitchFamily="1" charset="-128"/>
              </a:defRPr>
            </a:lvl8pPr>
            <a:lvl9pPr marL="3886200" indent="-228600" eaLnBrk="0" fontAlgn="base" hangingPunct="0">
              <a:spcBef>
                <a:spcPct val="0"/>
              </a:spcBef>
              <a:spcAft>
                <a:spcPct val="0"/>
              </a:spcAft>
              <a:defRPr sz="2400">
                <a:solidFill>
                  <a:schemeClr val="tx1"/>
                </a:solidFill>
                <a:latin typeface="Arial" charset="0"/>
                <a:ea typeface="Geneva" pitchFamily="1" charset="-128"/>
              </a:defRPr>
            </a:lvl9pPr>
          </a:lstStyle>
          <a:p>
            <a:fld id="{FA8253F5-30F3-4833-8770-C59E8E7E7AAB}" type="slidenum">
              <a:rPr lang="en-US" sz="1200" smtClean="0"/>
              <a:pPr/>
              <a:t>8</a:t>
            </a:fld>
            <a:endParaRPr lang="en-US" sz="1200" smtClean="0"/>
          </a:p>
        </p:txBody>
      </p:sp>
    </p:spTree>
    <p:extLst>
      <p:ext uri="{BB962C8B-B14F-4D97-AF65-F5344CB8AC3E}">
        <p14:creationId xmlns:p14="http://schemas.microsoft.com/office/powerpoint/2010/main" val="3669093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a:t>
            </a:r>
            <a:r>
              <a:rPr lang="en-US" baseline="0" dirty="0" smtClean="0"/>
              <a:t> out the chart on page 4.</a:t>
            </a:r>
          </a:p>
          <a:p>
            <a:r>
              <a:rPr lang="en-US" baseline="0" dirty="0" smtClean="0"/>
              <a:t>Explain the differences between when </a:t>
            </a:r>
            <a:r>
              <a:rPr lang="en-US" baseline="0" dirty="0" smtClean="0"/>
              <a:t>you might want to </a:t>
            </a:r>
            <a:r>
              <a:rPr lang="en-US" baseline="0" dirty="0" smtClean="0"/>
              <a:t>go to: the doctor’s office, Urgent Care/Immediate Care, or Emergency Room. </a:t>
            </a:r>
          </a:p>
          <a:p>
            <a:r>
              <a:rPr lang="en-US" baseline="0" dirty="0" smtClean="0"/>
              <a:t>Include telemedicine and/or onsite clinic options if employer’s plan has these options.</a:t>
            </a:r>
            <a:endParaRPr lang="en-US" dirty="0"/>
          </a:p>
        </p:txBody>
      </p:sp>
      <p:sp>
        <p:nvSpPr>
          <p:cNvPr id="4" name="Slide Number Placeholder 3"/>
          <p:cNvSpPr>
            <a:spLocks noGrp="1"/>
          </p:cNvSpPr>
          <p:nvPr>
            <p:ph type="sldNum" sz="quarter" idx="10"/>
          </p:nvPr>
        </p:nvSpPr>
        <p:spPr/>
        <p:txBody>
          <a:bodyPr/>
          <a:lstStyle/>
          <a:p>
            <a:pPr>
              <a:defRPr/>
            </a:pPr>
            <a:fld id="{560C3FD8-00C1-468A-BA1E-0A59FD76D89C}" type="slidenum">
              <a:rPr lang="en-US" smtClean="0"/>
              <a:pPr>
                <a:defRPr/>
              </a:pPr>
              <a:t>9</a:t>
            </a:fld>
            <a:endParaRPr lang="en-US"/>
          </a:p>
        </p:txBody>
      </p:sp>
    </p:spTree>
    <p:extLst>
      <p:ext uri="{BB962C8B-B14F-4D97-AF65-F5344CB8AC3E}">
        <p14:creationId xmlns:p14="http://schemas.microsoft.com/office/powerpoint/2010/main" val="4266126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cs typeface="Times New Roman" pitchFamily="18" charset="0"/>
              </a:rPr>
              <a:t>Now let’s specifically talk about office visits --- a place where you can make a difference …</a:t>
            </a:r>
          </a:p>
          <a:p>
            <a:pPr eaLnBrk="1" hangingPunct="1">
              <a:spcBef>
                <a:spcPct val="0"/>
              </a:spcBef>
            </a:pPr>
            <a:endParaRPr lang="en-US" dirty="0" smtClean="0">
              <a:cs typeface="Times New Roman" pitchFamily="18" charset="0"/>
            </a:endParaRPr>
          </a:p>
          <a:p>
            <a:pPr eaLnBrk="1" hangingPunct="1">
              <a:spcBef>
                <a:spcPct val="0"/>
              </a:spcBef>
            </a:pPr>
            <a:r>
              <a:rPr lang="en-US" dirty="0" smtClean="0">
                <a:cs typeface="Times New Roman" pitchFamily="18" charset="0"/>
              </a:rPr>
              <a:t>Please look at page 5 of the workbook.  Here is a list of information that you will </a:t>
            </a:r>
            <a:r>
              <a:rPr lang="en-US" dirty="0" smtClean="0">
                <a:cs typeface="Times New Roman" pitchFamily="18" charset="0"/>
              </a:rPr>
              <a:t>need </a:t>
            </a:r>
            <a:r>
              <a:rPr lang="en-US" dirty="0" smtClean="0">
                <a:cs typeface="Times New Roman" pitchFamily="18" charset="0"/>
              </a:rPr>
              <a:t>before going to your provider (read bullets).  </a:t>
            </a:r>
          </a:p>
          <a:p>
            <a:pPr eaLnBrk="1" hangingPunct="1">
              <a:spcBef>
                <a:spcPct val="0"/>
              </a:spcBef>
            </a:pPr>
            <a:endParaRPr lang="en-US" dirty="0" smtClean="0">
              <a:cs typeface="Times New Roman" pitchFamily="18" charset="0"/>
            </a:endParaRPr>
          </a:p>
          <a:p>
            <a:pPr eaLnBrk="1" hangingPunct="1">
              <a:spcBef>
                <a:spcPct val="0"/>
              </a:spcBef>
            </a:pPr>
            <a:r>
              <a:rPr lang="en-US" dirty="0" smtClean="0">
                <a:cs typeface="Times New Roman" pitchFamily="18" charset="0"/>
              </a:rPr>
              <a:t>For instance, you will need current registration information (medical ID card), a list of medications you take, types of allergies you have, and your family medical history.  </a:t>
            </a:r>
          </a:p>
          <a:p>
            <a:pPr eaLnBrk="1" hangingPunct="1">
              <a:spcBef>
                <a:spcPct val="0"/>
              </a:spcBef>
            </a:pPr>
            <a:endParaRPr lang="en-US" dirty="0" smtClean="0">
              <a:cs typeface="Times New Roman" pitchFamily="18" charset="0"/>
            </a:endParaRPr>
          </a:p>
          <a:p>
            <a:pPr eaLnBrk="1" hangingPunct="1">
              <a:spcBef>
                <a:spcPct val="0"/>
              </a:spcBef>
            </a:pPr>
            <a:r>
              <a:rPr lang="en-US" dirty="0" smtClean="0">
                <a:cs typeface="Times New Roman" pitchFamily="18" charset="0"/>
              </a:rPr>
              <a:t>This information is broken out on this checklist. Use this as a working document, changing it as your health history changes.  Keep this document in your purse or wallet, where it will be handy at any time the information may be necessary. Make copies of this page for future use.</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Geneva" pitchFamily="1" charset="-128"/>
              </a:defRPr>
            </a:lvl1pPr>
            <a:lvl2pPr marL="742950" indent="-285750">
              <a:defRPr sz="2400">
                <a:solidFill>
                  <a:schemeClr val="tx1"/>
                </a:solidFill>
                <a:latin typeface="Arial" charset="0"/>
                <a:ea typeface="Geneva" pitchFamily="1" charset="-128"/>
              </a:defRPr>
            </a:lvl2pPr>
            <a:lvl3pPr marL="1143000" indent="-228600">
              <a:defRPr sz="2400">
                <a:solidFill>
                  <a:schemeClr val="tx1"/>
                </a:solidFill>
                <a:latin typeface="Arial" charset="0"/>
                <a:ea typeface="Geneva" pitchFamily="1" charset="-128"/>
              </a:defRPr>
            </a:lvl3pPr>
            <a:lvl4pPr marL="1600200" indent="-228600">
              <a:defRPr sz="2400">
                <a:solidFill>
                  <a:schemeClr val="tx1"/>
                </a:solidFill>
                <a:latin typeface="Arial" charset="0"/>
                <a:ea typeface="Geneva" pitchFamily="1" charset="-128"/>
              </a:defRPr>
            </a:lvl4pPr>
            <a:lvl5pPr marL="2057400" indent="-228600">
              <a:defRPr sz="2400">
                <a:solidFill>
                  <a:schemeClr val="tx1"/>
                </a:solidFill>
                <a:latin typeface="Arial" charset="0"/>
                <a:ea typeface="Geneva" pitchFamily="1" charset="-128"/>
              </a:defRPr>
            </a:lvl5pPr>
            <a:lvl6pPr marL="2514600" indent="-228600" eaLnBrk="0" fontAlgn="base" hangingPunct="0">
              <a:spcBef>
                <a:spcPct val="0"/>
              </a:spcBef>
              <a:spcAft>
                <a:spcPct val="0"/>
              </a:spcAft>
              <a:defRPr sz="2400">
                <a:solidFill>
                  <a:schemeClr val="tx1"/>
                </a:solidFill>
                <a:latin typeface="Arial" charset="0"/>
                <a:ea typeface="Geneva" pitchFamily="1" charset="-128"/>
              </a:defRPr>
            </a:lvl6pPr>
            <a:lvl7pPr marL="2971800" indent="-228600" eaLnBrk="0" fontAlgn="base" hangingPunct="0">
              <a:spcBef>
                <a:spcPct val="0"/>
              </a:spcBef>
              <a:spcAft>
                <a:spcPct val="0"/>
              </a:spcAft>
              <a:defRPr sz="2400">
                <a:solidFill>
                  <a:schemeClr val="tx1"/>
                </a:solidFill>
                <a:latin typeface="Arial" charset="0"/>
                <a:ea typeface="Geneva" pitchFamily="1" charset="-128"/>
              </a:defRPr>
            </a:lvl7pPr>
            <a:lvl8pPr marL="3429000" indent="-228600" eaLnBrk="0" fontAlgn="base" hangingPunct="0">
              <a:spcBef>
                <a:spcPct val="0"/>
              </a:spcBef>
              <a:spcAft>
                <a:spcPct val="0"/>
              </a:spcAft>
              <a:defRPr sz="2400">
                <a:solidFill>
                  <a:schemeClr val="tx1"/>
                </a:solidFill>
                <a:latin typeface="Arial" charset="0"/>
                <a:ea typeface="Geneva" pitchFamily="1" charset="-128"/>
              </a:defRPr>
            </a:lvl8pPr>
            <a:lvl9pPr marL="3886200" indent="-228600" eaLnBrk="0" fontAlgn="base" hangingPunct="0">
              <a:spcBef>
                <a:spcPct val="0"/>
              </a:spcBef>
              <a:spcAft>
                <a:spcPct val="0"/>
              </a:spcAft>
              <a:defRPr sz="2400">
                <a:solidFill>
                  <a:schemeClr val="tx1"/>
                </a:solidFill>
                <a:latin typeface="Arial" charset="0"/>
                <a:ea typeface="Geneva" pitchFamily="1" charset="-128"/>
              </a:defRPr>
            </a:lvl9pPr>
          </a:lstStyle>
          <a:p>
            <a:fld id="{3A6CE7D4-0B46-4DE2-A009-DAC4E38C2C25}" type="slidenum">
              <a:rPr lang="en-US" sz="1200" smtClean="0"/>
              <a:pPr/>
              <a:t>10</a:t>
            </a:fld>
            <a:endParaRPr lang="en-US" sz="1200" smtClean="0"/>
          </a:p>
        </p:txBody>
      </p:sp>
    </p:spTree>
    <p:extLst>
      <p:ext uri="{BB962C8B-B14F-4D97-AF65-F5344CB8AC3E}">
        <p14:creationId xmlns:p14="http://schemas.microsoft.com/office/powerpoint/2010/main" val="6198680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3"/>
          <p:cNvSpPr>
            <a:spLocks noChangeArrowheads="1"/>
          </p:cNvSpPr>
          <p:nvPr/>
        </p:nvSpPr>
        <p:spPr bwMode="auto">
          <a:xfrm>
            <a:off x="0" y="0"/>
            <a:ext cx="228600" cy="6858000"/>
          </a:xfrm>
          <a:prstGeom prst="rect">
            <a:avLst/>
          </a:prstGeom>
          <a:solidFill>
            <a:srgbClr val="006A7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pic>
        <p:nvPicPr>
          <p:cNvPr id="4" name="Picture 10" descr="AllianceLOGO_1553p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725" y="1628775"/>
            <a:ext cx="69342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subTitle" idx="1"/>
          </p:nvPr>
        </p:nvSpPr>
        <p:spPr>
          <a:xfrm>
            <a:off x="1219200" y="4648200"/>
            <a:ext cx="6400800" cy="1371600"/>
          </a:xfrm>
        </p:spPr>
        <p:txBody>
          <a:bodyPr/>
          <a:lstStyle>
            <a:lvl1pPr marL="0" indent="0">
              <a:buFontTx/>
              <a:buNone/>
              <a:defRPr sz="2800">
                <a:solidFill>
                  <a:srgbClr val="006A71"/>
                </a:solidFill>
              </a:defRPr>
            </a:lvl1pPr>
          </a:lstStyle>
          <a:p>
            <a:pPr lvl="0"/>
            <a:r>
              <a:rPr lang="en-US" noProof="0" smtClean="0"/>
              <a:t>Click to edit Master </a:t>
            </a:r>
            <a:br>
              <a:rPr lang="en-US" noProof="0" smtClean="0"/>
            </a:br>
            <a:r>
              <a:rPr lang="en-US" noProof="0" smtClean="0"/>
              <a:t>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47B15864-DA99-45EA-BACD-656CB5D0367F}" type="slidenum">
              <a:rPr lang="en-US"/>
              <a:pPr>
                <a:defRPr/>
              </a:pPr>
              <a:t>‹#›</a:t>
            </a:fld>
            <a:endParaRPr lang="en-US"/>
          </a:p>
        </p:txBody>
      </p:sp>
    </p:spTree>
    <p:extLst>
      <p:ext uri="{BB962C8B-B14F-4D97-AF65-F5344CB8AC3E}">
        <p14:creationId xmlns:p14="http://schemas.microsoft.com/office/powerpoint/2010/main" val="4050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0A81749C-7917-4FF4-9049-640851843782}" type="slidenum">
              <a:rPr lang="en-US"/>
              <a:pPr>
                <a:defRPr/>
              </a:pPr>
              <a:t>‹#›</a:t>
            </a:fld>
            <a:endParaRPr lang="en-US"/>
          </a:p>
        </p:txBody>
      </p:sp>
    </p:spTree>
    <p:extLst>
      <p:ext uri="{BB962C8B-B14F-4D97-AF65-F5344CB8AC3E}">
        <p14:creationId xmlns:p14="http://schemas.microsoft.com/office/powerpoint/2010/main" val="3149908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14400"/>
            <a:ext cx="19431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914400"/>
            <a:ext cx="5676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F20BFED3-1921-42A5-A16D-65AEE4B7D4E1}" type="slidenum">
              <a:rPr lang="en-US"/>
              <a:pPr>
                <a:defRPr/>
              </a:pPr>
              <a:t>‹#›</a:t>
            </a:fld>
            <a:endParaRPr lang="en-US"/>
          </a:p>
        </p:txBody>
      </p:sp>
    </p:spTree>
    <p:extLst>
      <p:ext uri="{BB962C8B-B14F-4D97-AF65-F5344CB8AC3E}">
        <p14:creationId xmlns:p14="http://schemas.microsoft.com/office/powerpoint/2010/main" val="2323943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133600"/>
            <a:ext cx="7772400" cy="4038600"/>
          </a:xfrm>
        </p:spPr>
        <p:txBody>
          <a:bodyPr/>
          <a:lstStyle/>
          <a:p>
            <a:pPr lvl="0"/>
            <a:endParaRPr 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E28A5C63-C8C9-4E9A-B35F-4CA92497B7CE}" type="slidenum">
              <a:rPr lang="en-US"/>
              <a:pPr>
                <a:defRPr/>
              </a:pPr>
              <a:t>‹#›</a:t>
            </a:fld>
            <a:endParaRPr lang="en-US"/>
          </a:p>
        </p:txBody>
      </p:sp>
    </p:spTree>
    <p:extLst>
      <p:ext uri="{BB962C8B-B14F-4D97-AF65-F5344CB8AC3E}">
        <p14:creationId xmlns:p14="http://schemas.microsoft.com/office/powerpoint/2010/main" val="1324753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B6924E0B-5C8E-42A3-970C-7CAE6C233B36}" type="slidenum">
              <a:rPr lang="en-US"/>
              <a:pPr>
                <a:defRPr/>
              </a:pPr>
              <a:t>‹#›</a:t>
            </a:fld>
            <a:endParaRPr lang="en-US"/>
          </a:p>
        </p:txBody>
      </p:sp>
    </p:spTree>
    <p:extLst>
      <p:ext uri="{BB962C8B-B14F-4D97-AF65-F5344CB8AC3E}">
        <p14:creationId xmlns:p14="http://schemas.microsoft.com/office/powerpoint/2010/main" val="749326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1C5549B8-687A-4844-98D1-6FD32FD9595A}" type="slidenum">
              <a:rPr lang="en-US"/>
              <a:pPr>
                <a:defRPr/>
              </a:pPr>
              <a:t>‹#›</a:t>
            </a:fld>
            <a:endParaRPr lang="en-US"/>
          </a:p>
        </p:txBody>
      </p:sp>
    </p:spTree>
    <p:extLst>
      <p:ext uri="{BB962C8B-B14F-4D97-AF65-F5344CB8AC3E}">
        <p14:creationId xmlns:p14="http://schemas.microsoft.com/office/powerpoint/2010/main" val="3686963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17651665-B89F-4DF1-9290-BA70DAC12F24}" type="slidenum">
              <a:rPr lang="en-US"/>
              <a:pPr>
                <a:defRPr/>
              </a:pPr>
              <a:t>‹#›</a:t>
            </a:fld>
            <a:endParaRPr lang="en-US"/>
          </a:p>
        </p:txBody>
      </p:sp>
    </p:spTree>
    <p:extLst>
      <p:ext uri="{BB962C8B-B14F-4D97-AF65-F5344CB8AC3E}">
        <p14:creationId xmlns:p14="http://schemas.microsoft.com/office/powerpoint/2010/main" val="2236688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29A6050D-4B2F-4293-BCBA-EA39E595301D}" type="slidenum">
              <a:rPr lang="en-US"/>
              <a:pPr>
                <a:defRPr/>
              </a:pPr>
              <a:t>‹#›</a:t>
            </a:fld>
            <a:endParaRPr lang="en-US"/>
          </a:p>
        </p:txBody>
      </p:sp>
    </p:spTree>
    <p:extLst>
      <p:ext uri="{BB962C8B-B14F-4D97-AF65-F5344CB8AC3E}">
        <p14:creationId xmlns:p14="http://schemas.microsoft.com/office/powerpoint/2010/main" val="3174369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6626149C-D480-457C-A7EB-33DF20823698}" type="slidenum">
              <a:rPr lang="en-US"/>
              <a:pPr>
                <a:defRPr/>
              </a:pPr>
              <a:t>‹#›</a:t>
            </a:fld>
            <a:endParaRPr lang="en-US"/>
          </a:p>
        </p:txBody>
      </p:sp>
    </p:spTree>
    <p:extLst>
      <p:ext uri="{BB962C8B-B14F-4D97-AF65-F5344CB8AC3E}">
        <p14:creationId xmlns:p14="http://schemas.microsoft.com/office/powerpoint/2010/main" val="1192223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EFD7CD57-89A6-43A9-8A6D-0A9A18884EA5}" type="slidenum">
              <a:rPr lang="en-US"/>
              <a:pPr>
                <a:defRPr/>
              </a:pPr>
              <a:t>‹#›</a:t>
            </a:fld>
            <a:endParaRPr lang="en-US"/>
          </a:p>
        </p:txBody>
      </p:sp>
    </p:spTree>
    <p:extLst>
      <p:ext uri="{BB962C8B-B14F-4D97-AF65-F5344CB8AC3E}">
        <p14:creationId xmlns:p14="http://schemas.microsoft.com/office/powerpoint/2010/main" val="3318775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24D01B3E-6A13-4CD2-B259-A7517F9596DC}" type="slidenum">
              <a:rPr lang="en-US"/>
              <a:pPr>
                <a:defRPr/>
              </a:pPr>
              <a:t>‹#›</a:t>
            </a:fld>
            <a:endParaRPr lang="en-US"/>
          </a:p>
        </p:txBody>
      </p:sp>
    </p:spTree>
    <p:extLst>
      <p:ext uri="{BB962C8B-B14F-4D97-AF65-F5344CB8AC3E}">
        <p14:creationId xmlns:p14="http://schemas.microsoft.com/office/powerpoint/2010/main" val="2103067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AD0E9F46-61AF-422C-B2AA-436001D5F613}" type="slidenum">
              <a:rPr lang="en-US"/>
              <a:pPr>
                <a:defRPr/>
              </a:pPr>
              <a:t>‹#›</a:t>
            </a:fld>
            <a:endParaRPr lang="en-US"/>
          </a:p>
        </p:txBody>
      </p:sp>
    </p:spTree>
    <p:extLst>
      <p:ext uri="{BB962C8B-B14F-4D97-AF65-F5344CB8AC3E}">
        <p14:creationId xmlns:p14="http://schemas.microsoft.com/office/powerpoint/2010/main" val="2246879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auto">
          <a:xfrm>
            <a:off x="0" y="0"/>
            <a:ext cx="228600" cy="6858000"/>
          </a:xfrm>
          <a:prstGeom prst="rect">
            <a:avLst/>
          </a:prstGeom>
          <a:solidFill>
            <a:srgbClr val="006A7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027" name="Rectangle 4"/>
          <p:cNvSpPr>
            <a:spLocks noGrp="1" noChangeArrowheads="1"/>
          </p:cNvSpPr>
          <p:nvPr>
            <p:ph type="title"/>
          </p:nvPr>
        </p:nvSpPr>
        <p:spPr bwMode="auto">
          <a:xfrm>
            <a:off x="685800" y="9144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a:t>
            </a:r>
            <a:br>
              <a:rPr lang="en-US" smtClean="0"/>
            </a:br>
            <a:r>
              <a:rPr lang="en-US" smtClean="0"/>
              <a:t>title style</a:t>
            </a:r>
          </a:p>
        </p:txBody>
      </p:sp>
      <p:sp>
        <p:nvSpPr>
          <p:cNvPr id="1028" name="Rectangle 5"/>
          <p:cNvSpPr>
            <a:spLocks noGrp="1" noChangeArrowheads="1"/>
          </p:cNvSpPr>
          <p:nvPr>
            <p:ph type="body" idx="1"/>
          </p:nvPr>
        </p:nvSpPr>
        <p:spPr bwMode="auto">
          <a:xfrm>
            <a:off x="685800" y="2133600"/>
            <a:ext cx="77724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4103" name="Rectangle 7"/>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4104" name="Rectangle 8"/>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a:defRPr/>
            </a:pPr>
            <a:fld id="{C5BCF953-08A5-45F2-AADB-74DE6363CF9A}" type="slidenum">
              <a:rPr lang="en-US"/>
              <a:pPr>
                <a:defRPr/>
              </a:pPr>
              <a:t>‹#›</a:t>
            </a:fld>
            <a:endParaRPr lang="en-US"/>
          </a:p>
        </p:txBody>
      </p:sp>
      <p:pic>
        <p:nvPicPr>
          <p:cNvPr id="1032" name="Picture 1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26150" y="304800"/>
            <a:ext cx="2819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65"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l" rtl="0" eaLnBrk="0" fontAlgn="base" hangingPunct="0">
        <a:lnSpc>
          <a:spcPct val="80000"/>
        </a:lnSpc>
        <a:spcBef>
          <a:spcPct val="0"/>
        </a:spcBef>
        <a:spcAft>
          <a:spcPct val="0"/>
        </a:spcAft>
        <a:defRPr sz="3800" b="1">
          <a:solidFill>
            <a:schemeClr val="tx2"/>
          </a:solidFill>
          <a:latin typeface="+mj-lt"/>
          <a:ea typeface="+mj-ea"/>
          <a:cs typeface="+mj-cs"/>
        </a:defRPr>
      </a:lvl1pPr>
      <a:lvl2pPr algn="l" rtl="0" eaLnBrk="0" fontAlgn="base" hangingPunct="0">
        <a:lnSpc>
          <a:spcPct val="80000"/>
        </a:lnSpc>
        <a:spcBef>
          <a:spcPct val="0"/>
        </a:spcBef>
        <a:spcAft>
          <a:spcPct val="0"/>
        </a:spcAft>
        <a:defRPr sz="3800" b="1">
          <a:solidFill>
            <a:schemeClr val="tx2"/>
          </a:solidFill>
          <a:latin typeface="Arial" charset="0"/>
          <a:ea typeface="Geneva" pitchFamily="1" charset="-128"/>
        </a:defRPr>
      </a:lvl2pPr>
      <a:lvl3pPr algn="l" rtl="0" eaLnBrk="0" fontAlgn="base" hangingPunct="0">
        <a:lnSpc>
          <a:spcPct val="80000"/>
        </a:lnSpc>
        <a:spcBef>
          <a:spcPct val="0"/>
        </a:spcBef>
        <a:spcAft>
          <a:spcPct val="0"/>
        </a:spcAft>
        <a:defRPr sz="3800" b="1">
          <a:solidFill>
            <a:schemeClr val="tx2"/>
          </a:solidFill>
          <a:latin typeface="Arial" charset="0"/>
          <a:ea typeface="Geneva" pitchFamily="1" charset="-128"/>
        </a:defRPr>
      </a:lvl3pPr>
      <a:lvl4pPr algn="l" rtl="0" eaLnBrk="0" fontAlgn="base" hangingPunct="0">
        <a:lnSpc>
          <a:spcPct val="80000"/>
        </a:lnSpc>
        <a:spcBef>
          <a:spcPct val="0"/>
        </a:spcBef>
        <a:spcAft>
          <a:spcPct val="0"/>
        </a:spcAft>
        <a:defRPr sz="3800" b="1">
          <a:solidFill>
            <a:schemeClr val="tx2"/>
          </a:solidFill>
          <a:latin typeface="Arial" charset="0"/>
          <a:ea typeface="Geneva" pitchFamily="1" charset="-128"/>
        </a:defRPr>
      </a:lvl4pPr>
      <a:lvl5pPr algn="l" rtl="0" eaLnBrk="0" fontAlgn="base" hangingPunct="0">
        <a:lnSpc>
          <a:spcPct val="80000"/>
        </a:lnSpc>
        <a:spcBef>
          <a:spcPct val="0"/>
        </a:spcBef>
        <a:spcAft>
          <a:spcPct val="0"/>
        </a:spcAft>
        <a:defRPr sz="3800" b="1">
          <a:solidFill>
            <a:schemeClr val="tx2"/>
          </a:solidFill>
          <a:latin typeface="Arial" charset="0"/>
          <a:ea typeface="Geneva" pitchFamily="1" charset="-128"/>
        </a:defRPr>
      </a:lvl5pPr>
      <a:lvl6pPr marL="457200" algn="l" rtl="0" fontAlgn="base">
        <a:lnSpc>
          <a:spcPct val="80000"/>
        </a:lnSpc>
        <a:spcBef>
          <a:spcPct val="0"/>
        </a:spcBef>
        <a:spcAft>
          <a:spcPct val="0"/>
        </a:spcAft>
        <a:defRPr sz="3800" b="1">
          <a:solidFill>
            <a:schemeClr val="tx2"/>
          </a:solidFill>
          <a:latin typeface="Arial" charset="0"/>
          <a:ea typeface="Geneva" pitchFamily="1" charset="-128"/>
        </a:defRPr>
      </a:lvl6pPr>
      <a:lvl7pPr marL="914400" algn="l" rtl="0" fontAlgn="base">
        <a:lnSpc>
          <a:spcPct val="80000"/>
        </a:lnSpc>
        <a:spcBef>
          <a:spcPct val="0"/>
        </a:spcBef>
        <a:spcAft>
          <a:spcPct val="0"/>
        </a:spcAft>
        <a:defRPr sz="3800" b="1">
          <a:solidFill>
            <a:schemeClr val="tx2"/>
          </a:solidFill>
          <a:latin typeface="Arial" charset="0"/>
          <a:ea typeface="Geneva" pitchFamily="1" charset="-128"/>
        </a:defRPr>
      </a:lvl7pPr>
      <a:lvl8pPr marL="1371600" algn="l" rtl="0" fontAlgn="base">
        <a:lnSpc>
          <a:spcPct val="80000"/>
        </a:lnSpc>
        <a:spcBef>
          <a:spcPct val="0"/>
        </a:spcBef>
        <a:spcAft>
          <a:spcPct val="0"/>
        </a:spcAft>
        <a:defRPr sz="3800" b="1">
          <a:solidFill>
            <a:schemeClr val="tx2"/>
          </a:solidFill>
          <a:latin typeface="Arial" charset="0"/>
          <a:ea typeface="Geneva" pitchFamily="1" charset="-128"/>
        </a:defRPr>
      </a:lvl8pPr>
      <a:lvl9pPr marL="1828800" algn="l" rtl="0" fontAlgn="base">
        <a:lnSpc>
          <a:spcPct val="80000"/>
        </a:lnSpc>
        <a:spcBef>
          <a:spcPct val="0"/>
        </a:spcBef>
        <a:spcAft>
          <a:spcPct val="0"/>
        </a:spcAft>
        <a:defRPr sz="3800" b="1">
          <a:solidFill>
            <a:schemeClr val="tx2"/>
          </a:solidFill>
          <a:latin typeface="Arial" charset="0"/>
          <a:ea typeface="Geneva" pitchFamily="1" charset="-128"/>
        </a:defRPr>
      </a:lvl9pPr>
    </p:titleStyle>
    <p:bodyStyle>
      <a:lvl1pPr marL="342900" indent="-342900" algn="l" rtl="0" eaLnBrk="0" fontAlgn="base" hangingPunct="0">
        <a:spcBef>
          <a:spcPct val="20000"/>
        </a:spcBef>
        <a:spcAft>
          <a:spcPct val="0"/>
        </a:spcAft>
        <a:buClr>
          <a:srgbClr val="006A71"/>
        </a:buClr>
        <a:buChar char="&gt;"/>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06470"/>
        </a:buClr>
        <a:buFont typeface="Wingdings"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AFBD22"/>
        </a:buClr>
        <a:buChar char="&gt;"/>
        <a:defRPr sz="2400">
          <a:solidFill>
            <a:schemeClr val="tx1"/>
          </a:solidFill>
          <a:latin typeface="+mn-lt"/>
          <a:ea typeface="+mn-ea"/>
        </a:defRPr>
      </a:lvl3pPr>
      <a:lvl4pPr marL="1600200" indent="-228600" algn="l" rtl="0" eaLnBrk="0" fontAlgn="base" hangingPunct="0">
        <a:spcBef>
          <a:spcPct val="20000"/>
        </a:spcBef>
        <a:spcAft>
          <a:spcPct val="0"/>
        </a:spcAft>
        <a:buClr>
          <a:srgbClr val="AAB300"/>
        </a:buClr>
        <a:buFont typeface="Wingdings"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AFBD22"/>
        </a:buClr>
        <a:buChar char="&gt;"/>
        <a:defRPr sz="1600">
          <a:solidFill>
            <a:schemeClr val="tx1"/>
          </a:solidFill>
          <a:latin typeface="+mn-lt"/>
          <a:ea typeface="+mn-ea"/>
        </a:defRPr>
      </a:lvl5pPr>
      <a:lvl6pPr marL="2514600" indent="-228600" algn="l" rtl="0" fontAlgn="base">
        <a:spcBef>
          <a:spcPct val="20000"/>
        </a:spcBef>
        <a:spcAft>
          <a:spcPct val="0"/>
        </a:spcAft>
        <a:buClr>
          <a:srgbClr val="AFBD22"/>
        </a:buClr>
        <a:buChar char="&gt;"/>
        <a:defRPr sz="1600">
          <a:solidFill>
            <a:schemeClr val="tx1"/>
          </a:solidFill>
          <a:latin typeface="+mn-lt"/>
          <a:ea typeface="+mn-ea"/>
        </a:defRPr>
      </a:lvl6pPr>
      <a:lvl7pPr marL="2971800" indent="-228600" algn="l" rtl="0" fontAlgn="base">
        <a:spcBef>
          <a:spcPct val="20000"/>
        </a:spcBef>
        <a:spcAft>
          <a:spcPct val="0"/>
        </a:spcAft>
        <a:buClr>
          <a:srgbClr val="AFBD22"/>
        </a:buClr>
        <a:buChar char="&gt;"/>
        <a:defRPr sz="1600">
          <a:solidFill>
            <a:schemeClr val="tx1"/>
          </a:solidFill>
          <a:latin typeface="+mn-lt"/>
          <a:ea typeface="+mn-ea"/>
        </a:defRPr>
      </a:lvl7pPr>
      <a:lvl8pPr marL="3429000" indent="-228600" algn="l" rtl="0" fontAlgn="base">
        <a:spcBef>
          <a:spcPct val="20000"/>
        </a:spcBef>
        <a:spcAft>
          <a:spcPct val="0"/>
        </a:spcAft>
        <a:buClr>
          <a:srgbClr val="AFBD22"/>
        </a:buClr>
        <a:buChar char="&gt;"/>
        <a:defRPr sz="1600">
          <a:solidFill>
            <a:schemeClr val="tx1"/>
          </a:solidFill>
          <a:latin typeface="+mn-lt"/>
          <a:ea typeface="+mn-ea"/>
        </a:defRPr>
      </a:lvl8pPr>
      <a:lvl9pPr marL="3886200" indent="-228600" algn="l" rtl="0" fontAlgn="base">
        <a:spcBef>
          <a:spcPct val="20000"/>
        </a:spcBef>
        <a:spcAft>
          <a:spcPct val="0"/>
        </a:spcAft>
        <a:buClr>
          <a:srgbClr val="AFBD22"/>
        </a:buClr>
        <a:buChar char="&gt;"/>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the-alliance.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google.com/map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www.the-alliance.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the-alliance.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mailto:findadoctor@the-alliance.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1295400" y="3352800"/>
            <a:ext cx="6781800" cy="2286000"/>
          </a:xfrm>
        </p:spPr>
        <p:txBody>
          <a:bodyPr/>
          <a:lstStyle/>
          <a:p>
            <a:pPr algn="ctr" eaLnBrk="1" hangingPunct="1"/>
            <a:r>
              <a:rPr lang="en-US" sz="4000" b="1" dirty="0" smtClean="0">
                <a:solidFill>
                  <a:srgbClr val="CF7650"/>
                </a:solidFill>
                <a:latin typeface="Arial Black" pitchFamily="34" charset="0"/>
              </a:rPr>
              <a:t>How To Be A Better Health Care Consumer</a:t>
            </a:r>
            <a:r>
              <a:rPr lang="en-US" sz="3200" b="1" dirty="0" smtClean="0">
                <a:solidFill>
                  <a:srgbClr val="CF7650"/>
                </a:solidFill>
                <a:latin typeface="Arial Black" pitchFamily="34"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914400"/>
            <a:ext cx="6781800" cy="1676400"/>
          </a:xfrm>
        </p:spPr>
        <p:txBody>
          <a:bodyPr/>
          <a:lstStyle/>
          <a:p>
            <a:pPr eaLnBrk="1" hangingPunct="1"/>
            <a:r>
              <a:rPr lang="en-US" sz="4000" dirty="0" smtClean="0">
                <a:solidFill>
                  <a:schemeClr val="tx1"/>
                </a:solidFill>
                <a:latin typeface="Arial Black" pitchFamily="34" charset="0"/>
              </a:rPr>
              <a:t>Medical Visit Checklist – </a:t>
            </a:r>
            <a:r>
              <a:rPr lang="en-US" sz="4000" i="1" dirty="0" smtClean="0">
                <a:solidFill>
                  <a:schemeClr val="tx1"/>
                </a:solidFill>
                <a:latin typeface="Arial Black" pitchFamily="34" charset="0"/>
              </a:rPr>
              <a:t>What to Bring</a:t>
            </a:r>
          </a:p>
        </p:txBody>
      </p:sp>
      <p:sp>
        <p:nvSpPr>
          <p:cNvPr id="17411" name="Rectangle 3"/>
          <p:cNvSpPr>
            <a:spLocks noGrp="1" noChangeArrowheads="1"/>
          </p:cNvSpPr>
          <p:nvPr>
            <p:ph type="body" idx="1"/>
          </p:nvPr>
        </p:nvSpPr>
        <p:spPr>
          <a:xfrm>
            <a:off x="685800" y="2057400"/>
            <a:ext cx="4876800" cy="3276600"/>
          </a:xfrm>
        </p:spPr>
        <p:txBody>
          <a:bodyPr/>
          <a:lstStyle/>
          <a:p>
            <a:pPr eaLnBrk="1" hangingPunct="1">
              <a:lnSpc>
                <a:spcPct val="80000"/>
              </a:lnSpc>
              <a:buFont typeface="Arial" panose="020B0604020202020204" pitchFamily="34" charset="0"/>
              <a:buChar char="•"/>
            </a:pPr>
            <a:r>
              <a:rPr lang="en-US" sz="2000" dirty="0" smtClean="0">
                <a:solidFill>
                  <a:srgbClr val="106470"/>
                </a:solidFill>
              </a:rPr>
              <a:t>Bring along the following information:</a:t>
            </a:r>
          </a:p>
          <a:p>
            <a:pPr lvl="1" eaLnBrk="1" hangingPunct="1">
              <a:lnSpc>
                <a:spcPct val="80000"/>
              </a:lnSpc>
              <a:buFont typeface="Wingdings" panose="05000000000000000000" pitchFamily="2" charset="2"/>
              <a:buChar char="ü"/>
            </a:pPr>
            <a:r>
              <a:rPr lang="en-US" sz="1800" dirty="0" smtClean="0">
                <a:solidFill>
                  <a:srgbClr val="106470"/>
                </a:solidFill>
              </a:rPr>
              <a:t>Current insurance card</a:t>
            </a:r>
          </a:p>
          <a:p>
            <a:pPr lvl="1" eaLnBrk="1" hangingPunct="1">
              <a:lnSpc>
                <a:spcPct val="80000"/>
              </a:lnSpc>
              <a:buFont typeface="Wingdings" panose="05000000000000000000" pitchFamily="2" charset="2"/>
              <a:buChar char="ü"/>
            </a:pPr>
            <a:r>
              <a:rPr lang="en-US" sz="1800" dirty="0" smtClean="0">
                <a:solidFill>
                  <a:srgbClr val="106470"/>
                </a:solidFill>
              </a:rPr>
              <a:t>Emergency contact information</a:t>
            </a:r>
          </a:p>
          <a:p>
            <a:pPr lvl="1" eaLnBrk="1" hangingPunct="1">
              <a:lnSpc>
                <a:spcPct val="80000"/>
              </a:lnSpc>
              <a:buFont typeface="Wingdings" panose="05000000000000000000" pitchFamily="2" charset="2"/>
              <a:buChar char="ü"/>
            </a:pPr>
            <a:r>
              <a:rPr lang="en-US" sz="1800" dirty="0" smtClean="0">
                <a:solidFill>
                  <a:srgbClr val="106470"/>
                </a:solidFill>
              </a:rPr>
              <a:t>Employer information</a:t>
            </a:r>
          </a:p>
          <a:p>
            <a:pPr lvl="1" eaLnBrk="1" hangingPunct="1">
              <a:lnSpc>
                <a:spcPct val="80000"/>
              </a:lnSpc>
              <a:buFont typeface="Wingdings" panose="05000000000000000000" pitchFamily="2" charset="2"/>
              <a:buChar char="ü"/>
            </a:pPr>
            <a:r>
              <a:rPr lang="en-US" sz="1800" dirty="0" smtClean="0">
                <a:solidFill>
                  <a:srgbClr val="106470"/>
                </a:solidFill>
              </a:rPr>
              <a:t>A referral or order, if required</a:t>
            </a:r>
          </a:p>
          <a:p>
            <a:pPr lvl="1" eaLnBrk="1" hangingPunct="1">
              <a:lnSpc>
                <a:spcPct val="80000"/>
              </a:lnSpc>
              <a:buFont typeface="Wingdings" panose="05000000000000000000" pitchFamily="2" charset="2"/>
              <a:buChar char="ü"/>
            </a:pPr>
            <a:r>
              <a:rPr lang="en-US" sz="1800" dirty="0" smtClean="0">
                <a:solidFill>
                  <a:srgbClr val="106470"/>
                </a:solidFill>
              </a:rPr>
              <a:t>Any previous X-rays, if requested</a:t>
            </a:r>
          </a:p>
          <a:p>
            <a:pPr lvl="1" eaLnBrk="1" hangingPunct="1">
              <a:lnSpc>
                <a:spcPct val="80000"/>
              </a:lnSpc>
              <a:buFont typeface="Wingdings" panose="05000000000000000000" pitchFamily="2" charset="2"/>
              <a:buChar char="ü"/>
            </a:pPr>
            <a:r>
              <a:rPr lang="en-US" sz="1800" dirty="0" smtClean="0">
                <a:solidFill>
                  <a:srgbClr val="106470"/>
                </a:solidFill>
              </a:rPr>
              <a:t>A family member to take notes or </a:t>
            </a:r>
            <a:br>
              <a:rPr lang="en-US" sz="1800" dirty="0" smtClean="0">
                <a:solidFill>
                  <a:srgbClr val="106470"/>
                </a:solidFill>
              </a:rPr>
            </a:br>
            <a:r>
              <a:rPr lang="en-US" sz="1800" dirty="0" smtClean="0">
                <a:solidFill>
                  <a:srgbClr val="106470"/>
                </a:solidFill>
              </a:rPr>
              <a:t>an</a:t>
            </a:r>
            <a:r>
              <a:rPr lang="en-US" sz="1800" dirty="0">
                <a:solidFill>
                  <a:srgbClr val="106470"/>
                </a:solidFill>
              </a:rPr>
              <a:t> </a:t>
            </a:r>
            <a:r>
              <a:rPr lang="en-US" sz="1800" dirty="0" smtClean="0">
                <a:solidFill>
                  <a:srgbClr val="106470"/>
                </a:solidFill>
              </a:rPr>
              <a:t>interpreter (if needed)</a:t>
            </a:r>
          </a:p>
          <a:p>
            <a:pPr lvl="1" eaLnBrk="1" hangingPunct="1">
              <a:lnSpc>
                <a:spcPct val="80000"/>
              </a:lnSpc>
              <a:buFont typeface="Wingdings" panose="05000000000000000000" pitchFamily="2" charset="2"/>
              <a:buChar char="ü"/>
            </a:pPr>
            <a:r>
              <a:rPr lang="en-US" sz="1800" dirty="0" smtClean="0">
                <a:solidFill>
                  <a:srgbClr val="106470"/>
                </a:solidFill>
              </a:rPr>
              <a:t>List of all prescribed medications </a:t>
            </a:r>
            <a:br>
              <a:rPr lang="en-US" sz="1800" dirty="0" smtClean="0">
                <a:solidFill>
                  <a:srgbClr val="106470"/>
                </a:solidFill>
              </a:rPr>
            </a:br>
            <a:r>
              <a:rPr lang="en-US" sz="1800" dirty="0" smtClean="0">
                <a:solidFill>
                  <a:srgbClr val="106470"/>
                </a:solidFill>
              </a:rPr>
              <a:t>and over-the-counter supplements</a:t>
            </a:r>
          </a:p>
          <a:p>
            <a:pPr lvl="1" eaLnBrk="1" hangingPunct="1">
              <a:lnSpc>
                <a:spcPct val="80000"/>
              </a:lnSpc>
              <a:buFont typeface="Wingdings" panose="05000000000000000000" pitchFamily="2" charset="2"/>
              <a:buChar char="ü"/>
            </a:pPr>
            <a:r>
              <a:rPr lang="en-US" sz="1800" dirty="0" smtClean="0">
                <a:solidFill>
                  <a:srgbClr val="106470"/>
                </a:solidFill>
              </a:rPr>
              <a:t>Family medical history</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7917" r="-1"/>
          <a:stretch/>
        </p:blipFill>
        <p:spPr>
          <a:xfrm>
            <a:off x="6157566" y="2133600"/>
            <a:ext cx="2239068" cy="2866006"/>
          </a:xfrm>
          <a:prstGeom prst="rect">
            <a:avLst/>
          </a:prstGeom>
        </p:spPr>
      </p:pic>
      <p:sp>
        <p:nvSpPr>
          <p:cNvPr id="5" name="Rectangle 3"/>
          <p:cNvSpPr txBox="1">
            <a:spLocks noChangeArrowheads="1"/>
          </p:cNvSpPr>
          <p:nvPr/>
        </p:nvSpPr>
        <p:spPr bwMode="auto">
          <a:xfrm>
            <a:off x="1752600" y="5736773"/>
            <a:ext cx="6019800" cy="604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6A71"/>
              </a:buClr>
              <a:buChar char="&gt;"/>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06470"/>
              </a:buClr>
              <a:buFont typeface="Wingdings"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AFBD22"/>
              </a:buClr>
              <a:buChar char="&gt;"/>
              <a:defRPr sz="2400">
                <a:solidFill>
                  <a:schemeClr val="tx1"/>
                </a:solidFill>
                <a:latin typeface="+mn-lt"/>
                <a:ea typeface="+mn-ea"/>
              </a:defRPr>
            </a:lvl3pPr>
            <a:lvl4pPr marL="1600200" indent="-228600" algn="l" rtl="0" eaLnBrk="0" fontAlgn="base" hangingPunct="0">
              <a:spcBef>
                <a:spcPct val="20000"/>
              </a:spcBef>
              <a:spcAft>
                <a:spcPct val="0"/>
              </a:spcAft>
              <a:buClr>
                <a:srgbClr val="AAB300"/>
              </a:buClr>
              <a:buFont typeface="Wingdings"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AFBD22"/>
              </a:buClr>
              <a:buChar char="&gt;"/>
              <a:defRPr sz="1600">
                <a:solidFill>
                  <a:schemeClr val="tx1"/>
                </a:solidFill>
                <a:latin typeface="+mn-lt"/>
                <a:ea typeface="+mn-ea"/>
              </a:defRPr>
            </a:lvl5pPr>
            <a:lvl6pPr marL="2514600" indent="-228600" algn="l" rtl="0" fontAlgn="base">
              <a:spcBef>
                <a:spcPct val="20000"/>
              </a:spcBef>
              <a:spcAft>
                <a:spcPct val="0"/>
              </a:spcAft>
              <a:buClr>
                <a:srgbClr val="AFBD22"/>
              </a:buClr>
              <a:buChar char="&gt;"/>
              <a:defRPr sz="1600">
                <a:solidFill>
                  <a:schemeClr val="tx1"/>
                </a:solidFill>
                <a:latin typeface="+mn-lt"/>
                <a:ea typeface="+mn-ea"/>
              </a:defRPr>
            </a:lvl6pPr>
            <a:lvl7pPr marL="2971800" indent="-228600" algn="l" rtl="0" fontAlgn="base">
              <a:spcBef>
                <a:spcPct val="20000"/>
              </a:spcBef>
              <a:spcAft>
                <a:spcPct val="0"/>
              </a:spcAft>
              <a:buClr>
                <a:srgbClr val="AFBD22"/>
              </a:buClr>
              <a:buChar char="&gt;"/>
              <a:defRPr sz="1600">
                <a:solidFill>
                  <a:schemeClr val="tx1"/>
                </a:solidFill>
                <a:latin typeface="+mn-lt"/>
                <a:ea typeface="+mn-ea"/>
              </a:defRPr>
            </a:lvl7pPr>
            <a:lvl8pPr marL="3429000" indent="-228600" algn="l" rtl="0" fontAlgn="base">
              <a:spcBef>
                <a:spcPct val="20000"/>
              </a:spcBef>
              <a:spcAft>
                <a:spcPct val="0"/>
              </a:spcAft>
              <a:buClr>
                <a:srgbClr val="AFBD22"/>
              </a:buClr>
              <a:buChar char="&gt;"/>
              <a:defRPr sz="1600">
                <a:solidFill>
                  <a:schemeClr val="tx1"/>
                </a:solidFill>
                <a:latin typeface="+mn-lt"/>
                <a:ea typeface="+mn-ea"/>
              </a:defRPr>
            </a:lvl8pPr>
            <a:lvl9pPr marL="3886200" indent="-228600" algn="l" rtl="0" fontAlgn="base">
              <a:spcBef>
                <a:spcPct val="20000"/>
              </a:spcBef>
              <a:spcAft>
                <a:spcPct val="0"/>
              </a:spcAft>
              <a:buClr>
                <a:srgbClr val="AFBD22"/>
              </a:buClr>
              <a:buChar char="&gt;"/>
              <a:defRPr sz="1600">
                <a:solidFill>
                  <a:schemeClr val="tx1"/>
                </a:solidFill>
                <a:latin typeface="+mn-lt"/>
                <a:ea typeface="+mn-ea"/>
              </a:defRPr>
            </a:lvl9pPr>
          </a:lstStyle>
          <a:p>
            <a:pPr marL="0" indent="0" algn="ctr" eaLnBrk="1" hangingPunct="1">
              <a:lnSpc>
                <a:spcPct val="80000"/>
              </a:lnSpc>
              <a:buNone/>
            </a:pPr>
            <a:r>
              <a:rPr lang="en-US" sz="2000" b="1" kern="0" dirty="0" smtClean="0"/>
              <a:t>See the </a:t>
            </a:r>
            <a:r>
              <a:rPr lang="en-US" sz="2000" b="1" kern="0" dirty="0" smtClean="0">
                <a:solidFill>
                  <a:srgbClr val="CF7650"/>
                </a:solidFill>
              </a:rPr>
              <a:t>What to Bring to Your Medical Visit </a:t>
            </a:r>
            <a:r>
              <a:rPr lang="en-US" sz="2000" b="1" kern="0" dirty="0" smtClean="0"/>
              <a:t>checklist on </a:t>
            </a:r>
            <a:r>
              <a:rPr lang="en-US" sz="2000" b="1" kern="0" dirty="0" smtClean="0">
                <a:solidFill>
                  <a:srgbClr val="CF7650"/>
                </a:solidFill>
              </a:rPr>
              <a:t>page </a:t>
            </a:r>
            <a:r>
              <a:rPr lang="en-US" sz="2000" b="1" kern="0" dirty="0">
                <a:solidFill>
                  <a:srgbClr val="CF7650"/>
                </a:solidFill>
              </a:rPr>
              <a:t>5</a:t>
            </a:r>
            <a:r>
              <a:rPr lang="en-US" sz="2000" b="1" kern="0" dirty="0" smtClean="0">
                <a:solidFill>
                  <a:srgbClr val="CF7650"/>
                </a:solidFill>
              </a:rPr>
              <a:t> </a:t>
            </a:r>
            <a:r>
              <a:rPr lang="en-US" sz="2000" b="1" kern="0" dirty="0" smtClean="0"/>
              <a:t>of your workbook.</a:t>
            </a:r>
            <a:endParaRPr lang="en-US" sz="2000" kern="0" dirty="0" smtClean="0"/>
          </a:p>
        </p:txBody>
      </p:sp>
      <p:sp>
        <p:nvSpPr>
          <p:cNvPr id="6" name="Rounded Rectangle 5"/>
          <p:cNvSpPr/>
          <p:nvPr/>
        </p:nvSpPr>
        <p:spPr bwMode="auto">
          <a:xfrm>
            <a:off x="1139780" y="5553198"/>
            <a:ext cx="7309390" cy="952500"/>
          </a:xfrm>
          <a:prstGeom prst="roundRect">
            <a:avLst/>
          </a:prstGeom>
          <a:noFill/>
          <a:ln w="38100" cap="flat" cmpd="sng" algn="ctr">
            <a:solidFill>
              <a:srgbClr val="10647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Geneva" pitchFamily="1" charset="-128"/>
            </a:endParaRPr>
          </a:p>
        </p:txBody>
      </p:sp>
    </p:spTree>
    <p:extLst>
      <p:ext uri="{BB962C8B-B14F-4D97-AF65-F5344CB8AC3E}">
        <p14:creationId xmlns:p14="http://schemas.microsoft.com/office/powerpoint/2010/main" val="28536897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914400"/>
            <a:ext cx="6781800" cy="1143000"/>
          </a:xfrm>
        </p:spPr>
        <p:txBody>
          <a:bodyPr/>
          <a:lstStyle/>
          <a:p>
            <a:pPr eaLnBrk="1" hangingPunct="1"/>
            <a:r>
              <a:rPr lang="en-US" sz="4000" dirty="0" smtClean="0">
                <a:solidFill>
                  <a:schemeClr val="tx1"/>
                </a:solidFill>
                <a:latin typeface="Arial Black" pitchFamily="34" charset="0"/>
              </a:rPr>
              <a:t>Medical Visit Checklist </a:t>
            </a:r>
            <a:r>
              <a:rPr lang="en-US" sz="4000" dirty="0">
                <a:solidFill>
                  <a:schemeClr val="tx1"/>
                </a:solidFill>
                <a:latin typeface="Arial Black" pitchFamily="34" charset="0"/>
              </a:rPr>
              <a:t>- </a:t>
            </a:r>
            <a:r>
              <a:rPr lang="en-US" sz="4000" i="1" dirty="0" smtClean="0">
                <a:solidFill>
                  <a:schemeClr val="tx1"/>
                </a:solidFill>
                <a:latin typeface="Arial Black" pitchFamily="34" charset="0"/>
              </a:rPr>
              <a:t>During </a:t>
            </a:r>
            <a:r>
              <a:rPr lang="en-US" sz="4000" i="1" dirty="0">
                <a:solidFill>
                  <a:schemeClr val="tx1"/>
                </a:solidFill>
                <a:latin typeface="Arial Black" pitchFamily="34" charset="0"/>
              </a:rPr>
              <a:t>the Visit</a:t>
            </a:r>
            <a:endParaRPr lang="en-US" sz="4000" i="1" dirty="0" smtClean="0">
              <a:solidFill>
                <a:schemeClr val="tx1"/>
              </a:solidFill>
              <a:latin typeface="Arial Black" pitchFamily="34" charset="0"/>
            </a:endParaRPr>
          </a:p>
        </p:txBody>
      </p:sp>
      <p:sp>
        <p:nvSpPr>
          <p:cNvPr id="18435" name="Rectangle 3"/>
          <p:cNvSpPr>
            <a:spLocks noGrp="1" noChangeArrowheads="1"/>
          </p:cNvSpPr>
          <p:nvPr>
            <p:ph type="body" idx="1"/>
          </p:nvPr>
        </p:nvSpPr>
        <p:spPr>
          <a:xfrm>
            <a:off x="685800" y="2133600"/>
            <a:ext cx="4267200" cy="2743200"/>
          </a:xfrm>
        </p:spPr>
        <p:txBody>
          <a:bodyPr/>
          <a:lstStyle/>
          <a:p>
            <a:pPr eaLnBrk="1" hangingPunct="1">
              <a:lnSpc>
                <a:spcPct val="90000"/>
              </a:lnSpc>
              <a:buFont typeface="Arial" panose="020B0604020202020204" pitchFamily="34" charset="0"/>
              <a:buChar char="•"/>
            </a:pPr>
            <a:r>
              <a:rPr lang="en-US" sz="2000" dirty="0" smtClean="0">
                <a:solidFill>
                  <a:srgbClr val="106470"/>
                </a:solidFill>
              </a:rPr>
              <a:t>State your main concern first</a:t>
            </a:r>
          </a:p>
          <a:p>
            <a:pPr eaLnBrk="1" hangingPunct="1">
              <a:lnSpc>
                <a:spcPct val="90000"/>
              </a:lnSpc>
              <a:buFont typeface="Arial" panose="020B0604020202020204" pitchFamily="34" charset="0"/>
              <a:buChar char="•"/>
            </a:pPr>
            <a:r>
              <a:rPr lang="en-US" sz="2000" dirty="0" smtClean="0">
                <a:solidFill>
                  <a:srgbClr val="106470"/>
                </a:solidFill>
              </a:rPr>
              <a:t>Describe your symptoms</a:t>
            </a:r>
          </a:p>
          <a:p>
            <a:pPr eaLnBrk="1" hangingPunct="1">
              <a:lnSpc>
                <a:spcPct val="90000"/>
              </a:lnSpc>
              <a:buFont typeface="Arial" panose="020B0604020202020204" pitchFamily="34" charset="0"/>
              <a:buChar char="•"/>
            </a:pPr>
            <a:r>
              <a:rPr lang="en-US" sz="2000" dirty="0" smtClean="0">
                <a:solidFill>
                  <a:srgbClr val="106470"/>
                </a:solidFill>
              </a:rPr>
              <a:t>Describe past experiences </a:t>
            </a:r>
            <a:br>
              <a:rPr lang="en-US" sz="2000" dirty="0" smtClean="0">
                <a:solidFill>
                  <a:srgbClr val="106470"/>
                </a:solidFill>
              </a:rPr>
            </a:br>
            <a:r>
              <a:rPr lang="en-US" sz="2000" dirty="0" smtClean="0">
                <a:solidFill>
                  <a:srgbClr val="106470"/>
                </a:solidFill>
              </a:rPr>
              <a:t>with the same concern</a:t>
            </a:r>
          </a:p>
          <a:p>
            <a:pPr eaLnBrk="1" hangingPunct="1">
              <a:lnSpc>
                <a:spcPct val="90000"/>
              </a:lnSpc>
              <a:buFont typeface="Arial" panose="020B0604020202020204" pitchFamily="34" charset="0"/>
              <a:buChar char="•"/>
            </a:pPr>
            <a:r>
              <a:rPr lang="en-US" sz="2000" dirty="0" smtClean="0">
                <a:solidFill>
                  <a:srgbClr val="106470"/>
                </a:solidFill>
              </a:rPr>
              <a:t>Ask questions about things </a:t>
            </a:r>
            <a:br>
              <a:rPr lang="en-US" sz="2000" dirty="0" smtClean="0">
                <a:solidFill>
                  <a:srgbClr val="106470"/>
                </a:solidFill>
              </a:rPr>
            </a:br>
            <a:r>
              <a:rPr lang="en-US" sz="2000" dirty="0" smtClean="0">
                <a:solidFill>
                  <a:srgbClr val="106470"/>
                </a:solidFill>
              </a:rPr>
              <a:t>you don’t understand</a:t>
            </a:r>
          </a:p>
          <a:p>
            <a:pPr eaLnBrk="1" hangingPunct="1">
              <a:lnSpc>
                <a:spcPct val="90000"/>
              </a:lnSpc>
              <a:buFont typeface="Arial" panose="020B0604020202020204" pitchFamily="34" charset="0"/>
              <a:buChar char="•"/>
            </a:pPr>
            <a:r>
              <a:rPr lang="en-US" sz="2000" dirty="0" smtClean="0">
                <a:solidFill>
                  <a:srgbClr val="106470"/>
                </a:solidFill>
              </a:rPr>
              <a:t>Take notes, even if you understand what is being </a:t>
            </a:r>
            <a:r>
              <a:rPr lang="en-US" sz="2000" dirty="0" smtClean="0">
                <a:solidFill>
                  <a:srgbClr val="106470"/>
                </a:solidFill>
              </a:rPr>
              <a:t>said</a:t>
            </a:r>
            <a:endParaRPr lang="en-US" sz="2000" dirty="0" smtClean="0">
              <a:solidFill>
                <a:srgbClr val="106470"/>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8332" r="33334"/>
          <a:stretch/>
        </p:blipFill>
        <p:spPr>
          <a:xfrm>
            <a:off x="5456856" y="2223654"/>
            <a:ext cx="2772744" cy="3034146"/>
          </a:xfrm>
          <a:prstGeom prst="rect">
            <a:avLst/>
          </a:prstGeom>
        </p:spPr>
      </p:pic>
      <p:sp>
        <p:nvSpPr>
          <p:cNvPr id="5" name="Rectangle 3"/>
          <p:cNvSpPr txBox="1">
            <a:spLocks noChangeArrowheads="1"/>
          </p:cNvSpPr>
          <p:nvPr/>
        </p:nvSpPr>
        <p:spPr bwMode="auto">
          <a:xfrm>
            <a:off x="1752600" y="5736773"/>
            <a:ext cx="6019800" cy="604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6A71"/>
              </a:buClr>
              <a:buChar char="&gt;"/>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06470"/>
              </a:buClr>
              <a:buFont typeface="Wingdings"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AFBD22"/>
              </a:buClr>
              <a:buChar char="&gt;"/>
              <a:defRPr sz="2400">
                <a:solidFill>
                  <a:schemeClr val="tx1"/>
                </a:solidFill>
                <a:latin typeface="+mn-lt"/>
                <a:ea typeface="+mn-ea"/>
              </a:defRPr>
            </a:lvl3pPr>
            <a:lvl4pPr marL="1600200" indent="-228600" algn="l" rtl="0" eaLnBrk="0" fontAlgn="base" hangingPunct="0">
              <a:spcBef>
                <a:spcPct val="20000"/>
              </a:spcBef>
              <a:spcAft>
                <a:spcPct val="0"/>
              </a:spcAft>
              <a:buClr>
                <a:srgbClr val="AAB300"/>
              </a:buClr>
              <a:buFont typeface="Wingdings"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AFBD22"/>
              </a:buClr>
              <a:buChar char="&gt;"/>
              <a:defRPr sz="1600">
                <a:solidFill>
                  <a:schemeClr val="tx1"/>
                </a:solidFill>
                <a:latin typeface="+mn-lt"/>
                <a:ea typeface="+mn-ea"/>
              </a:defRPr>
            </a:lvl5pPr>
            <a:lvl6pPr marL="2514600" indent="-228600" algn="l" rtl="0" fontAlgn="base">
              <a:spcBef>
                <a:spcPct val="20000"/>
              </a:spcBef>
              <a:spcAft>
                <a:spcPct val="0"/>
              </a:spcAft>
              <a:buClr>
                <a:srgbClr val="AFBD22"/>
              </a:buClr>
              <a:buChar char="&gt;"/>
              <a:defRPr sz="1600">
                <a:solidFill>
                  <a:schemeClr val="tx1"/>
                </a:solidFill>
                <a:latin typeface="+mn-lt"/>
                <a:ea typeface="+mn-ea"/>
              </a:defRPr>
            </a:lvl6pPr>
            <a:lvl7pPr marL="2971800" indent="-228600" algn="l" rtl="0" fontAlgn="base">
              <a:spcBef>
                <a:spcPct val="20000"/>
              </a:spcBef>
              <a:spcAft>
                <a:spcPct val="0"/>
              </a:spcAft>
              <a:buClr>
                <a:srgbClr val="AFBD22"/>
              </a:buClr>
              <a:buChar char="&gt;"/>
              <a:defRPr sz="1600">
                <a:solidFill>
                  <a:schemeClr val="tx1"/>
                </a:solidFill>
                <a:latin typeface="+mn-lt"/>
                <a:ea typeface="+mn-ea"/>
              </a:defRPr>
            </a:lvl7pPr>
            <a:lvl8pPr marL="3429000" indent="-228600" algn="l" rtl="0" fontAlgn="base">
              <a:spcBef>
                <a:spcPct val="20000"/>
              </a:spcBef>
              <a:spcAft>
                <a:spcPct val="0"/>
              </a:spcAft>
              <a:buClr>
                <a:srgbClr val="AFBD22"/>
              </a:buClr>
              <a:buChar char="&gt;"/>
              <a:defRPr sz="1600">
                <a:solidFill>
                  <a:schemeClr val="tx1"/>
                </a:solidFill>
                <a:latin typeface="+mn-lt"/>
                <a:ea typeface="+mn-ea"/>
              </a:defRPr>
            </a:lvl8pPr>
            <a:lvl9pPr marL="3886200" indent="-228600" algn="l" rtl="0" fontAlgn="base">
              <a:spcBef>
                <a:spcPct val="20000"/>
              </a:spcBef>
              <a:spcAft>
                <a:spcPct val="0"/>
              </a:spcAft>
              <a:buClr>
                <a:srgbClr val="AFBD22"/>
              </a:buClr>
              <a:buChar char="&gt;"/>
              <a:defRPr sz="1600">
                <a:solidFill>
                  <a:schemeClr val="tx1"/>
                </a:solidFill>
                <a:latin typeface="+mn-lt"/>
                <a:ea typeface="+mn-ea"/>
              </a:defRPr>
            </a:lvl9pPr>
          </a:lstStyle>
          <a:p>
            <a:pPr marL="0" indent="0" algn="ctr" eaLnBrk="1" hangingPunct="1">
              <a:lnSpc>
                <a:spcPct val="80000"/>
              </a:lnSpc>
              <a:buNone/>
            </a:pPr>
            <a:r>
              <a:rPr lang="en-US" sz="2000" b="1" kern="0" dirty="0" smtClean="0"/>
              <a:t>See the </a:t>
            </a:r>
            <a:r>
              <a:rPr lang="en-US" sz="2000" b="1" kern="0" dirty="0" smtClean="0">
                <a:solidFill>
                  <a:srgbClr val="CF7650"/>
                </a:solidFill>
              </a:rPr>
              <a:t>During the Visit </a:t>
            </a:r>
            <a:r>
              <a:rPr lang="en-US" sz="2000" b="1" kern="0" dirty="0" smtClean="0"/>
              <a:t>checklist </a:t>
            </a:r>
            <a:br>
              <a:rPr lang="en-US" sz="2000" b="1" kern="0" dirty="0" smtClean="0"/>
            </a:br>
            <a:r>
              <a:rPr lang="en-US" sz="2000" b="1" kern="0" dirty="0" smtClean="0"/>
              <a:t>on </a:t>
            </a:r>
            <a:r>
              <a:rPr lang="en-US" sz="2000" b="1" kern="0" dirty="0" smtClean="0">
                <a:solidFill>
                  <a:srgbClr val="CF7650"/>
                </a:solidFill>
              </a:rPr>
              <a:t>page 5</a:t>
            </a:r>
            <a:r>
              <a:rPr lang="en-US" sz="2000" b="1" kern="0" dirty="0" smtClean="0"/>
              <a:t> of your workbook.</a:t>
            </a:r>
            <a:endParaRPr lang="en-US" sz="2000" kern="0" dirty="0" smtClean="0"/>
          </a:p>
        </p:txBody>
      </p:sp>
      <p:sp>
        <p:nvSpPr>
          <p:cNvPr id="6" name="Rounded Rectangle 5"/>
          <p:cNvSpPr/>
          <p:nvPr/>
        </p:nvSpPr>
        <p:spPr bwMode="auto">
          <a:xfrm>
            <a:off x="1139780" y="5553198"/>
            <a:ext cx="7309390" cy="952500"/>
          </a:xfrm>
          <a:prstGeom prst="roundRect">
            <a:avLst/>
          </a:prstGeom>
          <a:noFill/>
          <a:ln w="38100" cap="flat" cmpd="sng" algn="ctr">
            <a:solidFill>
              <a:srgbClr val="10647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Geneva" pitchFamily="1" charset="-128"/>
            </a:endParaRPr>
          </a:p>
        </p:txBody>
      </p:sp>
    </p:spTree>
    <p:extLst>
      <p:ext uri="{BB962C8B-B14F-4D97-AF65-F5344CB8AC3E}">
        <p14:creationId xmlns:p14="http://schemas.microsoft.com/office/powerpoint/2010/main" val="13509147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914400"/>
            <a:ext cx="8615363" cy="990600"/>
          </a:xfrm>
        </p:spPr>
        <p:txBody>
          <a:bodyPr/>
          <a:lstStyle/>
          <a:p>
            <a:pPr eaLnBrk="1" hangingPunct="1"/>
            <a:r>
              <a:rPr lang="en-US" sz="4000" dirty="0" smtClean="0">
                <a:solidFill>
                  <a:schemeClr val="tx1"/>
                </a:solidFill>
                <a:latin typeface="Arial Black" pitchFamily="34" charset="0"/>
              </a:rPr>
              <a:t>Medical Visit Checklist </a:t>
            </a:r>
            <a:br>
              <a:rPr lang="en-US" sz="4000" dirty="0" smtClean="0">
                <a:solidFill>
                  <a:schemeClr val="tx1"/>
                </a:solidFill>
                <a:latin typeface="Arial Black" pitchFamily="34" charset="0"/>
              </a:rPr>
            </a:br>
            <a:r>
              <a:rPr lang="en-US" sz="4000" i="1" dirty="0" smtClean="0">
                <a:solidFill>
                  <a:schemeClr val="tx1"/>
                </a:solidFill>
                <a:latin typeface="Arial Black" pitchFamily="34" charset="0"/>
              </a:rPr>
              <a:t>- At the End of the Visit</a:t>
            </a:r>
          </a:p>
        </p:txBody>
      </p:sp>
      <p:sp>
        <p:nvSpPr>
          <p:cNvPr id="19459" name="Rectangle 3"/>
          <p:cNvSpPr>
            <a:spLocks noGrp="1" noChangeArrowheads="1"/>
          </p:cNvSpPr>
          <p:nvPr>
            <p:ph type="body" idx="1"/>
          </p:nvPr>
        </p:nvSpPr>
        <p:spPr>
          <a:xfrm>
            <a:off x="533400" y="2133600"/>
            <a:ext cx="8458201" cy="2578927"/>
          </a:xfrm>
        </p:spPr>
        <p:txBody>
          <a:bodyPr/>
          <a:lstStyle/>
          <a:p>
            <a:pPr eaLnBrk="1" hangingPunct="1">
              <a:buFont typeface="Arial" panose="020B0604020202020204" pitchFamily="34" charset="0"/>
              <a:buChar char="•"/>
            </a:pPr>
            <a:r>
              <a:rPr lang="en-US" sz="2000" dirty="0" smtClean="0">
                <a:solidFill>
                  <a:srgbClr val="106470"/>
                </a:solidFill>
              </a:rPr>
              <a:t>Am I to return for another visit?</a:t>
            </a:r>
          </a:p>
          <a:p>
            <a:pPr eaLnBrk="1" hangingPunct="1">
              <a:buFont typeface="Arial" panose="020B0604020202020204" pitchFamily="34" charset="0"/>
              <a:buChar char="•"/>
            </a:pPr>
            <a:endParaRPr lang="en-US" sz="800" dirty="0" smtClean="0">
              <a:solidFill>
                <a:srgbClr val="106470"/>
              </a:solidFill>
            </a:endParaRPr>
          </a:p>
          <a:p>
            <a:pPr eaLnBrk="1" hangingPunct="1">
              <a:buFont typeface="Arial" panose="020B0604020202020204" pitchFamily="34" charset="0"/>
              <a:buChar char="•"/>
            </a:pPr>
            <a:r>
              <a:rPr lang="en-US" sz="2000" dirty="0" smtClean="0">
                <a:solidFill>
                  <a:srgbClr val="106470"/>
                </a:solidFill>
              </a:rPr>
              <a:t>Am I to phone in for test results or </a:t>
            </a:r>
            <a:r>
              <a:rPr lang="en-US" sz="2000" dirty="0" smtClean="0">
                <a:solidFill>
                  <a:srgbClr val="106470"/>
                </a:solidFill>
              </a:rPr>
              <a:t>log-in </a:t>
            </a:r>
            <a:r>
              <a:rPr lang="en-US" sz="2000" dirty="0" smtClean="0">
                <a:solidFill>
                  <a:srgbClr val="106470"/>
                </a:solidFill>
              </a:rPr>
              <a:t>online?</a:t>
            </a:r>
          </a:p>
          <a:p>
            <a:pPr eaLnBrk="1" hangingPunct="1">
              <a:buFont typeface="Arial" panose="020B0604020202020204" pitchFamily="34" charset="0"/>
              <a:buChar char="•"/>
            </a:pPr>
            <a:endParaRPr lang="en-US" sz="800" dirty="0" smtClean="0">
              <a:solidFill>
                <a:srgbClr val="106470"/>
              </a:solidFill>
            </a:endParaRPr>
          </a:p>
          <a:p>
            <a:pPr eaLnBrk="1" hangingPunct="1">
              <a:buFont typeface="Arial" panose="020B0604020202020204" pitchFamily="34" charset="0"/>
              <a:buChar char="•"/>
            </a:pPr>
            <a:r>
              <a:rPr lang="en-US" sz="2000" dirty="0" smtClean="0">
                <a:solidFill>
                  <a:srgbClr val="106470"/>
                </a:solidFill>
              </a:rPr>
              <a:t>What side effects or concerns should I look for?</a:t>
            </a:r>
          </a:p>
          <a:p>
            <a:pPr eaLnBrk="1" hangingPunct="1">
              <a:buFont typeface="Arial" panose="020B0604020202020204" pitchFamily="34" charset="0"/>
              <a:buChar char="•"/>
            </a:pPr>
            <a:endParaRPr lang="en-US" sz="800" dirty="0" smtClean="0">
              <a:solidFill>
                <a:srgbClr val="106470"/>
              </a:solidFill>
            </a:endParaRPr>
          </a:p>
          <a:p>
            <a:pPr eaLnBrk="1" hangingPunct="1">
              <a:buFont typeface="Arial" panose="020B0604020202020204" pitchFamily="34" charset="0"/>
              <a:buChar char="•"/>
            </a:pPr>
            <a:r>
              <a:rPr lang="en-US" sz="2000" dirty="0" smtClean="0">
                <a:solidFill>
                  <a:srgbClr val="106470"/>
                </a:solidFill>
              </a:rPr>
              <a:t>When do I need to follow up?</a:t>
            </a:r>
          </a:p>
          <a:p>
            <a:pPr eaLnBrk="1" hangingPunct="1">
              <a:buFont typeface="Arial" panose="020B0604020202020204" pitchFamily="34" charset="0"/>
              <a:buChar char="•"/>
            </a:pPr>
            <a:endParaRPr lang="en-US" sz="800" dirty="0" smtClean="0">
              <a:solidFill>
                <a:srgbClr val="106470"/>
              </a:solidFill>
            </a:endParaRPr>
          </a:p>
          <a:p>
            <a:pPr eaLnBrk="1" hangingPunct="1">
              <a:buFont typeface="Arial" panose="020B0604020202020204" pitchFamily="34" charset="0"/>
              <a:buChar char="•"/>
            </a:pPr>
            <a:r>
              <a:rPr lang="en-US" sz="2000" dirty="0" smtClean="0">
                <a:solidFill>
                  <a:srgbClr val="106470"/>
                </a:solidFill>
              </a:rPr>
              <a:t>Anything else I need to know?</a:t>
            </a:r>
          </a:p>
          <a:p>
            <a:pPr eaLnBrk="1" hangingPunct="1">
              <a:buFont typeface="Arial" panose="020B0604020202020204" pitchFamily="34" charset="0"/>
              <a:buChar char="•"/>
            </a:pPr>
            <a:endParaRPr lang="en-US" sz="800" dirty="0" smtClean="0">
              <a:solidFill>
                <a:srgbClr val="106470"/>
              </a:solidFill>
            </a:endParaRPr>
          </a:p>
          <a:p>
            <a:pPr eaLnBrk="1" hangingPunct="1">
              <a:buFont typeface="Arial" panose="020B0604020202020204" pitchFamily="34" charset="0"/>
              <a:buChar char="•"/>
            </a:pPr>
            <a:r>
              <a:rPr lang="en-US" sz="2000" dirty="0">
                <a:solidFill>
                  <a:srgbClr val="106470"/>
                </a:solidFill>
              </a:rPr>
              <a:t>Ask </a:t>
            </a:r>
            <a:r>
              <a:rPr lang="en-US" sz="2000" dirty="0" smtClean="0">
                <a:solidFill>
                  <a:srgbClr val="106470"/>
                </a:solidFill>
              </a:rPr>
              <a:t>for an explanation of </a:t>
            </a:r>
            <a:r>
              <a:rPr lang="en-US" sz="2000" dirty="0">
                <a:solidFill>
                  <a:srgbClr val="106470"/>
                </a:solidFill>
              </a:rPr>
              <a:t>unfamiliar terms </a:t>
            </a:r>
            <a:r>
              <a:rPr lang="en-US" sz="2000" dirty="0" smtClean="0">
                <a:solidFill>
                  <a:srgbClr val="106470"/>
                </a:solidFill>
              </a:rPr>
              <a:t/>
            </a:r>
            <a:br>
              <a:rPr lang="en-US" sz="2000" dirty="0" smtClean="0">
                <a:solidFill>
                  <a:srgbClr val="106470"/>
                </a:solidFill>
              </a:rPr>
            </a:br>
            <a:r>
              <a:rPr lang="en-US" sz="2000" dirty="0" smtClean="0">
                <a:solidFill>
                  <a:srgbClr val="106470"/>
                </a:solidFill>
              </a:rPr>
              <a:t>or </a:t>
            </a:r>
            <a:r>
              <a:rPr lang="en-US" sz="2000" dirty="0">
                <a:solidFill>
                  <a:srgbClr val="106470"/>
                </a:solidFill>
              </a:rPr>
              <a:t>items that are new to </a:t>
            </a:r>
            <a:r>
              <a:rPr lang="en-US" sz="2000" dirty="0" smtClean="0">
                <a:solidFill>
                  <a:srgbClr val="106470"/>
                </a:solidFill>
              </a:rPr>
              <a:t>you.</a:t>
            </a:r>
            <a:endParaRPr lang="en-US" sz="2000" dirty="0">
              <a:solidFill>
                <a:srgbClr val="106470"/>
              </a:solidFill>
            </a:endParaRPr>
          </a:p>
          <a:p>
            <a:pPr eaLnBrk="1" hangingPunct="1">
              <a:buFont typeface="Arial" panose="020B0604020202020204" pitchFamily="34" charset="0"/>
              <a:buChar char="•"/>
            </a:pPr>
            <a:endParaRPr lang="en-US" sz="2000" dirty="0" smtClean="0">
              <a:solidFill>
                <a:srgbClr val="106470"/>
              </a:solidFill>
            </a:endParaRPr>
          </a:p>
        </p:txBody>
      </p:sp>
      <p:sp>
        <p:nvSpPr>
          <p:cNvPr id="7" name="Rectangle 3"/>
          <p:cNvSpPr txBox="1">
            <a:spLocks noChangeArrowheads="1"/>
          </p:cNvSpPr>
          <p:nvPr/>
        </p:nvSpPr>
        <p:spPr bwMode="auto">
          <a:xfrm>
            <a:off x="762000" y="5736773"/>
            <a:ext cx="5260162" cy="604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6A71"/>
              </a:buClr>
              <a:buChar char="&gt;"/>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06470"/>
              </a:buClr>
              <a:buFont typeface="Wingdings"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AFBD22"/>
              </a:buClr>
              <a:buChar char="&gt;"/>
              <a:defRPr sz="2400">
                <a:solidFill>
                  <a:schemeClr val="tx1"/>
                </a:solidFill>
                <a:latin typeface="+mn-lt"/>
                <a:ea typeface="+mn-ea"/>
              </a:defRPr>
            </a:lvl3pPr>
            <a:lvl4pPr marL="1600200" indent="-228600" algn="l" rtl="0" eaLnBrk="0" fontAlgn="base" hangingPunct="0">
              <a:spcBef>
                <a:spcPct val="20000"/>
              </a:spcBef>
              <a:spcAft>
                <a:spcPct val="0"/>
              </a:spcAft>
              <a:buClr>
                <a:srgbClr val="AAB300"/>
              </a:buClr>
              <a:buFont typeface="Wingdings"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AFBD22"/>
              </a:buClr>
              <a:buChar char="&gt;"/>
              <a:defRPr sz="1600">
                <a:solidFill>
                  <a:schemeClr val="tx1"/>
                </a:solidFill>
                <a:latin typeface="+mn-lt"/>
                <a:ea typeface="+mn-ea"/>
              </a:defRPr>
            </a:lvl5pPr>
            <a:lvl6pPr marL="2514600" indent="-228600" algn="l" rtl="0" fontAlgn="base">
              <a:spcBef>
                <a:spcPct val="20000"/>
              </a:spcBef>
              <a:spcAft>
                <a:spcPct val="0"/>
              </a:spcAft>
              <a:buClr>
                <a:srgbClr val="AFBD22"/>
              </a:buClr>
              <a:buChar char="&gt;"/>
              <a:defRPr sz="1600">
                <a:solidFill>
                  <a:schemeClr val="tx1"/>
                </a:solidFill>
                <a:latin typeface="+mn-lt"/>
                <a:ea typeface="+mn-ea"/>
              </a:defRPr>
            </a:lvl6pPr>
            <a:lvl7pPr marL="2971800" indent="-228600" algn="l" rtl="0" fontAlgn="base">
              <a:spcBef>
                <a:spcPct val="20000"/>
              </a:spcBef>
              <a:spcAft>
                <a:spcPct val="0"/>
              </a:spcAft>
              <a:buClr>
                <a:srgbClr val="AFBD22"/>
              </a:buClr>
              <a:buChar char="&gt;"/>
              <a:defRPr sz="1600">
                <a:solidFill>
                  <a:schemeClr val="tx1"/>
                </a:solidFill>
                <a:latin typeface="+mn-lt"/>
                <a:ea typeface="+mn-ea"/>
              </a:defRPr>
            </a:lvl7pPr>
            <a:lvl8pPr marL="3429000" indent="-228600" algn="l" rtl="0" fontAlgn="base">
              <a:spcBef>
                <a:spcPct val="20000"/>
              </a:spcBef>
              <a:spcAft>
                <a:spcPct val="0"/>
              </a:spcAft>
              <a:buClr>
                <a:srgbClr val="AFBD22"/>
              </a:buClr>
              <a:buChar char="&gt;"/>
              <a:defRPr sz="1600">
                <a:solidFill>
                  <a:schemeClr val="tx1"/>
                </a:solidFill>
                <a:latin typeface="+mn-lt"/>
                <a:ea typeface="+mn-ea"/>
              </a:defRPr>
            </a:lvl8pPr>
            <a:lvl9pPr marL="3886200" indent="-228600" algn="l" rtl="0" fontAlgn="base">
              <a:spcBef>
                <a:spcPct val="20000"/>
              </a:spcBef>
              <a:spcAft>
                <a:spcPct val="0"/>
              </a:spcAft>
              <a:buClr>
                <a:srgbClr val="AFBD22"/>
              </a:buClr>
              <a:buChar char="&gt;"/>
              <a:defRPr sz="1600">
                <a:solidFill>
                  <a:schemeClr val="tx1"/>
                </a:solidFill>
                <a:latin typeface="+mn-lt"/>
                <a:ea typeface="+mn-ea"/>
              </a:defRPr>
            </a:lvl9pPr>
          </a:lstStyle>
          <a:p>
            <a:pPr marL="0" indent="0" algn="ctr" eaLnBrk="1" hangingPunct="1">
              <a:lnSpc>
                <a:spcPct val="80000"/>
              </a:lnSpc>
              <a:buNone/>
            </a:pPr>
            <a:r>
              <a:rPr lang="en-US" sz="2000" b="1" kern="0" dirty="0" smtClean="0"/>
              <a:t>See the </a:t>
            </a:r>
            <a:r>
              <a:rPr lang="en-US" sz="2000" b="1" kern="0" dirty="0" smtClean="0">
                <a:solidFill>
                  <a:srgbClr val="CF7650"/>
                </a:solidFill>
              </a:rPr>
              <a:t>At the End of Your Visit </a:t>
            </a:r>
            <a:r>
              <a:rPr lang="en-US" sz="2000" b="1" kern="0" dirty="0" smtClean="0"/>
              <a:t>checklist on </a:t>
            </a:r>
            <a:r>
              <a:rPr lang="en-US" sz="2000" b="1" kern="0" dirty="0" smtClean="0">
                <a:solidFill>
                  <a:srgbClr val="CF7650"/>
                </a:solidFill>
              </a:rPr>
              <a:t>page 5</a:t>
            </a:r>
            <a:r>
              <a:rPr lang="en-US" sz="2000" b="1" kern="0" dirty="0" smtClean="0"/>
              <a:t> of your workbook.</a:t>
            </a:r>
            <a:endParaRPr lang="en-US" sz="2000" kern="0" dirty="0" smtClean="0"/>
          </a:p>
        </p:txBody>
      </p:sp>
      <p:sp>
        <p:nvSpPr>
          <p:cNvPr id="8" name="Rounded Rectangle 7"/>
          <p:cNvSpPr/>
          <p:nvPr/>
        </p:nvSpPr>
        <p:spPr bwMode="auto">
          <a:xfrm>
            <a:off x="609600" y="5553198"/>
            <a:ext cx="5562600" cy="952500"/>
          </a:xfrm>
          <a:prstGeom prst="roundRect">
            <a:avLst/>
          </a:prstGeom>
          <a:noFill/>
          <a:ln w="38100" cap="flat" cmpd="sng" algn="ctr">
            <a:solidFill>
              <a:srgbClr val="10647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Geneva" pitchFamily="1" charset="-128"/>
            </a:endParaRPr>
          </a:p>
        </p:txBody>
      </p:sp>
      <p:sp>
        <p:nvSpPr>
          <p:cNvPr id="10" name="Text Box 4"/>
          <p:cNvSpPr txBox="1">
            <a:spLocks noChangeArrowheads="1"/>
          </p:cNvSpPr>
          <p:nvPr/>
        </p:nvSpPr>
        <p:spPr bwMode="auto">
          <a:xfrm>
            <a:off x="6400800" y="3657600"/>
            <a:ext cx="251269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ea typeface="Geneva" pitchFamily="1" charset="-128"/>
              </a:defRPr>
            </a:lvl1pPr>
            <a:lvl2pPr marL="742950" indent="-285750">
              <a:defRPr sz="2400">
                <a:solidFill>
                  <a:schemeClr val="tx1"/>
                </a:solidFill>
                <a:latin typeface="Arial" charset="0"/>
                <a:ea typeface="Geneva" pitchFamily="1" charset="-128"/>
              </a:defRPr>
            </a:lvl2pPr>
            <a:lvl3pPr marL="1143000" indent="-228600">
              <a:defRPr sz="2400">
                <a:solidFill>
                  <a:schemeClr val="tx1"/>
                </a:solidFill>
                <a:latin typeface="Arial" charset="0"/>
                <a:ea typeface="Geneva" pitchFamily="1" charset="-128"/>
              </a:defRPr>
            </a:lvl3pPr>
            <a:lvl4pPr marL="1600200" indent="-228600">
              <a:defRPr sz="2400">
                <a:solidFill>
                  <a:schemeClr val="tx1"/>
                </a:solidFill>
                <a:latin typeface="Arial" charset="0"/>
                <a:ea typeface="Geneva" pitchFamily="1" charset="-128"/>
              </a:defRPr>
            </a:lvl4pPr>
            <a:lvl5pPr marL="2057400" indent="-228600">
              <a:defRPr sz="2400">
                <a:solidFill>
                  <a:schemeClr val="tx1"/>
                </a:solidFill>
                <a:latin typeface="Arial" charset="0"/>
                <a:ea typeface="Geneva" pitchFamily="1" charset="-128"/>
              </a:defRPr>
            </a:lvl5pPr>
            <a:lvl6pPr marL="2514600" indent="-228600" eaLnBrk="0" fontAlgn="base" hangingPunct="0">
              <a:spcBef>
                <a:spcPct val="0"/>
              </a:spcBef>
              <a:spcAft>
                <a:spcPct val="0"/>
              </a:spcAft>
              <a:defRPr sz="2400">
                <a:solidFill>
                  <a:schemeClr val="tx1"/>
                </a:solidFill>
                <a:latin typeface="Arial" charset="0"/>
                <a:ea typeface="Geneva" pitchFamily="1" charset="-128"/>
              </a:defRPr>
            </a:lvl6pPr>
            <a:lvl7pPr marL="2971800" indent="-228600" eaLnBrk="0" fontAlgn="base" hangingPunct="0">
              <a:spcBef>
                <a:spcPct val="0"/>
              </a:spcBef>
              <a:spcAft>
                <a:spcPct val="0"/>
              </a:spcAft>
              <a:defRPr sz="2400">
                <a:solidFill>
                  <a:schemeClr val="tx1"/>
                </a:solidFill>
                <a:latin typeface="Arial" charset="0"/>
                <a:ea typeface="Geneva" pitchFamily="1" charset="-128"/>
              </a:defRPr>
            </a:lvl7pPr>
            <a:lvl8pPr marL="3429000" indent="-228600" eaLnBrk="0" fontAlgn="base" hangingPunct="0">
              <a:spcBef>
                <a:spcPct val="0"/>
              </a:spcBef>
              <a:spcAft>
                <a:spcPct val="0"/>
              </a:spcAft>
              <a:defRPr sz="2400">
                <a:solidFill>
                  <a:schemeClr val="tx1"/>
                </a:solidFill>
                <a:latin typeface="Arial" charset="0"/>
                <a:ea typeface="Geneva" pitchFamily="1" charset="-128"/>
              </a:defRPr>
            </a:lvl8pPr>
            <a:lvl9pPr marL="3886200" indent="-228600" eaLnBrk="0" fontAlgn="base" hangingPunct="0">
              <a:spcBef>
                <a:spcPct val="0"/>
              </a:spcBef>
              <a:spcAft>
                <a:spcPct val="0"/>
              </a:spcAft>
              <a:defRPr sz="2400">
                <a:solidFill>
                  <a:schemeClr val="tx1"/>
                </a:solidFill>
                <a:latin typeface="Arial" charset="0"/>
                <a:ea typeface="Geneva" pitchFamily="1" charset="-128"/>
              </a:defRPr>
            </a:lvl9pPr>
          </a:lstStyle>
          <a:p>
            <a:pPr algn="ctr">
              <a:spcBef>
                <a:spcPct val="50000"/>
              </a:spcBef>
            </a:pPr>
            <a:r>
              <a:rPr lang="en-US" sz="1600" b="1" i="1" dirty="0">
                <a:solidFill>
                  <a:srgbClr val="FFC000"/>
                </a:solidFill>
                <a:latin typeface="+mn-lt"/>
              </a:rPr>
              <a:t>Asking questions </a:t>
            </a:r>
            <a:r>
              <a:rPr lang="en-US" sz="1600" b="1" i="1" dirty="0" smtClean="0">
                <a:solidFill>
                  <a:srgbClr val="FFC000"/>
                </a:solidFill>
                <a:latin typeface="+mn-lt"/>
              </a:rPr>
              <a:t/>
            </a:r>
            <a:br>
              <a:rPr lang="en-US" sz="1600" b="1" i="1" dirty="0" smtClean="0">
                <a:solidFill>
                  <a:srgbClr val="FFC000"/>
                </a:solidFill>
                <a:latin typeface="+mn-lt"/>
              </a:rPr>
            </a:br>
            <a:r>
              <a:rPr lang="en-US" sz="1600" b="1" i="1" dirty="0" smtClean="0">
                <a:solidFill>
                  <a:srgbClr val="FFC000"/>
                </a:solidFill>
                <a:latin typeface="+mn-lt"/>
              </a:rPr>
              <a:t>helps </a:t>
            </a:r>
            <a:r>
              <a:rPr lang="en-US" sz="1600" b="1" i="1" dirty="0">
                <a:solidFill>
                  <a:srgbClr val="FFC000"/>
                </a:solidFill>
                <a:latin typeface="+mn-lt"/>
              </a:rPr>
              <a:t>you </a:t>
            </a:r>
            <a:r>
              <a:rPr lang="en-US" sz="1600" b="1" i="1" dirty="0" smtClean="0">
                <a:solidFill>
                  <a:srgbClr val="FFC000"/>
                </a:solidFill>
                <a:latin typeface="+mn-lt"/>
              </a:rPr>
              <a:t>understand </a:t>
            </a:r>
            <a:br>
              <a:rPr lang="en-US" sz="1600" b="1" i="1" dirty="0" smtClean="0">
                <a:solidFill>
                  <a:srgbClr val="FFC000"/>
                </a:solidFill>
                <a:latin typeface="+mn-lt"/>
              </a:rPr>
            </a:br>
            <a:r>
              <a:rPr lang="en-US" sz="1600" b="1" i="1" dirty="0" smtClean="0">
                <a:solidFill>
                  <a:srgbClr val="FFC000"/>
                </a:solidFill>
                <a:latin typeface="+mn-lt"/>
              </a:rPr>
              <a:t>how </a:t>
            </a:r>
            <a:r>
              <a:rPr lang="en-US" sz="1600" b="1" i="1" dirty="0">
                <a:solidFill>
                  <a:srgbClr val="FFC000"/>
                </a:solidFill>
                <a:latin typeface="+mn-lt"/>
              </a:rPr>
              <a:t>to stay well </a:t>
            </a:r>
            <a:r>
              <a:rPr lang="en-US" sz="1600" b="1" i="1" dirty="0" smtClean="0">
                <a:solidFill>
                  <a:srgbClr val="FFC000"/>
                </a:solidFill>
                <a:latin typeface="+mn-lt"/>
              </a:rPr>
              <a:t/>
            </a:r>
            <a:br>
              <a:rPr lang="en-US" sz="1600" b="1" i="1" dirty="0" smtClean="0">
                <a:solidFill>
                  <a:srgbClr val="FFC000"/>
                </a:solidFill>
                <a:latin typeface="+mn-lt"/>
              </a:rPr>
            </a:br>
            <a:r>
              <a:rPr lang="en-US" sz="1600" b="1" i="1" dirty="0" smtClean="0">
                <a:solidFill>
                  <a:srgbClr val="FFC000"/>
                </a:solidFill>
                <a:latin typeface="+mn-lt"/>
              </a:rPr>
              <a:t>or </a:t>
            </a:r>
            <a:r>
              <a:rPr lang="en-US" sz="1600" b="1" i="1" dirty="0">
                <a:solidFill>
                  <a:srgbClr val="FFC000"/>
                </a:solidFill>
                <a:latin typeface="+mn-lt"/>
              </a:rPr>
              <a:t>get better!</a:t>
            </a: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0834" r="11666"/>
          <a:stretch/>
        </p:blipFill>
        <p:spPr>
          <a:xfrm>
            <a:off x="6689614" y="1981200"/>
            <a:ext cx="1874430" cy="1612254"/>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4852" r="7109"/>
          <a:stretch/>
        </p:blipFill>
        <p:spPr>
          <a:xfrm>
            <a:off x="6537621" y="4876800"/>
            <a:ext cx="2178416" cy="1649590"/>
          </a:xfrm>
          <a:prstGeom prst="rect">
            <a:avLst/>
          </a:prstGeom>
        </p:spPr>
      </p:pic>
    </p:spTree>
    <p:extLst>
      <p:ext uri="{BB962C8B-B14F-4D97-AF65-F5344CB8AC3E}">
        <p14:creationId xmlns:p14="http://schemas.microsoft.com/office/powerpoint/2010/main" val="832794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914400"/>
            <a:ext cx="4724400" cy="609600"/>
          </a:xfrm>
        </p:spPr>
        <p:txBody>
          <a:bodyPr/>
          <a:lstStyle/>
          <a:p>
            <a:pPr eaLnBrk="1" hangingPunct="1"/>
            <a:r>
              <a:rPr lang="en-US" sz="4000" dirty="0" smtClean="0">
                <a:solidFill>
                  <a:schemeClr val="tx1"/>
                </a:solidFill>
                <a:latin typeface="Arial Black" pitchFamily="34" charset="0"/>
              </a:rPr>
              <a:t>5 Questions to Ask Your Doctor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706" y="1981200"/>
            <a:ext cx="6654052" cy="3756834"/>
          </a:xfrm>
          <a:prstGeom prst="rect">
            <a:avLst/>
          </a:prstGeom>
          <a:ln>
            <a:solidFill>
              <a:schemeClr val="bg2"/>
            </a:solid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600" y="1231898"/>
            <a:ext cx="868222" cy="59690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2906" y="1283507"/>
            <a:ext cx="1322294" cy="397582"/>
          </a:xfrm>
          <a:prstGeom prst="rect">
            <a:avLst/>
          </a:prstGeom>
        </p:spPr>
      </p:pic>
      <p:sp>
        <p:nvSpPr>
          <p:cNvPr id="7" name="Rectangle 3"/>
          <p:cNvSpPr txBox="1">
            <a:spLocks noChangeArrowheads="1"/>
          </p:cNvSpPr>
          <p:nvPr/>
        </p:nvSpPr>
        <p:spPr bwMode="auto">
          <a:xfrm>
            <a:off x="2743200" y="6203375"/>
            <a:ext cx="4038600" cy="408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6A71"/>
              </a:buClr>
              <a:buChar char="&gt;"/>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06470"/>
              </a:buClr>
              <a:buFont typeface="Wingdings"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AFBD22"/>
              </a:buClr>
              <a:buChar char="&gt;"/>
              <a:defRPr sz="2400">
                <a:solidFill>
                  <a:schemeClr val="tx1"/>
                </a:solidFill>
                <a:latin typeface="+mn-lt"/>
                <a:ea typeface="+mn-ea"/>
              </a:defRPr>
            </a:lvl3pPr>
            <a:lvl4pPr marL="1600200" indent="-228600" algn="l" rtl="0" eaLnBrk="0" fontAlgn="base" hangingPunct="0">
              <a:spcBef>
                <a:spcPct val="20000"/>
              </a:spcBef>
              <a:spcAft>
                <a:spcPct val="0"/>
              </a:spcAft>
              <a:buClr>
                <a:srgbClr val="AAB300"/>
              </a:buClr>
              <a:buFont typeface="Wingdings"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AFBD22"/>
              </a:buClr>
              <a:buChar char="&gt;"/>
              <a:defRPr sz="1600">
                <a:solidFill>
                  <a:schemeClr val="tx1"/>
                </a:solidFill>
                <a:latin typeface="+mn-lt"/>
                <a:ea typeface="+mn-ea"/>
              </a:defRPr>
            </a:lvl5pPr>
            <a:lvl6pPr marL="2514600" indent="-228600" algn="l" rtl="0" fontAlgn="base">
              <a:spcBef>
                <a:spcPct val="20000"/>
              </a:spcBef>
              <a:spcAft>
                <a:spcPct val="0"/>
              </a:spcAft>
              <a:buClr>
                <a:srgbClr val="AFBD22"/>
              </a:buClr>
              <a:buChar char="&gt;"/>
              <a:defRPr sz="1600">
                <a:solidFill>
                  <a:schemeClr val="tx1"/>
                </a:solidFill>
                <a:latin typeface="+mn-lt"/>
                <a:ea typeface="+mn-ea"/>
              </a:defRPr>
            </a:lvl6pPr>
            <a:lvl7pPr marL="2971800" indent="-228600" algn="l" rtl="0" fontAlgn="base">
              <a:spcBef>
                <a:spcPct val="20000"/>
              </a:spcBef>
              <a:spcAft>
                <a:spcPct val="0"/>
              </a:spcAft>
              <a:buClr>
                <a:srgbClr val="AFBD22"/>
              </a:buClr>
              <a:buChar char="&gt;"/>
              <a:defRPr sz="1600">
                <a:solidFill>
                  <a:schemeClr val="tx1"/>
                </a:solidFill>
                <a:latin typeface="+mn-lt"/>
                <a:ea typeface="+mn-ea"/>
              </a:defRPr>
            </a:lvl7pPr>
            <a:lvl8pPr marL="3429000" indent="-228600" algn="l" rtl="0" fontAlgn="base">
              <a:spcBef>
                <a:spcPct val="20000"/>
              </a:spcBef>
              <a:spcAft>
                <a:spcPct val="0"/>
              </a:spcAft>
              <a:buClr>
                <a:srgbClr val="AFBD22"/>
              </a:buClr>
              <a:buChar char="&gt;"/>
              <a:defRPr sz="1600">
                <a:solidFill>
                  <a:schemeClr val="tx1"/>
                </a:solidFill>
                <a:latin typeface="+mn-lt"/>
                <a:ea typeface="+mn-ea"/>
              </a:defRPr>
            </a:lvl8pPr>
            <a:lvl9pPr marL="3886200" indent="-228600" algn="l" rtl="0" fontAlgn="base">
              <a:spcBef>
                <a:spcPct val="20000"/>
              </a:spcBef>
              <a:spcAft>
                <a:spcPct val="0"/>
              </a:spcAft>
              <a:buClr>
                <a:srgbClr val="AFBD22"/>
              </a:buClr>
              <a:buChar char="&gt;"/>
              <a:defRPr sz="1600">
                <a:solidFill>
                  <a:schemeClr val="tx1"/>
                </a:solidFill>
                <a:latin typeface="+mn-lt"/>
                <a:ea typeface="+mn-ea"/>
              </a:defRPr>
            </a:lvl9pPr>
          </a:lstStyle>
          <a:p>
            <a:pPr marL="0" indent="0" algn="ctr" eaLnBrk="1" hangingPunct="1">
              <a:lnSpc>
                <a:spcPct val="80000"/>
              </a:lnSpc>
              <a:buNone/>
            </a:pPr>
            <a:r>
              <a:rPr lang="en-US" sz="2000" b="1" kern="0" dirty="0" smtClean="0"/>
              <a:t>See </a:t>
            </a:r>
            <a:r>
              <a:rPr lang="en-US" sz="2000" b="1" kern="0" dirty="0" smtClean="0">
                <a:solidFill>
                  <a:srgbClr val="CF7650"/>
                </a:solidFill>
              </a:rPr>
              <a:t>page </a:t>
            </a:r>
            <a:r>
              <a:rPr lang="en-US" sz="2000" b="1" kern="0" dirty="0">
                <a:solidFill>
                  <a:srgbClr val="CF7650"/>
                </a:solidFill>
              </a:rPr>
              <a:t>6</a:t>
            </a:r>
            <a:r>
              <a:rPr lang="en-US" sz="2000" b="1" kern="0" dirty="0" smtClean="0"/>
              <a:t> of your workbook.</a:t>
            </a:r>
            <a:endParaRPr lang="en-US" sz="2000" kern="0" dirty="0" smtClean="0"/>
          </a:p>
        </p:txBody>
      </p:sp>
      <p:sp>
        <p:nvSpPr>
          <p:cNvPr id="8" name="Rounded Rectangle 7"/>
          <p:cNvSpPr/>
          <p:nvPr/>
        </p:nvSpPr>
        <p:spPr bwMode="auto">
          <a:xfrm>
            <a:off x="2743200" y="6019800"/>
            <a:ext cx="4038600" cy="591837"/>
          </a:xfrm>
          <a:prstGeom prst="roundRect">
            <a:avLst/>
          </a:prstGeom>
          <a:noFill/>
          <a:ln w="38100" cap="flat" cmpd="sng" algn="ctr">
            <a:solidFill>
              <a:srgbClr val="10647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Geneva" pitchFamily="1" charset="-128"/>
            </a:endParaRPr>
          </a:p>
        </p:txBody>
      </p:sp>
    </p:spTree>
    <p:extLst>
      <p:ext uri="{BB962C8B-B14F-4D97-AF65-F5344CB8AC3E}">
        <p14:creationId xmlns:p14="http://schemas.microsoft.com/office/powerpoint/2010/main" val="1973471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914400"/>
            <a:ext cx="8382000" cy="609600"/>
          </a:xfrm>
        </p:spPr>
        <p:txBody>
          <a:bodyPr/>
          <a:lstStyle/>
          <a:p>
            <a:pPr eaLnBrk="1" hangingPunct="1"/>
            <a:r>
              <a:rPr lang="en-US" sz="4000" dirty="0" smtClean="0">
                <a:solidFill>
                  <a:schemeClr val="tx1"/>
                </a:solidFill>
                <a:latin typeface="Arial Black" pitchFamily="34" charset="0"/>
              </a:rPr>
              <a:t>When You See a Specialist</a:t>
            </a:r>
          </a:p>
        </p:txBody>
      </p:sp>
      <p:sp>
        <p:nvSpPr>
          <p:cNvPr id="20483" name="Rectangle 3"/>
          <p:cNvSpPr>
            <a:spLocks noGrp="1" noChangeArrowheads="1"/>
          </p:cNvSpPr>
          <p:nvPr>
            <p:ph type="body" idx="1"/>
          </p:nvPr>
        </p:nvSpPr>
        <p:spPr>
          <a:xfrm>
            <a:off x="721426" y="1676400"/>
            <a:ext cx="5450774" cy="4038600"/>
          </a:xfrm>
        </p:spPr>
        <p:txBody>
          <a:bodyPr/>
          <a:lstStyle/>
          <a:p>
            <a:pPr eaLnBrk="1" hangingPunct="1">
              <a:buFont typeface="Arial" panose="020B0604020202020204" pitchFamily="34" charset="0"/>
              <a:buChar char="•"/>
            </a:pPr>
            <a:r>
              <a:rPr lang="en-US" sz="2000" dirty="0" smtClean="0">
                <a:solidFill>
                  <a:srgbClr val="106470"/>
                </a:solidFill>
              </a:rPr>
              <a:t>Know the difference between a </a:t>
            </a:r>
            <a:br>
              <a:rPr lang="en-US" sz="2000" dirty="0" smtClean="0">
                <a:solidFill>
                  <a:srgbClr val="106470"/>
                </a:solidFill>
              </a:rPr>
            </a:br>
            <a:r>
              <a:rPr lang="en-US" sz="2000" b="1" dirty="0" smtClean="0">
                <a:solidFill>
                  <a:srgbClr val="106470"/>
                </a:solidFill>
              </a:rPr>
              <a:t>Primary Care Provider </a:t>
            </a:r>
            <a:r>
              <a:rPr lang="en-US" sz="2000" dirty="0" smtClean="0">
                <a:solidFill>
                  <a:srgbClr val="106470"/>
                </a:solidFill>
              </a:rPr>
              <a:t>and </a:t>
            </a:r>
            <a:br>
              <a:rPr lang="en-US" sz="2000" dirty="0" smtClean="0">
                <a:solidFill>
                  <a:srgbClr val="106470"/>
                </a:solidFill>
              </a:rPr>
            </a:br>
            <a:r>
              <a:rPr lang="en-US" sz="2000" dirty="0" smtClean="0">
                <a:solidFill>
                  <a:srgbClr val="106470"/>
                </a:solidFill>
              </a:rPr>
              <a:t>a </a:t>
            </a:r>
            <a:r>
              <a:rPr lang="en-US" sz="2000" b="1" dirty="0" smtClean="0">
                <a:solidFill>
                  <a:srgbClr val="106470"/>
                </a:solidFill>
              </a:rPr>
              <a:t>Specialist</a:t>
            </a:r>
            <a:r>
              <a:rPr lang="en-US" sz="2000" dirty="0" smtClean="0">
                <a:solidFill>
                  <a:srgbClr val="106470"/>
                </a:solidFill>
              </a:rPr>
              <a:t> </a:t>
            </a:r>
            <a:r>
              <a:rPr lang="en-US" sz="2000" b="1" dirty="0" smtClean="0">
                <a:solidFill>
                  <a:srgbClr val="CF7650"/>
                </a:solidFill>
              </a:rPr>
              <a:t>(see page 6.)</a:t>
            </a:r>
          </a:p>
          <a:p>
            <a:pPr eaLnBrk="1" hangingPunct="1">
              <a:buFont typeface="Arial" panose="020B0604020202020204" pitchFamily="34" charset="0"/>
              <a:buChar char="•"/>
            </a:pPr>
            <a:endParaRPr lang="en-US" sz="1600" dirty="0" smtClean="0">
              <a:solidFill>
                <a:srgbClr val="106470"/>
              </a:solidFill>
            </a:endParaRPr>
          </a:p>
          <a:p>
            <a:pPr eaLnBrk="1" hangingPunct="1">
              <a:buFont typeface="Arial" panose="020B0604020202020204" pitchFamily="34" charset="0"/>
              <a:buChar char="•"/>
            </a:pPr>
            <a:r>
              <a:rPr lang="en-US" sz="2000" dirty="0" smtClean="0">
                <a:solidFill>
                  <a:srgbClr val="106470"/>
                </a:solidFill>
              </a:rPr>
              <a:t>Make sure the specialist has all test </a:t>
            </a:r>
            <a:br>
              <a:rPr lang="en-US" sz="2000" dirty="0" smtClean="0">
                <a:solidFill>
                  <a:srgbClr val="106470"/>
                </a:solidFill>
              </a:rPr>
            </a:br>
            <a:r>
              <a:rPr lang="en-US" sz="2000" dirty="0" smtClean="0">
                <a:solidFill>
                  <a:srgbClr val="106470"/>
                </a:solidFill>
              </a:rPr>
              <a:t>results and records on your case</a:t>
            </a:r>
          </a:p>
          <a:p>
            <a:pPr eaLnBrk="1" hangingPunct="1">
              <a:buFont typeface="Arial" panose="020B0604020202020204" pitchFamily="34" charset="0"/>
              <a:buChar char="•"/>
            </a:pPr>
            <a:endParaRPr lang="en-US" sz="1600" dirty="0" smtClean="0">
              <a:solidFill>
                <a:srgbClr val="106470"/>
              </a:solidFill>
            </a:endParaRPr>
          </a:p>
          <a:p>
            <a:pPr eaLnBrk="1" hangingPunct="1">
              <a:buFont typeface="Arial" panose="020B0604020202020204" pitchFamily="34" charset="0"/>
              <a:buChar char="•"/>
            </a:pPr>
            <a:r>
              <a:rPr lang="en-US" sz="2000" dirty="0" smtClean="0">
                <a:solidFill>
                  <a:srgbClr val="106470"/>
                </a:solidFill>
              </a:rPr>
              <a:t>Make sure you know why the tests </a:t>
            </a:r>
            <a:br>
              <a:rPr lang="en-US" sz="2000" dirty="0" smtClean="0">
                <a:solidFill>
                  <a:srgbClr val="106470"/>
                </a:solidFill>
              </a:rPr>
            </a:br>
            <a:r>
              <a:rPr lang="en-US" sz="2000" dirty="0" smtClean="0">
                <a:solidFill>
                  <a:srgbClr val="106470"/>
                </a:solidFill>
              </a:rPr>
              <a:t>are being done</a:t>
            </a:r>
          </a:p>
          <a:p>
            <a:pPr lvl="1" eaLnBrk="1" hangingPunct="1">
              <a:buFont typeface="Arial" panose="020B0604020202020204" pitchFamily="34" charset="0"/>
              <a:buChar char="•"/>
            </a:pPr>
            <a:r>
              <a:rPr lang="en-US" sz="1800" u="sng" dirty="0" smtClean="0">
                <a:solidFill>
                  <a:srgbClr val="106470"/>
                </a:solidFill>
              </a:rPr>
              <a:t>Ask:</a:t>
            </a:r>
            <a:r>
              <a:rPr lang="en-US" sz="1800" dirty="0" smtClean="0">
                <a:solidFill>
                  <a:srgbClr val="106470"/>
                </a:solidFill>
              </a:rPr>
              <a:t> Are these tests necessary?</a:t>
            </a:r>
          </a:p>
          <a:p>
            <a:pPr lvl="1" eaLnBrk="1" hangingPunct="1">
              <a:buFont typeface="Arial" panose="020B0604020202020204" pitchFamily="34" charset="0"/>
              <a:buChar char="•"/>
            </a:pPr>
            <a:r>
              <a:rPr lang="en-US" sz="1800" dirty="0" smtClean="0">
                <a:solidFill>
                  <a:srgbClr val="106470"/>
                </a:solidFill>
              </a:rPr>
              <a:t>Don’t repeat tests!</a:t>
            </a:r>
          </a:p>
          <a:p>
            <a:pPr eaLnBrk="1" hangingPunct="1"/>
            <a:endParaRPr lang="en-US" sz="2800" dirty="0" smtClean="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3639" r="19272"/>
          <a:stretch/>
        </p:blipFill>
        <p:spPr>
          <a:xfrm>
            <a:off x="5621740" y="1905000"/>
            <a:ext cx="2852170" cy="3138398"/>
          </a:xfrm>
          <a:prstGeom prst="rect">
            <a:avLst/>
          </a:prstGeom>
        </p:spPr>
      </p:pic>
      <p:sp>
        <p:nvSpPr>
          <p:cNvPr id="5" name="Rectangle 3"/>
          <p:cNvSpPr txBox="1">
            <a:spLocks noChangeArrowheads="1"/>
          </p:cNvSpPr>
          <p:nvPr/>
        </p:nvSpPr>
        <p:spPr bwMode="auto">
          <a:xfrm>
            <a:off x="1371600" y="5736773"/>
            <a:ext cx="6858000" cy="604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6A71"/>
              </a:buClr>
              <a:buChar char="&gt;"/>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06470"/>
              </a:buClr>
              <a:buFont typeface="Wingdings"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AFBD22"/>
              </a:buClr>
              <a:buChar char="&gt;"/>
              <a:defRPr sz="2400">
                <a:solidFill>
                  <a:schemeClr val="tx1"/>
                </a:solidFill>
                <a:latin typeface="+mn-lt"/>
                <a:ea typeface="+mn-ea"/>
              </a:defRPr>
            </a:lvl3pPr>
            <a:lvl4pPr marL="1600200" indent="-228600" algn="l" rtl="0" eaLnBrk="0" fontAlgn="base" hangingPunct="0">
              <a:spcBef>
                <a:spcPct val="20000"/>
              </a:spcBef>
              <a:spcAft>
                <a:spcPct val="0"/>
              </a:spcAft>
              <a:buClr>
                <a:srgbClr val="AAB300"/>
              </a:buClr>
              <a:buFont typeface="Wingdings"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AFBD22"/>
              </a:buClr>
              <a:buChar char="&gt;"/>
              <a:defRPr sz="1600">
                <a:solidFill>
                  <a:schemeClr val="tx1"/>
                </a:solidFill>
                <a:latin typeface="+mn-lt"/>
                <a:ea typeface="+mn-ea"/>
              </a:defRPr>
            </a:lvl5pPr>
            <a:lvl6pPr marL="2514600" indent="-228600" algn="l" rtl="0" fontAlgn="base">
              <a:spcBef>
                <a:spcPct val="20000"/>
              </a:spcBef>
              <a:spcAft>
                <a:spcPct val="0"/>
              </a:spcAft>
              <a:buClr>
                <a:srgbClr val="AFBD22"/>
              </a:buClr>
              <a:buChar char="&gt;"/>
              <a:defRPr sz="1600">
                <a:solidFill>
                  <a:schemeClr val="tx1"/>
                </a:solidFill>
                <a:latin typeface="+mn-lt"/>
                <a:ea typeface="+mn-ea"/>
              </a:defRPr>
            </a:lvl6pPr>
            <a:lvl7pPr marL="2971800" indent="-228600" algn="l" rtl="0" fontAlgn="base">
              <a:spcBef>
                <a:spcPct val="20000"/>
              </a:spcBef>
              <a:spcAft>
                <a:spcPct val="0"/>
              </a:spcAft>
              <a:buClr>
                <a:srgbClr val="AFBD22"/>
              </a:buClr>
              <a:buChar char="&gt;"/>
              <a:defRPr sz="1600">
                <a:solidFill>
                  <a:schemeClr val="tx1"/>
                </a:solidFill>
                <a:latin typeface="+mn-lt"/>
                <a:ea typeface="+mn-ea"/>
              </a:defRPr>
            </a:lvl7pPr>
            <a:lvl8pPr marL="3429000" indent="-228600" algn="l" rtl="0" fontAlgn="base">
              <a:spcBef>
                <a:spcPct val="20000"/>
              </a:spcBef>
              <a:spcAft>
                <a:spcPct val="0"/>
              </a:spcAft>
              <a:buClr>
                <a:srgbClr val="AFBD22"/>
              </a:buClr>
              <a:buChar char="&gt;"/>
              <a:defRPr sz="1600">
                <a:solidFill>
                  <a:schemeClr val="tx1"/>
                </a:solidFill>
                <a:latin typeface="+mn-lt"/>
                <a:ea typeface="+mn-ea"/>
              </a:defRPr>
            </a:lvl8pPr>
            <a:lvl9pPr marL="3886200" indent="-228600" algn="l" rtl="0" fontAlgn="base">
              <a:spcBef>
                <a:spcPct val="20000"/>
              </a:spcBef>
              <a:spcAft>
                <a:spcPct val="0"/>
              </a:spcAft>
              <a:buClr>
                <a:srgbClr val="AFBD22"/>
              </a:buClr>
              <a:buChar char="&gt;"/>
              <a:defRPr sz="1600">
                <a:solidFill>
                  <a:schemeClr val="tx1"/>
                </a:solidFill>
                <a:latin typeface="+mn-lt"/>
                <a:ea typeface="+mn-ea"/>
              </a:defRPr>
            </a:lvl9pPr>
          </a:lstStyle>
          <a:p>
            <a:pPr marL="0" indent="0" algn="ctr" eaLnBrk="1" hangingPunct="1">
              <a:lnSpc>
                <a:spcPct val="80000"/>
              </a:lnSpc>
              <a:buNone/>
            </a:pPr>
            <a:r>
              <a:rPr lang="en-US" sz="2000" b="1" kern="0" dirty="0" smtClean="0"/>
              <a:t>See the </a:t>
            </a:r>
            <a:r>
              <a:rPr lang="en-US" sz="2000" b="1" kern="0" dirty="0" smtClean="0">
                <a:solidFill>
                  <a:srgbClr val="CF7650"/>
                </a:solidFill>
              </a:rPr>
              <a:t>If You Are Referred to a Specialist </a:t>
            </a:r>
            <a:r>
              <a:rPr lang="en-US" sz="2000" b="1" kern="0" dirty="0" smtClean="0"/>
              <a:t>checklist </a:t>
            </a:r>
            <a:br>
              <a:rPr lang="en-US" sz="2000" b="1" kern="0" dirty="0" smtClean="0"/>
            </a:br>
            <a:r>
              <a:rPr lang="en-US" sz="2000" b="1" kern="0" dirty="0" smtClean="0"/>
              <a:t>on </a:t>
            </a:r>
            <a:r>
              <a:rPr lang="en-US" sz="2000" b="1" kern="0" dirty="0" smtClean="0">
                <a:solidFill>
                  <a:srgbClr val="CF7650"/>
                </a:solidFill>
              </a:rPr>
              <a:t>page </a:t>
            </a:r>
            <a:r>
              <a:rPr lang="en-US" sz="2000" b="1" kern="0" dirty="0">
                <a:solidFill>
                  <a:srgbClr val="CF7650"/>
                </a:solidFill>
              </a:rPr>
              <a:t>6</a:t>
            </a:r>
            <a:r>
              <a:rPr lang="en-US" sz="2000" b="1" kern="0" dirty="0" smtClean="0"/>
              <a:t> of your workbook.</a:t>
            </a:r>
            <a:endParaRPr lang="en-US" sz="2000" kern="0" dirty="0" smtClean="0"/>
          </a:p>
        </p:txBody>
      </p:sp>
      <p:sp>
        <p:nvSpPr>
          <p:cNvPr id="6" name="Rounded Rectangle 5"/>
          <p:cNvSpPr/>
          <p:nvPr/>
        </p:nvSpPr>
        <p:spPr bwMode="auto">
          <a:xfrm>
            <a:off x="1139780" y="5553198"/>
            <a:ext cx="7309390" cy="952500"/>
          </a:xfrm>
          <a:prstGeom prst="roundRect">
            <a:avLst/>
          </a:prstGeom>
          <a:noFill/>
          <a:ln w="38100" cap="flat" cmpd="sng" algn="ctr">
            <a:solidFill>
              <a:srgbClr val="10647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Geneva" pitchFamily="1" charset="-128"/>
            </a:endParaRPr>
          </a:p>
        </p:txBody>
      </p:sp>
    </p:spTree>
    <p:extLst>
      <p:ext uri="{BB962C8B-B14F-4D97-AF65-F5344CB8AC3E}">
        <p14:creationId xmlns:p14="http://schemas.microsoft.com/office/powerpoint/2010/main" val="23835245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914400"/>
            <a:ext cx="8077200" cy="609600"/>
          </a:xfrm>
        </p:spPr>
        <p:txBody>
          <a:bodyPr/>
          <a:lstStyle/>
          <a:p>
            <a:pPr eaLnBrk="1" hangingPunct="1"/>
            <a:r>
              <a:rPr lang="en-US" sz="4000" dirty="0" smtClean="0">
                <a:solidFill>
                  <a:schemeClr val="tx1"/>
                </a:solidFill>
                <a:latin typeface="Arial Black" pitchFamily="34" charset="0"/>
              </a:rPr>
              <a:t>If You Are Facing Surgery</a:t>
            </a:r>
          </a:p>
        </p:txBody>
      </p:sp>
      <p:sp>
        <p:nvSpPr>
          <p:cNvPr id="21507" name="Rectangle 3"/>
          <p:cNvSpPr>
            <a:spLocks noGrp="1" noChangeArrowheads="1"/>
          </p:cNvSpPr>
          <p:nvPr>
            <p:ph type="body" idx="1"/>
          </p:nvPr>
        </p:nvSpPr>
        <p:spPr>
          <a:xfrm>
            <a:off x="685800" y="1676400"/>
            <a:ext cx="4724400" cy="1905000"/>
          </a:xfrm>
        </p:spPr>
        <p:txBody>
          <a:bodyPr/>
          <a:lstStyle/>
          <a:p>
            <a:pPr eaLnBrk="1" hangingPunct="1">
              <a:buFont typeface="Arial" panose="020B0604020202020204" pitchFamily="34" charset="0"/>
              <a:buChar char="•"/>
            </a:pPr>
            <a:r>
              <a:rPr lang="en-US" sz="2000" dirty="0" smtClean="0">
                <a:solidFill>
                  <a:srgbClr val="106470"/>
                </a:solidFill>
              </a:rPr>
              <a:t>Most surgeries are not emergencies.</a:t>
            </a:r>
          </a:p>
          <a:p>
            <a:pPr marL="0" indent="0" eaLnBrk="1" hangingPunct="1">
              <a:buNone/>
            </a:pPr>
            <a:endParaRPr lang="en-US" sz="2000" dirty="0" smtClean="0">
              <a:solidFill>
                <a:srgbClr val="106470"/>
              </a:solidFill>
            </a:endParaRPr>
          </a:p>
          <a:p>
            <a:pPr eaLnBrk="1" hangingPunct="1">
              <a:buFont typeface="Arial" panose="020B0604020202020204" pitchFamily="34" charset="0"/>
              <a:buChar char="•"/>
            </a:pPr>
            <a:r>
              <a:rPr lang="en-US" sz="2000" dirty="0" smtClean="0">
                <a:solidFill>
                  <a:srgbClr val="106470"/>
                </a:solidFill>
              </a:rPr>
              <a:t>This means that you have time to make sure that this surgery is the best treatment for you. </a:t>
            </a:r>
          </a:p>
          <a:p>
            <a:pPr eaLnBrk="1" hangingPunct="1">
              <a:buFont typeface="Arial" panose="020B0604020202020204" pitchFamily="34" charset="0"/>
              <a:buChar char="•"/>
            </a:pPr>
            <a:endParaRPr lang="en-US" sz="2000" dirty="0" smtClean="0">
              <a:solidFill>
                <a:srgbClr val="106470"/>
              </a:solidFill>
            </a:endParaRPr>
          </a:p>
          <a:p>
            <a:pPr eaLnBrk="1" hangingPunct="1">
              <a:buFont typeface="Arial" panose="020B0604020202020204" pitchFamily="34" charset="0"/>
              <a:buChar char="•"/>
            </a:pPr>
            <a:r>
              <a:rPr lang="en-US" sz="2000" dirty="0" smtClean="0">
                <a:solidFill>
                  <a:srgbClr val="106470"/>
                </a:solidFill>
              </a:rPr>
              <a:t>Tell your provider that you want to be an active partner in your health care.</a:t>
            </a:r>
          </a:p>
          <a:p>
            <a:pPr eaLnBrk="1" hangingPunct="1">
              <a:buFont typeface="Arial" panose="020B0604020202020204" pitchFamily="34" charset="0"/>
              <a:buChar char="•"/>
            </a:pPr>
            <a:endParaRPr lang="en-US" sz="2000" dirty="0" smtClean="0">
              <a:solidFill>
                <a:srgbClr val="106470"/>
              </a:solidFill>
            </a:endParaRPr>
          </a:p>
          <a:p>
            <a:pPr eaLnBrk="1" hangingPunct="1">
              <a:buFont typeface="Arial" panose="020B0604020202020204" pitchFamily="34" charset="0"/>
              <a:buChar char="•"/>
            </a:pPr>
            <a:r>
              <a:rPr lang="en-US" sz="2000" dirty="0" smtClean="0">
                <a:solidFill>
                  <a:srgbClr val="106470"/>
                </a:solidFill>
              </a:rPr>
              <a:t>Consider the risks and benefits.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0209" r="12202"/>
          <a:stretch/>
        </p:blipFill>
        <p:spPr>
          <a:xfrm>
            <a:off x="5639184" y="1752600"/>
            <a:ext cx="2992340" cy="2693718"/>
          </a:xfrm>
          <a:prstGeom prst="rect">
            <a:avLst/>
          </a:prstGeom>
        </p:spPr>
      </p:pic>
      <p:sp>
        <p:nvSpPr>
          <p:cNvPr id="5" name="Rectangle 3"/>
          <p:cNvSpPr txBox="1">
            <a:spLocks noChangeArrowheads="1"/>
          </p:cNvSpPr>
          <p:nvPr/>
        </p:nvSpPr>
        <p:spPr bwMode="auto">
          <a:xfrm>
            <a:off x="1371600" y="5736773"/>
            <a:ext cx="6858000" cy="604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6A71"/>
              </a:buClr>
              <a:buChar char="&gt;"/>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06470"/>
              </a:buClr>
              <a:buFont typeface="Wingdings"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AFBD22"/>
              </a:buClr>
              <a:buChar char="&gt;"/>
              <a:defRPr sz="2400">
                <a:solidFill>
                  <a:schemeClr val="tx1"/>
                </a:solidFill>
                <a:latin typeface="+mn-lt"/>
                <a:ea typeface="+mn-ea"/>
              </a:defRPr>
            </a:lvl3pPr>
            <a:lvl4pPr marL="1600200" indent="-228600" algn="l" rtl="0" eaLnBrk="0" fontAlgn="base" hangingPunct="0">
              <a:spcBef>
                <a:spcPct val="20000"/>
              </a:spcBef>
              <a:spcAft>
                <a:spcPct val="0"/>
              </a:spcAft>
              <a:buClr>
                <a:srgbClr val="AAB300"/>
              </a:buClr>
              <a:buFont typeface="Wingdings"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AFBD22"/>
              </a:buClr>
              <a:buChar char="&gt;"/>
              <a:defRPr sz="1600">
                <a:solidFill>
                  <a:schemeClr val="tx1"/>
                </a:solidFill>
                <a:latin typeface="+mn-lt"/>
                <a:ea typeface="+mn-ea"/>
              </a:defRPr>
            </a:lvl5pPr>
            <a:lvl6pPr marL="2514600" indent="-228600" algn="l" rtl="0" fontAlgn="base">
              <a:spcBef>
                <a:spcPct val="20000"/>
              </a:spcBef>
              <a:spcAft>
                <a:spcPct val="0"/>
              </a:spcAft>
              <a:buClr>
                <a:srgbClr val="AFBD22"/>
              </a:buClr>
              <a:buChar char="&gt;"/>
              <a:defRPr sz="1600">
                <a:solidFill>
                  <a:schemeClr val="tx1"/>
                </a:solidFill>
                <a:latin typeface="+mn-lt"/>
                <a:ea typeface="+mn-ea"/>
              </a:defRPr>
            </a:lvl6pPr>
            <a:lvl7pPr marL="2971800" indent="-228600" algn="l" rtl="0" fontAlgn="base">
              <a:spcBef>
                <a:spcPct val="20000"/>
              </a:spcBef>
              <a:spcAft>
                <a:spcPct val="0"/>
              </a:spcAft>
              <a:buClr>
                <a:srgbClr val="AFBD22"/>
              </a:buClr>
              <a:buChar char="&gt;"/>
              <a:defRPr sz="1600">
                <a:solidFill>
                  <a:schemeClr val="tx1"/>
                </a:solidFill>
                <a:latin typeface="+mn-lt"/>
                <a:ea typeface="+mn-ea"/>
              </a:defRPr>
            </a:lvl7pPr>
            <a:lvl8pPr marL="3429000" indent="-228600" algn="l" rtl="0" fontAlgn="base">
              <a:spcBef>
                <a:spcPct val="20000"/>
              </a:spcBef>
              <a:spcAft>
                <a:spcPct val="0"/>
              </a:spcAft>
              <a:buClr>
                <a:srgbClr val="AFBD22"/>
              </a:buClr>
              <a:buChar char="&gt;"/>
              <a:defRPr sz="1600">
                <a:solidFill>
                  <a:schemeClr val="tx1"/>
                </a:solidFill>
                <a:latin typeface="+mn-lt"/>
                <a:ea typeface="+mn-ea"/>
              </a:defRPr>
            </a:lvl8pPr>
            <a:lvl9pPr marL="3886200" indent="-228600" algn="l" rtl="0" fontAlgn="base">
              <a:spcBef>
                <a:spcPct val="20000"/>
              </a:spcBef>
              <a:spcAft>
                <a:spcPct val="0"/>
              </a:spcAft>
              <a:buClr>
                <a:srgbClr val="AFBD22"/>
              </a:buClr>
              <a:buChar char="&gt;"/>
              <a:defRPr sz="1600">
                <a:solidFill>
                  <a:schemeClr val="tx1"/>
                </a:solidFill>
                <a:latin typeface="+mn-lt"/>
                <a:ea typeface="+mn-ea"/>
              </a:defRPr>
            </a:lvl9pPr>
          </a:lstStyle>
          <a:p>
            <a:pPr marL="0" indent="0" algn="ctr" eaLnBrk="1" hangingPunct="1">
              <a:lnSpc>
                <a:spcPct val="80000"/>
              </a:lnSpc>
              <a:buNone/>
            </a:pPr>
            <a:r>
              <a:rPr lang="en-US" sz="2000" b="1" kern="0" dirty="0" smtClean="0"/>
              <a:t>See the </a:t>
            </a:r>
            <a:r>
              <a:rPr lang="en-US" sz="2000" b="1" kern="0" dirty="0" smtClean="0">
                <a:solidFill>
                  <a:srgbClr val="CF7650"/>
                </a:solidFill>
              </a:rPr>
              <a:t>Shared Medical Decisions About Surgery </a:t>
            </a:r>
            <a:r>
              <a:rPr lang="en-US" sz="2000" b="1" kern="0" dirty="0" smtClean="0"/>
              <a:t>questions on </a:t>
            </a:r>
            <a:r>
              <a:rPr lang="en-US" sz="2000" b="1" kern="0" dirty="0" smtClean="0">
                <a:solidFill>
                  <a:srgbClr val="CF7650"/>
                </a:solidFill>
              </a:rPr>
              <a:t>page 7</a:t>
            </a:r>
            <a:r>
              <a:rPr lang="en-US" sz="2000" b="1" kern="0" dirty="0" smtClean="0"/>
              <a:t> of your workbook.</a:t>
            </a:r>
            <a:endParaRPr lang="en-US" sz="2000" kern="0" dirty="0" smtClean="0"/>
          </a:p>
        </p:txBody>
      </p:sp>
      <p:sp>
        <p:nvSpPr>
          <p:cNvPr id="6" name="Rounded Rectangle 5"/>
          <p:cNvSpPr/>
          <p:nvPr/>
        </p:nvSpPr>
        <p:spPr bwMode="auto">
          <a:xfrm>
            <a:off x="1139780" y="5553198"/>
            <a:ext cx="7309390" cy="952500"/>
          </a:xfrm>
          <a:prstGeom prst="roundRect">
            <a:avLst/>
          </a:prstGeom>
          <a:noFill/>
          <a:ln w="38100" cap="flat" cmpd="sng" algn="ctr">
            <a:solidFill>
              <a:srgbClr val="10647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Geneva" pitchFamily="1" charset="-128"/>
            </a:endParaRPr>
          </a:p>
        </p:txBody>
      </p:sp>
    </p:spTree>
    <p:extLst>
      <p:ext uri="{BB962C8B-B14F-4D97-AF65-F5344CB8AC3E}">
        <p14:creationId xmlns:p14="http://schemas.microsoft.com/office/powerpoint/2010/main" val="10804403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90600" y="2057400"/>
            <a:ext cx="7162800" cy="762000"/>
          </a:xfrm>
        </p:spPr>
        <p:txBody>
          <a:bodyPr/>
          <a:lstStyle/>
          <a:p>
            <a:pPr algn="ctr" eaLnBrk="1" hangingPunct="1"/>
            <a:r>
              <a:rPr lang="en-US" sz="6000" dirty="0" smtClean="0">
                <a:solidFill>
                  <a:srgbClr val="AAB300"/>
                </a:solidFill>
                <a:latin typeface="Arial Black" pitchFamily="34" charset="0"/>
              </a:rPr>
              <a:t>How to Get </a:t>
            </a:r>
            <a:r>
              <a:rPr lang="en-US" sz="6000" dirty="0">
                <a:solidFill>
                  <a:srgbClr val="AAB300"/>
                </a:solidFill>
                <a:latin typeface="Arial Black" pitchFamily="34" charset="0"/>
              </a:rPr>
              <a:t>Y</a:t>
            </a:r>
            <a:r>
              <a:rPr lang="en-US" sz="6000" dirty="0" smtClean="0">
                <a:solidFill>
                  <a:srgbClr val="AAB300"/>
                </a:solidFill>
                <a:latin typeface="Arial Black" pitchFamily="34" charset="0"/>
              </a:rPr>
              <a:t>our </a:t>
            </a:r>
            <a:r>
              <a:rPr lang="en-US" sz="6000" dirty="0">
                <a:solidFill>
                  <a:srgbClr val="AAB300"/>
                </a:solidFill>
                <a:latin typeface="Arial Black" pitchFamily="34" charset="0"/>
              </a:rPr>
              <a:t>M</a:t>
            </a:r>
            <a:r>
              <a:rPr lang="en-US" sz="6000" dirty="0" smtClean="0">
                <a:solidFill>
                  <a:srgbClr val="AAB300"/>
                </a:solidFill>
                <a:latin typeface="Arial Black" pitchFamily="34" charset="0"/>
              </a:rPr>
              <a:t>oney’s </a:t>
            </a:r>
            <a:r>
              <a:rPr lang="en-US" sz="6000" dirty="0">
                <a:solidFill>
                  <a:srgbClr val="AAB300"/>
                </a:solidFill>
                <a:latin typeface="Arial Black" pitchFamily="34" charset="0"/>
              </a:rPr>
              <a:t>W</a:t>
            </a:r>
            <a:r>
              <a:rPr lang="en-US" sz="6000" dirty="0" smtClean="0">
                <a:solidFill>
                  <a:srgbClr val="AAB300"/>
                </a:solidFill>
                <a:latin typeface="Arial Black" pitchFamily="34" charset="0"/>
              </a:rPr>
              <a:t>orth at Each </a:t>
            </a:r>
            <a:r>
              <a:rPr lang="en-US" sz="6000" dirty="0">
                <a:solidFill>
                  <a:srgbClr val="AAB300"/>
                </a:solidFill>
                <a:latin typeface="Arial Black" pitchFamily="34" charset="0"/>
              </a:rPr>
              <a:t>H</a:t>
            </a:r>
            <a:r>
              <a:rPr lang="en-US" sz="6000" dirty="0" smtClean="0">
                <a:solidFill>
                  <a:srgbClr val="AAB300"/>
                </a:solidFill>
                <a:latin typeface="Arial Black" pitchFamily="34" charset="0"/>
              </a:rPr>
              <a:t>ealth </a:t>
            </a:r>
            <a:r>
              <a:rPr lang="en-US" sz="6000" dirty="0">
                <a:solidFill>
                  <a:srgbClr val="AAB300"/>
                </a:solidFill>
                <a:latin typeface="Arial Black" pitchFamily="34" charset="0"/>
              </a:rPr>
              <a:t>C</a:t>
            </a:r>
            <a:r>
              <a:rPr lang="en-US" sz="6000" dirty="0" smtClean="0">
                <a:solidFill>
                  <a:srgbClr val="AAB300"/>
                </a:solidFill>
                <a:latin typeface="Arial Black" pitchFamily="34" charset="0"/>
              </a:rPr>
              <a:t>are </a:t>
            </a:r>
            <a:r>
              <a:rPr lang="en-US" sz="6000" dirty="0">
                <a:solidFill>
                  <a:srgbClr val="AAB300"/>
                </a:solidFill>
                <a:latin typeface="Arial Black" pitchFamily="34" charset="0"/>
              </a:rPr>
              <a:t>V</a:t>
            </a:r>
            <a:r>
              <a:rPr lang="en-US" sz="6000" dirty="0" smtClean="0">
                <a:solidFill>
                  <a:srgbClr val="AAB300"/>
                </a:solidFill>
                <a:latin typeface="Arial Black" pitchFamily="34" charset="0"/>
              </a:rPr>
              <a:t>isit</a:t>
            </a:r>
          </a:p>
        </p:txBody>
      </p:sp>
    </p:spTree>
    <p:extLst>
      <p:ext uri="{BB962C8B-B14F-4D97-AF65-F5344CB8AC3E}">
        <p14:creationId xmlns:p14="http://schemas.microsoft.com/office/powerpoint/2010/main" val="16309574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914400"/>
            <a:ext cx="7162800" cy="1143000"/>
          </a:xfrm>
        </p:spPr>
        <p:txBody>
          <a:bodyPr/>
          <a:lstStyle/>
          <a:p>
            <a:pPr eaLnBrk="1" hangingPunct="1"/>
            <a:r>
              <a:rPr lang="en-US" sz="4000" dirty="0" smtClean="0">
                <a:solidFill>
                  <a:schemeClr val="tx1"/>
                </a:solidFill>
                <a:latin typeface="Arial Black" pitchFamily="34" charset="0"/>
              </a:rPr>
              <a:t>Considering the Cost of Health Care </a:t>
            </a:r>
            <a:endParaRPr lang="en-US" sz="4000" dirty="0" smtClean="0">
              <a:solidFill>
                <a:schemeClr val="tx1"/>
              </a:solidFill>
              <a:latin typeface="Arial Black" pitchFamily="34" charset="0"/>
            </a:endParaRPr>
          </a:p>
        </p:txBody>
      </p:sp>
      <p:sp>
        <p:nvSpPr>
          <p:cNvPr id="24579" name="Rectangle 3"/>
          <p:cNvSpPr>
            <a:spLocks noGrp="1" noChangeArrowheads="1"/>
          </p:cNvSpPr>
          <p:nvPr>
            <p:ph type="body" idx="1"/>
          </p:nvPr>
        </p:nvSpPr>
        <p:spPr>
          <a:xfrm>
            <a:off x="685800" y="1981200"/>
            <a:ext cx="5715000" cy="4038600"/>
          </a:xfrm>
        </p:spPr>
        <p:txBody>
          <a:bodyPr/>
          <a:lstStyle/>
          <a:p>
            <a:pPr eaLnBrk="1" hangingPunct="1">
              <a:buFont typeface="Arial" panose="020B0604020202020204" pitchFamily="34" charset="0"/>
              <a:buChar char="•"/>
            </a:pPr>
            <a:r>
              <a:rPr lang="en-US" sz="2000" b="1" dirty="0" smtClean="0">
                <a:solidFill>
                  <a:srgbClr val="106470"/>
                </a:solidFill>
              </a:rPr>
              <a:t>Cost </a:t>
            </a:r>
            <a:r>
              <a:rPr lang="en-US" sz="2000" b="1" dirty="0" smtClean="0">
                <a:solidFill>
                  <a:srgbClr val="106470"/>
                </a:solidFill>
              </a:rPr>
              <a:t>can vary </a:t>
            </a:r>
            <a:r>
              <a:rPr lang="en-US" sz="2000" b="1" dirty="0" smtClean="0">
                <a:solidFill>
                  <a:srgbClr val="106470"/>
                </a:solidFill>
              </a:rPr>
              <a:t>wildly, even between nearby locations.</a:t>
            </a:r>
          </a:p>
          <a:p>
            <a:pPr lvl="1" eaLnBrk="1" hangingPunct="1">
              <a:buFont typeface="Arial" panose="020B0604020202020204" pitchFamily="34" charset="0"/>
              <a:buChar char="•"/>
            </a:pPr>
            <a:r>
              <a:rPr lang="en-US" sz="1800" dirty="0" smtClean="0">
                <a:solidFill>
                  <a:srgbClr val="106470"/>
                </a:solidFill>
              </a:rPr>
              <a:t>You could pay more for the exact same type of care depending on which hospital you choose. </a:t>
            </a:r>
          </a:p>
          <a:p>
            <a:pPr lvl="1" eaLnBrk="1" hangingPunct="1">
              <a:buFont typeface="Arial" panose="020B0604020202020204" pitchFamily="34" charset="0"/>
              <a:buChar char="•"/>
            </a:pPr>
            <a:endParaRPr lang="en-US" sz="1800" b="1" dirty="0" smtClean="0">
              <a:solidFill>
                <a:srgbClr val="106470"/>
              </a:solidFill>
            </a:endParaRPr>
          </a:p>
          <a:p>
            <a:pPr eaLnBrk="1" hangingPunct="1">
              <a:buFont typeface="Arial" panose="020B0604020202020204" pitchFamily="34" charset="0"/>
              <a:buChar char="•"/>
            </a:pPr>
            <a:r>
              <a:rPr lang="en-US" sz="2000" b="1" dirty="0" smtClean="0">
                <a:solidFill>
                  <a:srgbClr val="106470"/>
                </a:solidFill>
              </a:rPr>
              <a:t>What you pay is not related to the quality of your care.</a:t>
            </a:r>
          </a:p>
          <a:p>
            <a:pPr lvl="1" eaLnBrk="1" hangingPunct="1">
              <a:buFont typeface="Arial" panose="020B0604020202020204" pitchFamily="34" charset="0"/>
              <a:buChar char="•"/>
            </a:pPr>
            <a:r>
              <a:rPr lang="en-US" sz="1800" dirty="0" smtClean="0">
                <a:solidFill>
                  <a:srgbClr val="106470"/>
                </a:solidFill>
              </a:rPr>
              <a:t>High-quality care doesn’t necessarily </a:t>
            </a:r>
            <a:br>
              <a:rPr lang="en-US" sz="1800" dirty="0" smtClean="0">
                <a:solidFill>
                  <a:srgbClr val="106470"/>
                </a:solidFill>
              </a:rPr>
            </a:br>
            <a:r>
              <a:rPr lang="en-US" sz="1800" dirty="0" smtClean="0">
                <a:solidFill>
                  <a:srgbClr val="106470"/>
                </a:solidFill>
              </a:rPr>
              <a:t>cost more.</a:t>
            </a:r>
          </a:p>
          <a:p>
            <a:pPr lvl="1" eaLnBrk="1" hangingPunct="1">
              <a:buFont typeface="Arial" panose="020B0604020202020204" pitchFamily="34" charset="0"/>
              <a:buChar char="•"/>
            </a:pPr>
            <a:endParaRPr lang="en-US" sz="1600" b="1" dirty="0" smtClean="0">
              <a:solidFill>
                <a:srgbClr val="106470"/>
              </a:solidFill>
            </a:endParaRPr>
          </a:p>
          <a:p>
            <a:pPr eaLnBrk="1" hangingPunct="1">
              <a:buFont typeface="Arial" panose="020B0604020202020204" pitchFamily="34" charset="0"/>
              <a:buChar char="•"/>
            </a:pPr>
            <a:r>
              <a:rPr lang="en-US" sz="2000" b="1" dirty="0" smtClean="0">
                <a:solidFill>
                  <a:srgbClr val="106470"/>
                </a:solidFill>
              </a:rPr>
              <a:t>The Alliance is here to help you:</a:t>
            </a:r>
          </a:p>
          <a:p>
            <a:pPr lvl="1" eaLnBrk="1" hangingPunct="1">
              <a:buFont typeface="Arial" panose="020B0604020202020204" pitchFamily="34" charset="0"/>
              <a:buChar char="•"/>
            </a:pPr>
            <a:r>
              <a:rPr lang="en-US" sz="1800" dirty="0" smtClean="0">
                <a:solidFill>
                  <a:srgbClr val="106470"/>
                </a:solidFill>
              </a:rPr>
              <a:t>Save by staying in-network </a:t>
            </a:r>
          </a:p>
          <a:p>
            <a:pPr lvl="2" eaLnBrk="1" hangingPunct="1">
              <a:buFont typeface="Arial" panose="020B0604020202020204" pitchFamily="34" charset="0"/>
              <a:buChar char="•"/>
            </a:pPr>
            <a:r>
              <a:rPr lang="en-US" sz="1400" dirty="0" smtClean="0">
                <a:solidFill>
                  <a:srgbClr val="106470"/>
                </a:solidFill>
                <a:hlinkClick r:id="rId3"/>
              </a:rPr>
              <a:t>www.the-alliance.org</a:t>
            </a:r>
            <a:r>
              <a:rPr lang="en-US" sz="1400" dirty="0" smtClean="0">
                <a:solidFill>
                  <a:srgbClr val="106470"/>
                </a:solidFill>
              </a:rPr>
              <a:t> and click on “Find a Doctor.”</a:t>
            </a:r>
          </a:p>
          <a:p>
            <a:pPr lvl="1" eaLnBrk="1" hangingPunct="1">
              <a:buFont typeface="Arial" panose="020B0604020202020204" pitchFamily="34" charset="0"/>
              <a:buChar char="•"/>
            </a:pPr>
            <a:r>
              <a:rPr lang="en-US" sz="1800" dirty="0" smtClean="0">
                <a:solidFill>
                  <a:srgbClr val="106470"/>
                </a:solidFill>
              </a:rPr>
              <a:t>Contact Customer Service for a procedure cost estimate.</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49680" r="11507"/>
          <a:stretch/>
        </p:blipFill>
        <p:spPr>
          <a:xfrm>
            <a:off x="6705600" y="2133600"/>
            <a:ext cx="2089371" cy="358829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5800" y="914400"/>
            <a:ext cx="7162800" cy="1143000"/>
          </a:xfrm>
        </p:spPr>
        <p:txBody>
          <a:bodyPr/>
          <a:lstStyle/>
          <a:p>
            <a:pPr eaLnBrk="1" hangingPunct="1">
              <a:lnSpc>
                <a:spcPct val="100000"/>
              </a:lnSpc>
            </a:pPr>
            <a:r>
              <a:rPr lang="en-US" sz="4000" dirty="0" smtClean="0">
                <a:solidFill>
                  <a:schemeClr val="tx1"/>
                </a:solidFill>
                <a:latin typeface="Arial Black" pitchFamily="34" charset="0"/>
              </a:rPr>
              <a:t>The Cost Might Vary More Than You Think</a:t>
            </a:r>
            <a:endParaRPr lang="en-US" sz="4000" dirty="0" smtClean="0">
              <a:solidFill>
                <a:schemeClr val="tx1"/>
              </a:solidFill>
              <a:latin typeface="Arial Black" pitchFamily="34"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22489" b="40030"/>
          <a:stretch/>
        </p:blipFill>
        <p:spPr>
          <a:xfrm>
            <a:off x="838201" y="3429000"/>
            <a:ext cx="3733800" cy="2286000"/>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61058" b="6531"/>
          <a:stretch/>
        </p:blipFill>
        <p:spPr>
          <a:xfrm>
            <a:off x="4572000" y="3429000"/>
            <a:ext cx="3733800" cy="2285999"/>
          </a:xfrm>
          <a:prstGeom prst="rect">
            <a:avLst/>
          </a:prstGeom>
        </p:spPr>
      </p:pic>
      <p:sp>
        <p:nvSpPr>
          <p:cNvPr id="5" name="TextBox 4"/>
          <p:cNvSpPr txBox="1"/>
          <p:nvPr/>
        </p:nvSpPr>
        <p:spPr>
          <a:xfrm>
            <a:off x="762001" y="6183868"/>
            <a:ext cx="8265458" cy="369332"/>
          </a:xfrm>
          <a:prstGeom prst="rect">
            <a:avLst/>
          </a:prstGeom>
          <a:noFill/>
        </p:spPr>
        <p:txBody>
          <a:bodyPr wrap="square" rtlCol="0">
            <a:spAutoFit/>
          </a:bodyPr>
          <a:lstStyle/>
          <a:p>
            <a:r>
              <a:rPr lang="en-US" sz="1800" dirty="0" smtClean="0">
                <a:latin typeface="+mn-lt"/>
              </a:rPr>
              <a:t>Sources: The Alliance Customer Service Dept.; </a:t>
            </a:r>
            <a:r>
              <a:rPr lang="en-US" sz="1800" dirty="0" smtClean="0">
                <a:latin typeface="+mn-lt"/>
                <a:hlinkClick r:id="rId4"/>
              </a:rPr>
              <a:t>www.google.com/maps</a:t>
            </a:r>
            <a:r>
              <a:rPr lang="en-US" sz="1800" dirty="0" smtClean="0">
                <a:latin typeface="+mn-lt"/>
              </a:rPr>
              <a:t> 7/16/18</a:t>
            </a:r>
            <a:endParaRPr lang="en-US" sz="1800" dirty="0">
              <a:latin typeface="+mn-lt"/>
            </a:endParaRPr>
          </a:p>
        </p:txBody>
      </p:sp>
      <p:sp>
        <p:nvSpPr>
          <p:cNvPr id="12" name="Rectangle 3"/>
          <p:cNvSpPr txBox="1">
            <a:spLocks noChangeArrowheads="1"/>
          </p:cNvSpPr>
          <p:nvPr/>
        </p:nvSpPr>
        <p:spPr bwMode="auto">
          <a:xfrm>
            <a:off x="685800" y="2209800"/>
            <a:ext cx="8077200" cy="835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6A71"/>
              </a:buClr>
              <a:buChar char="&gt;"/>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06470"/>
              </a:buClr>
              <a:buFont typeface="Wingdings"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AFBD22"/>
              </a:buClr>
              <a:buChar char="&gt;"/>
              <a:defRPr sz="2400">
                <a:solidFill>
                  <a:schemeClr val="tx1"/>
                </a:solidFill>
                <a:latin typeface="+mn-lt"/>
                <a:ea typeface="+mn-ea"/>
              </a:defRPr>
            </a:lvl3pPr>
            <a:lvl4pPr marL="1600200" indent="-228600" algn="l" rtl="0" eaLnBrk="0" fontAlgn="base" hangingPunct="0">
              <a:spcBef>
                <a:spcPct val="20000"/>
              </a:spcBef>
              <a:spcAft>
                <a:spcPct val="0"/>
              </a:spcAft>
              <a:buClr>
                <a:srgbClr val="AAB300"/>
              </a:buClr>
              <a:buFont typeface="Wingdings"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AFBD22"/>
              </a:buClr>
              <a:buChar char="&gt;"/>
              <a:defRPr sz="1600">
                <a:solidFill>
                  <a:schemeClr val="tx1"/>
                </a:solidFill>
                <a:latin typeface="+mn-lt"/>
                <a:ea typeface="+mn-ea"/>
              </a:defRPr>
            </a:lvl5pPr>
            <a:lvl6pPr marL="2514600" indent="-228600" algn="l" rtl="0" fontAlgn="base">
              <a:spcBef>
                <a:spcPct val="20000"/>
              </a:spcBef>
              <a:spcAft>
                <a:spcPct val="0"/>
              </a:spcAft>
              <a:buClr>
                <a:srgbClr val="AFBD22"/>
              </a:buClr>
              <a:buChar char="&gt;"/>
              <a:defRPr sz="1600">
                <a:solidFill>
                  <a:schemeClr val="tx1"/>
                </a:solidFill>
                <a:latin typeface="+mn-lt"/>
                <a:ea typeface="+mn-ea"/>
              </a:defRPr>
            </a:lvl6pPr>
            <a:lvl7pPr marL="2971800" indent="-228600" algn="l" rtl="0" fontAlgn="base">
              <a:spcBef>
                <a:spcPct val="20000"/>
              </a:spcBef>
              <a:spcAft>
                <a:spcPct val="0"/>
              </a:spcAft>
              <a:buClr>
                <a:srgbClr val="AFBD22"/>
              </a:buClr>
              <a:buChar char="&gt;"/>
              <a:defRPr sz="1600">
                <a:solidFill>
                  <a:schemeClr val="tx1"/>
                </a:solidFill>
                <a:latin typeface="+mn-lt"/>
                <a:ea typeface="+mn-ea"/>
              </a:defRPr>
            </a:lvl7pPr>
            <a:lvl8pPr marL="3429000" indent="-228600" algn="l" rtl="0" fontAlgn="base">
              <a:spcBef>
                <a:spcPct val="20000"/>
              </a:spcBef>
              <a:spcAft>
                <a:spcPct val="0"/>
              </a:spcAft>
              <a:buClr>
                <a:srgbClr val="AFBD22"/>
              </a:buClr>
              <a:buChar char="&gt;"/>
              <a:defRPr sz="1600">
                <a:solidFill>
                  <a:schemeClr val="tx1"/>
                </a:solidFill>
                <a:latin typeface="+mn-lt"/>
                <a:ea typeface="+mn-ea"/>
              </a:defRPr>
            </a:lvl8pPr>
            <a:lvl9pPr marL="3886200" indent="-228600" algn="l" rtl="0" fontAlgn="base">
              <a:spcBef>
                <a:spcPct val="20000"/>
              </a:spcBef>
              <a:spcAft>
                <a:spcPct val="0"/>
              </a:spcAft>
              <a:buClr>
                <a:srgbClr val="AFBD22"/>
              </a:buClr>
              <a:buChar char="&gt;"/>
              <a:defRPr sz="1600">
                <a:solidFill>
                  <a:schemeClr val="tx1"/>
                </a:solidFill>
                <a:latin typeface="+mn-lt"/>
                <a:ea typeface="+mn-ea"/>
              </a:defRPr>
            </a:lvl9pPr>
          </a:lstStyle>
          <a:p>
            <a:pPr marL="0" indent="0" eaLnBrk="1" hangingPunct="1">
              <a:buNone/>
            </a:pPr>
            <a:r>
              <a:rPr lang="en-US" sz="2000" b="1" kern="0" dirty="0" smtClean="0">
                <a:solidFill>
                  <a:srgbClr val="106470"/>
                </a:solidFill>
              </a:rPr>
              <a:t>Here are some cost estimate options. There can be a wide variation in cost, even for the same procedure at a location just down the street.  </a:t>
            </a:r>
          </a:p>
        </p:txBody>
      </p:sp>
    </p:spTree>
    <p:extLst>
      <p:ext uri="{BB962C8B-B14F-4D97-AF65-F5344CB8AC3E}">
        <p14:creationId xmlns:p14="http://schemas.microsoft.com/office/powerpoint/2010/main" val="3782131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914400"/>
            <a:ext cx="7772400" cy="609600"/>
          </a:xfrm>
        </p:spPr>
        <p:txBody>
          <a:bodyPr/>
          <a:lstStyle/>
          <a:p>
            <a:pPr eaLnBrk="1" hangingPunct="1"/>
            <a:r>
              <a:rPr lang="en-US" sz="4000" dirty="0" smtClean="0">
                <a:solidFill>
                  <a:schemeClr val="tx1"/>
                </a:solidFill>
                <a:latin typeface="Arial Black" pitchFamily="34" charset="0"/>
              </a:rPr>
              <a:t> </a:t>
            </a:r>
            <a:endParaRPr lang="en-US" sz="4000" dirty="0" smtClean="0">
              <a:solidFill>
                <a:schemeClr val="tx1"/>
              </a:solidFill>
              <a:latin typeface="Arial Black" pitchFamily="34" charset="0"/>
            </a:endParaRPr>
          </a:p>
        </p:txBody>
      </p:sp>
      <p:sp>
        <p:nvSpPr>
          <p:cNvPr id="4" name="Rectangle 4"/>
          <p:cNvSpPr txBox="1">
            <a:spLocks noChangeArrowheads="1"/>
          </p:cNvSpPr>
          <p:nvPr/>
        </p:nvSpPr>
        <p:spPr bwMode="auto">
          <a:xfrm>
            <a:off x="2286000" y="3048000"/>
            <a:ext cx="54102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6A71"/>
              </a:buClr>
              <a:buChar char="&gt;"/>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06470"/>
              </a:buClr>
              <a:buFont typeface="Wingdings"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AFBD22"/>
              </a:buClr>
              <a:buChar char="&gt;"/>
              <a:defRPr sz="2400">
                <a:solidFill>
                  <a:schemeClr val="tx1"/>
                </a:solidFill>
                <a:latin typeface="+mn-lt"/>
                <a:ea typeface="+mn-ea"/>
              </a:defRPr>
            </a:lvl3pPr>
            <a:lvl4pPr marL="1600200" indent="-228600" algn="l" rtl="0" eaLnBrk="0" fontAlgn="base" hangingPunct="0">
              <a:spcBef>
                <a:spcPct val="20000"/>
              </a:spcBef>
              <a:spcAft>
                <a:spcPct val="0"/>
              </a:spcAft>
              <a:buClr>
                <a:srgbClr val="AAB300"/>
              </a:buClr>
              <a:buFont typeface="Wingdings"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AFBD22"/>
              </a:buClr>
              <a:buChar char="&gt;"/>
              <a:defRPr sz="1600">
                <a:solidFill>
                  <a:schemeClr val="tx1"/>
                </a:solidFill>
                <a:latin typeface="+mn-lt"/>
                <a:ea typeface="+mn-ea"/>
              </a:defRPr>
            </a:lvl5pPr>
            <a:lvl6pPr marL="2514600" indent="-228600" algn="l" rtl="0" fontAlgn="base">
              <a:spcBef>
                <a:spcPct val="20000"/>
              </a:spcBef>
              <a:spcAft>
                <a:spcPct val="0"/>
              </a:spcAft>
              <a:buClr>
                <a:srgbClr val="AFBD22"/>
              </a:buClr>
              <a:buChar char="&gt;"/>
              <a:defRPr sz="1600">
                <a:solidFill>
                  <a:schemeClr val="tx1"/>
                </a:solidFill>
                <a:latin typeface="+mn-lt"/>
                <a:ea typeface="+mn-ea"/>
              </a:defRPr>
            </a:lvl6pPr>
            <a:lvl7pPr marL="2971800" indent="-228600" algn="l" rtl="0" fontAlgn="base">
              <a:spcBef>
                <a:spcPct val="20000"/>
              </a:spcBef>
              <a:spcAft>
                <a:spcPct val="0"/>
              </a:spcAft>
              <a:buClr>
                <a:srgbClr val="AFBD22"/>
              </a:buClr>
              <a:buChar char="&gt;"/>
              <a:defRPr sz="1600">
                <a:solidFill>
                  <a:schemeClr val="tx1"/>
                </a:solidFill>
                <a:latin typeface="+mn-lt"/>
                <a:ea typeface="+mn-ea"/>
              </a:defRPr>
            </a:lvl7pPr>
            <a:lvl8pPr marL="3429000" indent="-228600" algn="l" rtl="0" fontAlgn="base">
              <a:spcBef>
                <a:spcPct val="20000"/>
              </a:spcBef>
              <a:spcAft>
                <a:spcPct val="0"/>
              </a:spcAft>
              <a:buClr>
                <a:srgbClr val="AFBD22"/>
              </a:buClr>
              <a:buChar char="&gt;"/>
              <a:defRPr sz="1600">
                <a:solidFill>
                  <a:schemeClr val="tx1"/>
                </a:solidFill>
                <a:latin typeface="+mn-lt"/>
                <a:ea typeface="+mn-ea"/>
              </a:defRPr>
            </a:lvl8pPr>
            <a:lvl9pPr marL="3886200" indent="-228600" algn="l" rtl="0" fontAlgn="base">
              <a:spcBef>
                <a:spcPct val="20000"/>
              </a:spcBef>
              <a:spcAft>
                <a:spcPct val="0"/>
              </a:spcAft>
              <a:buClr>
                <a:srgbClr val="AFBD22"/>
              </a:buClr>
              <a:buChar char="&gt;"/>
              <a:defRPr sz="1600">
                <a:solidFill>
                  <a:schemeClr val="tx1"/>
                </a:solidFill>
                <a:latin typeface="+mn-lt"/>
                <a:ea typeface="+mn-ea"/>
              </a:defRPr>
            </a:lvl9pPr>
          </a:lstStyle>
          <a:p>
            <a:pPr marL="0" indent="0" eaLnBrk="1" hangingPunct="1">
              <a:buFontTx/>
              <a:buNone/>
            </a:pPr>
            <a:r>
              <a:rPr lang="en-US" sz="2800" b="1" kern="0" dirty="0" smtClean="0">
                <a:solidFill>
                  <a:srgbClr val="106470"/>
                </a:solidFill>
              </a:rPr>
              <a:t>Save by Staying In-Network</a:t>
            </a:r>
            <a:endParaRPr lang="en-US" sz="2800" kern="0" dirty="0" smtClean="0">
              <a:solidFill>
                <a:srgbClr val="106470"/>
              </a:solidFill>
            </a:endParaRPr>
          </a:p>
          <a:p>
            <a:pPr marL="0" indent="0" eaLnBrk="1" hangingPunct="1">
              <a:buFontTx/>
              <a:buNone/>
            </a:pPr>
            <a:endParaRPr lang="en-US" sz="2800" kern="0" dirty="0" smtClean="0">
              <a:solidFill>
                <a:srgbClr val="106470"/>
              </a:solidFill>
            </a:endParaRPr>
          </a:p>
          <a:p>
            <a:pPr marL="0" indent="0" eaLnBrk="1" hangingPunct="1">
              <a:buFontTx/>
              <a:buNone/>
            </a:pPr>
            <a:r>
              <a:rPr lang="en-US" sz="2800" b="1" kern="0" dirty="0" smtClean="0">
                <a:solidFill>
                  <a:srgbClr val="106470"/>
                </a:solidFill>
              </a:rPr>
              <a:t>Look for the Symbols and Adjust the Filters</a:t>
            </a:r>
          </a:p>
          <a:p>
            <a:pPr marL="0" indent="0" eaLnBrk="1" hangingPunct="1">
              <a:buFontTx/>
              <a:buNone/>
            </a:pPr>
            <a:endParaRPr lang="en-US" sz="2800" kern="0" dirty="0" smtClean="0">
              <a:solidFill>
                <a:srgbClr val="106470"/>
              </a:solidFill>
            </a:endParaRPr>
          </a:p>
          <a:p>
            <a:pPr marL="0" indent="0" eaLnBrk="1" hangingPunct="1">
              <a:buFontTx/>
              <a:buNone/>
            </a:pPr>
            <a:r>
              <a:rPr lang="en-US" sz="2800" b="1" kern="0" dirty="0" smtClean="0">
                <a:solidFill>
                  <a:srgbClr val="106470"/>
                </a:solidFill>
              </a:rPr>
              <a:t>Check the </a:t>
            </a:r>
            <a:r>
              <a:rPr lang="en-US" sz="2800" b="1" kern="0" dirty="0">
                <a:solidFill>
                  <a:srgbClr val="106470"/>
                </a:solidFill>
              </a:rPr>
              <a:t>C</a:t>
            </a:r>
            <a:r>
              <a:rPr lang="en-US" sz="2800" b="1" kern="0" dirty="0" smtClean="0">
                <a:solidFill>
                  <a:srgbClr val="106470"/>
                </a:solidFill>
              </a:rPr>
              <a:t>ost </a:t>
            </a:r>
            <a:r>
              <a:rPr lang="en-US" sz="2800" b="1" kern="0" dirty="0">
                <a:solidFill>
                  <a:srgbClr val="106470"/>
                </a:solidFill>
              </a:rPr>
              <a:t>B</a:t>
            </a:r>
            <a:r>
              <a:rPr lang="en-US" sz="2800" b="1" kern="0" dirty="0" smtClean="0">
                <a:solidFill>
                  <a:srgbClr val="106470"/>
                </a:solidFill>
              </a:rPr>
              <a:t>efore Making an Appointment</a:t>
            </a:r>
          </a:p>
          <a:p>
            <a:pPr eaLnBrk="1" hangingPunct="1">
              <a:lnSpc>
                <a:spcPct val="80000"/>
              </a:lnSpc>
              <a:buFont typeface="Arial" panose="020B0604020202020204" pitchFamily="34" charset="0"/>
              <a:buChar char="•"/>
            </a:pPr>
            <a:endParaRPr lang="en-US" sz="2800" kern="0" dirty="0" smtClean="0">
              <a:solidFill>
                <a:srgbClr val="106470"/>
              </a:solidFill>
            </a:endParaRPr>
          </a:p>
        </p:txBody>
      </p:sp>
      <p:sp>
        <p:nvSpPr>
          <p:cNvPr id="5" name="TextBox 4"/>
          <p:cNvSpPr txBox="1"/>
          <p:nvPr/>
        </p:nvSpPr>
        <p:spPr>
          <a:xfrm>
            <a:off x="838200" y="2854404"/>
            <a:ext cx="1371600" cy="1107996"/>
          </a:xfrm>
          <a:prstGeom prst="rect">
            <a:avLst/>
          </a:prstGeom>
          <a:noFill/>
        </p:spPr>
        <p:txBody>
          <a:bodyPr wrap="square" rtlCol="0">
            <a:spAutoFit/>
          </a:bodyPr>
          <a:lstStyle/>
          <a:p>
            <a:r>
              <a:rPr lang="en-US" sz="6600" baseline="30000" dirty="0" smtClean="0">
                <a:solidFill>
                  <a:srgbClr val="106470"/>
                </a:solidFill>
                <a:latin typeface="Arial Black" panose="020B0A04020102020204" pitchFamily="34" charset="0"/>
              </a:rPr>
              <a:t># </a:t>
            </a:r>
            <a:r>
              <a:rPr lang="en-US" sz="6600" dirty="0" smtClean="0">
                <a:solidFill>
                  <a:srgbClr val="106470"/>
                </a:solidFill>
                <a:latin typeface="Arial Black" panose="020B0A04020102020204" pitchFamily="34" charset="0"/>
              </a:rPr>
              <a:t>1</a:t>
            </a:r>
            <a:endParaRPr lang="en-US" sz="6600" dirty="0">
              <a:solidFill>
                <a:srgbClr val="106470"/>
              </a:solidFill>
              <a:latin typeface="Arial Black" panose="020B0A04020102020204" pitchFamily="34" charset="0"/>
            </a:endParaRPr>
          </a:p>
        </p:txBody>
      </p:sp>
      <p:sp>
        <p:nvSpPr>
          <p:cNvPr id="6" name="TextBox 5"/>
          <p:cNvSpPr txBox="1"/>
          <p:nvPr/>
        </p:nvSpPr>
        <p:spPr>
          <a:xfrm>
            <a:off x="838200" y="4038600"/>
            <a:ext cx="1371600" cy="1107996"/>
          </a:xfrm>
          <a:prstGeom prst="rect">
            <a:avLst/>
          </a:prstGeom>
          <a:noFill/>
        </p:spPr>
        <p:txBody>
          <a:bodyPr wrap="square" rtlCol="0">
            <a:spAutoFit/>
          </a:bodyPr>
          <a:lstStyle/>
          <a:p>
            <a:r>
              <a:rPr lang="en-US" sz="6600" baseline="30000" dirty="0">
                <a:solidFill>
                  <a:srgbClr val="106470"/>
                </a:solidFill>
                <a:latin typeface="Arial Black" panose="020B0A04020102020204" pitchFamily="34" charset="0"/>
              </a:rPr>
              <a:t># </a:t>
            </a:r>
            <a:r>
              <a:rPr lang="en-US" sz="6600" dirty="0" smtClean="0">
                <a:solidFill>
                  <a:srgbClr val="106470"/>
                </a:solidFill>
                <a:latin typeface="Arial Black" panose="020B0A04020102020204" pitchFamily="34" charset="0"/>
              </a:rPr>
              <a:t>2</a:t>
            </a:r>
            <a:endParaRPr lang="en-US" sz="6600" dirty="0">
              <a:solidFill>
                <a:srgbClr val="106470"/>
              </a:solidFill>
              <a:latin typeface="Arial Black" panose="020B0A04020102020204" pitchFamily="34" charset="0"/>
            </a:endParaRPr>
          </a:p>
        </p:txBody>
      </p:sp>
      <p:sp>
        <p:nvSpPr>
          <p:cNvPr id="7" name="TextBox 6"/>
          <p:cNvSpPr txBox="1"/>
          <p:nvPr/>
        </p:nvSpPr>
        <p:spPr>
          <a:xfrm>
            <a:off x="838200" y="5410200"/>
            <a:ext cx="1371600" cy="1107996"/>
          </a:xfrm>
          <a:prstGeom prst="rect">
            <a:avLst/>
          </a:prstGeom>
          <a:noFill/>
        </p:spPr>
        <p:txBody>
          <a:bodyPr wrap="square" rtlCol="0">
            <a:spAutoFit/>
          </a:bodyPr>
          <a:lstStyle/>
          <a:p>
            <a:r>
              <a:rPr lang="en-US" sz="6600" baseline="30000" dirty="0">
                <a:solidFill>
                  <a:srgbClr val="106470"/>
                </a:solidFill>
                <a:latin typeface="Arial Black" panose="020B0A04020102020204" pitchFamily="34" charset="0"/>
              </a:rPr>
              <a:t># </a:t>
            </a:r>
            <a:r>
              <a:rPr lang="en-US" sz="6600" dirty="0" smtClean="0">
                <a:solidFill>
                  <a:srgbClr val="106470"/>
                </a:solidFill>
                <a:latin typeface="Arial Black" panose="020B0A04020102020204" pitchFamily="34" charset="0"/>
              </a:rPr>
              <a:t>3</a:t>
            </a:r>
            <a:endParaRPr lang="en-US" sz="6600" dirty="0">
              <a:solidFill>
                <a:srgbClr val="106470"/>
              </a:solidFill>
              <a:latin typeface="Arial Black" panose="020B0A04020102020204" pitchFamily="34" charset="0"/>
            </a:endParaRPr>
          </a:p>
        </p:txBody>
      </p:sp>
      <p:sp>
        <p:nvSpPr>
          <p:cNvPr id="9" name="Rectangle 2"/>
          <p:cNvSpPr txBox="1">
            <a:spLocks noChangeArrowheads="1"/>
          </p:cNvSpPr>
          <p:nvPr/>
        </p:nvSpPr>
        <p:spPr bwMode="auto">
          <a:xfrm>
            <a:off x="685800" y="914400"/>
            <a:ext cx="82296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80000"/>
              </a:lnSpc>
              <a:spcBef>
                <a:spcPct val="0"/>
              </a:spcBef>
              <a:spcAft>
                <a:spcPct val="0"/>
              </a:spcAft>
              <a:defRPr sz="3800" b="1">
                <a:solidFill>
                  <a:schemeClr val="tx2"/>
                </a:solidFill>
                <a:latin typeface="+mj-lt"/>
                <a:ea typeface="+mj-ea"/>
                <a:cs typeface="+mj-cs"/>
              </a:defRPr>
            </a:lvl1pPr>
            <a:lvl2pPr algn="l" rtl="0" eaLnBrk="0" fontAlgn="base" hangingPunct="0">
              <a:lnSpc>
                <a:spcPct val="80000"/>
              </a:lnSpc>
              <a:spcBef>
                <a:spcPct val="0"/>
              </a:spcBef>
              <a:spcAft>
                <a:spcPct val="0"/>
              </a:spcAft>
              <a:defRPr sz="3800" b="1">
                <a:solidFill>
                  <a:schemeClr val="tx2"/>
                </a:solidFill>
                <a:latin typeface="Arial" charset="0"/>
                <a:ea typeface="Geneva" pitchFamily="1" charset="-128"/>
              </a:defRPr>
            </a:lvl2pPr>
            <a:lvl3pPr algn="l" rtl="0" eaLnBrk="0" fontAlgn="base" hangingPunct="0">
              <a:lnSpc>
                <a:spcPct val="80000"/>
              </a:lnSpc>
              <a:spcBef>
                <a:spcPct val="0"/>
              </a:spcBef>
              <a:spcAft>
                <a:spcPct val="0"/>
              </a:spcAft>
              <a:defRPr sz="3800" b="1">
                <a:solidFill>
                  <a:schemeClr val="tx2"/>
                </a:solidFill>
                <a:latin typeface="Arial" charset="0"/>
                <a:ea typeface="Geneva" pitchFamily="1" charset="-128"/>
              </a:defRPr>
            </a:lvl3pPr>
            <a:lvl4pPr algn="l" rtl="0" eaLnBrk="0" fontAlgn="base" hangingPunct="0">
              <a:lnSpc>
                <a:spcPct val="80000"/>
              </a:lnSpc>
              <a:spcBef>
                <a:spcPct val="0"/>
              </a:spcBef>
              <a:spcAft>
                <a:spcPct val="0"/>
              </a:spcAft>
              <a:defRPr sz="3800" b="1">
                <a:solidFill>
                  <a:schemeClr val="tx2"/>
                </a:solidFill>
                <a:latin typeface="Arial" charset="0"/>
                <a:ea typeface="Geneva" pitchFamily="1" charset="-128"/>
              </a:defRPr>
            </a:lvl4pPr>
            <a:lvl5pPr algn="l" rtl="0" eaLnBrk="0" fontAlgn="base" hangingPunct="0">
              <a:lnSpc>
                <a:spcPct val="80000"/>
              </a:lnSpc>
              <a:spcBef>
                <a:spcPct val="0"/>
              </a:spcBef>
              <a:spcAft>
                <a:spcPct val="0"/>
              </a:spcAft>
              <a:defRPr sz="3800" b="1">
                <a:solidFill>
                  <a:schemeClr val="tx2"/>
                </a:solidFill>
                <a:latin typeface="Arial" charset="0"/>
                <a:ea typeface="Geneva" pitchFamily="1" charset="-128"/>
              </a:defRPr>
            </a:lvl5pPr>
            <a:lvl6pPr marL="457200" algn="l" rtl="0" fontAlgn="base">
              <a:lnSpc>
                <a:spcPct val="80000"/>
              </a:lnSpc>
              <a:spcBef>
                <a:spcPct val="0"/>
              </a:spcBef>
              <a:spcAft>
                <a:spcPct val="0"/>
              </a:spcAft>
              <a:defRPr sz="3800" b="1">
                <a:solidFill>
                  <a:schemeClr val="tx2"/>
                </a:solidFill>
                <a:latin typeface="Arial" charset="0"/>
                <a:ea typeface="Geneva" pitchFamily="1" charset="-128"/>
              </a:defRPr>
            </a:lvl6pPr>
            <a:lvl7pPr marL="914400" algn="l" rtl="0" fontAlgn="base">
              <a:lnSpc>
                <a:spcPct val="80000"/>
              </a:lnSpc>
              <a:spcBef>
                <a:spcPct val="0"/>
              </a:spcBef>
              <a:spcAft>
                <a:spcPct val="0"/>
              </a:spcAft>
              <a:defRPr sz="3800" b="1">
                <a:solidFill>
                  <a:schemeClr val="tx2"/>
                </a:solidFill>
                <a:latin typeface="Arial" charset="0"/>
                <a:ea typeface="Geneva" pitchFamily="1" charset="-128"/>
              </a:defRPr>
            </a:lvl7pPr>
            <a:lvl8pPr marL="1371600" algn="l" rtl="0" fontAlgn="base">
              <a:lnSpc>
                <a:spcPct val="80000"/>
              </a:lnSpc>
              <a:spcBef>
                <a:spcPct val="0"/>
              </a:spcBef>
              <a:spcAft>
                <a:spcPct val="0"/>
              </a:spcAft>
              <a:defRPr sz="3800" b="1">
                <a:solidFill>
                  <a:schemeClr val="tx2"/>
                </a:solidFill>
                <a:latin typeface="Arial" charset="0"/>
                <a:ea typeface="Geneva" pitchFamily="1" charset="-128"/>
              </a:defRPr>
            </a:lvl8pPr>
            <a:lvl9pPr marL="1828800" algn="l" rtl="0" fontAlgn="base">
              <a:lnSpc>
                <a:spcPct val="80000"/>
              </a:lnSpc>
              <a:spcBef>
                <a:spcPct val="0"/>
              </a:spcBef>
              <a:spcAft>
                <a:spcPct val="0"/>
              </a:spcAft>
              <a:defRPr sz="3800" b="1">
                <a:solidFill>
                  <a:schemeClr val="tx2"/>
                </a:solidFill>
                <a:latin typeface="Arial" charset="0"/>
                <a:ea typeface="Geneva" pitchFamily="1" charset="-128"/>
              </a:defRPr>
            </a:lvl9pPr>
          </a:lstStyle>
          <a:p>
            <a:pPr eaLnBrk="1" hangingPunct="1">
              <a:lnSpc>
                <a:spcPct val="100000"/>
              </a:lnSpc>
            </a:pPr>
            <a:r>
              <a:rPr lang="en-US" sz="3000" kern="0" dirty="0" smtClean="0">
                <a:solidFill>
                  <a:schemeClr val="tx1"/>
                </a:solidFill>
                <a:latin typeface="Arial Black" pitchFamily="34" charset="0"/>
              </a:rPr>
              <a:t>Three Ways to Spend Less </a:t>
            </a:r>
            <a:br>
              <a:rPr lang="en-US" sz="3000" kern="0" dirty="0" smtClean="0">
                <a:solidFill>
                  <a:schemeClr val="tx1"/>
                </a:solidFill>
                <a:latin typeface="Arial Black" pitchFamily="34" charset="0"/>
              </a:rPr>
            </a:br>
            <a:r>
              <a:rPr lang="en-US" sz="3000" kern="0" dirty="0" smtClean="0">
                <a:solidFill>
                  <a:schemeClr val="tx1"/>
                </a:solidFill>
                <a:latin typeface="Arial Black" pitchFamily="34" charset="0"/>
              </a:rPr>
              <a:t>&amp; Find Quality Care with </a:t>
            </a:r>
            <a:endParaRPr lang="en-US" sz="3000" kern="0" dirty="0" smtClean="0">
              <a:solidFill>
                <a:schemeClr val="tx1"/>
              </a:solidFill>
              <a:latin typeface="Arial Black"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908048"/>
            <a:ext cx="4572000" cy="841248"/>
          </a:xfrm>
          <a:prstGeom prst="rect">
            <a:avLst/>
          </a:prstGeom>
        </p:spPr>
      </p:pic>
    </p:spTree>
    <p:extLst>
      <p:ext uri="{BB962C8B-B14F-4D97-AF65-F5344CB8AC3E}">
        <p14:creationId xmlns:p14="http://schemas.microsoft.com/office/powerpoint/2010/main" val="3800975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985" t="2787" r="5298" b="2491"/>
          <a:stretch/>
        </p:blipFill>
        <p:spPr>
          <a:xfrm>
            <a:off x="4419600" y="2057400"/>
            <a:ext cx="4648200" cy="4800600"/>
          </a:xfrm>
          <a:prstGeom prst="rect">
            <a:avLst/>
          </a:prstGeom>
          <a:ln>
            <a:noFill/>
          </a:ln>
        </p:spPr>
      </p:pic>
      <p:sp>
        <p:nvSpPr>
          <p:cNvPr id="4099" name="Rectangle 3"/>
          <p:cNvSpPr>
            <a:spLocks noGrp="1" noChangeArrowheads="1"/>
          </p:cNvSpPr>
          <p:nvPr>
            <p:ph type="body" idx="1"/>
          </p:nvPr>
        </p:nvSpPr>
        <p:spPr>
          <a:xfrm>
            <a:off x="609599" y="2057400"/>
            <a:ext cx="4600089" cy="2438400"/>
          </a:xfrm>
        </p:spPr>
        <p:txBody>
          <a:bodyPr/>
          <a:lstStyle/>
          <a:p>
            <a:pPr eaLnBrk="1" hangingPunct="1">
              <a:buSzPct val="70000"/>
              <a:buFont typeface="Arial" panose="020B0604020202020204" pitchFamily="34" charset="0"/>
              <a:buChar char="•"/>
            </a:pPr>
            <a:r>
              <a:rPr lang="en-US" sz="2000" b="1" dirty="0" smtClean="0">
                <a:solidFill>
                  <a:srgbClr val="106470"/>
                </a:solidFill>
              </a:rPr>
              <a:t>Your self-funded health benefits plan is a combination of vendors chosen by your employer and their insurance broker.</a:t>
            </a:r>
          </a:p>
          <a:p>
            <a:pPr eaLnBrk="1" hangingPunct="1">
              <a:buSzPct val="70000"/>
              <a:buFont typeface="Arial" panose="020B0604020202020204" pitchFamily="34" charset="0"/>
              <a:buChar char="•"/>
            </a:pPr>
            <a:r>
              <a:rPr lang="en-US" sz="2000" b="1" dirty="0" smtClean="0">
                <a:solidFill>
                  <a:srgbClr val="106470"/>
                </a:solidFill>
              </a:rPr>
              <a:t>These vendors are:</a:t>
            </a:r>
          </a:p>
          <a:p>
            <a:pPr lvl="1" eaLnBrk="1" hangingPunct="1">
              <a:buSzPct val="70000"/>
              <a:buFont typeface="Arial" panose="020B0604020202020204" pitchFamily="34" charset="0"/>
              <a:buChar char="•"/>
            </a:pPr>
            <a:r>
              <a:rPr lang="en-US" sz="1800" b="1" dirty="0" smtClean="0">
                <a:solidFill>
                  <a:srgbClr val="106470"/>
                </a:solidFill>
              </a:rPr>
              <a:t>Your employer (or organization)</a:t>
            </a:r>
            <a:endParaRPr lang="en-US" sz="1800" dirty="0" smtClean="0">
              <a:solidFill>
                <a:srgbClr val="106470"/>
              </a:solidFill>
            </a:endParaRPr>
          </a:p>
          <a:p>
            <a:pPr lvl="1" eaLnBrk="1" hangingPunct="1">
              <a:buSzPct val="70000"/>
              <a:buFont typeface="Arial" panose="020B0604020202020204" pitchFamily="34" charset="0"/>
              <a:buChar char="•"/>
            </a:pPr>
            <a:r>
              <a:rPr lang="en-US" sz="1800" b="1" dirty="0" smtClean="0">
                <a:solidFill>
                  <a:srgbClr val="106470"/>
                </a:solidFill>
              </a:rPr>
              <a:t>The Alliance</a:t>
            </a:r>
          </a:p>
          <a:p>
            <a:pPr lvl="1" eaLnBrk="1" hangingPunct="1">
              <a:buSzPct val="70000"/>
              <a:buFont typeface="Arial" panose="020B0604020202020204" pitchFamily="34" charset="0"/>
              <a:buChar char="•"/>
            </a:pPr>
            <a:r>
              <a:rPr lang="en-US" sz="1800" b="1" dirty="0" smtClean="0">
                <a:solidFill>
                  <a:srgbClr val="106470"/>
                </a:solidFill>
              </a:rPr>
              <a:t>Your Third-Party Administrator (TPA)</a:t>
            </a:r>
          </a:p>
          <a:p>
            <a:pPr lvl="1" eaLnBrk="1" hangingPunct="1">
              <a:buSzPct val="70000"/>
              <a:buFont typeface="Arial" panose="020B0604020202020204" pitchFamily="34" charset="0"/>
              <a:buChar char="•"/>
            </a:pPr>
            <a:r>
              <a:rPr lang="en-US" sz="1800" b="1" dirty="0" smtClean="0">
                <a:solidFill>
                  <a:srgbClr val="106470"/>
                </a:solidFill>
              </a:rPr>
              <a:t>Additional vendors may be chosen by your employer </a:t>
            </a:r>
            <a:endParaRPr lang="en-US" sz="1800" dirty="0">
              <a:solidFill>
                <a:srgbClr val="106470"/>
              </a:solidFill>
            </a:endParaRPr>
          </a:p>
          <a:p>
            <a:pPr lvl="2" eaLnBrk="1" hangingPunct="1">
              <a:buSzPct val="70000"/>
              <a:buFont typeface="Arial" panose="020B0604020202020204" pitchFamily="34" charset="0"/>
              <a:buChar char="•"/>
            </a:pPr>
            <a:r>
              <a:rPr lang="en-US" sz="1400" dirty="0">
                <a:solidFill>
                  <a:srgbClr val="106470"/>
                </a:solidFill>
              </a:rPr>
              <a:t>D</a:t>
            </a:r>
            <a:r>
              <a:rPr lang="en-US" sz="1400" dirty="0" smtClean="0">
                <a:solidFill>
                  <a:srgbClr val="106470"/>
                </a:solidFill>
              </a:rPr>
              <a:t>ental, vision, etc.</a:t>
            </a:r>
          </a:p>
        </p:txBody>
      </p:sp>
      <p:sp>
        <p:nvSpPr>
          <p:cNvPr id="4" name="TextBox 3"/>
          <p:cNvSpPr txBox="1"/>
          <p:nvPr/>
        </p:nvSpPr>
        <p:spPr>
          <a:xfrm>
            <a:off x="6781800" y="3447365"/>
            <a:ext cx="1752600" cy="923330"/>
          </a:xfrm>
          <a:prstGeom prst="rect">
            <a:avLst/>
          </a:prstGeom>
          <a:noFill/>
        </p:spPr>
        <p:txBody>
          <a:bodyPr wrap="square" rtlCol="0">
            <a:spAutoFit/>
          </a:bodyPr>
          <a:lstStyle/>
          <a:p>
            <a:pPr algn="ctr"/>
            <a:r>
              <a:rPr lang="en-US" sz="1800" b="1" dirty="0" smtClean="0">
                <a:latin typeface="Arial Narrow" panose="020B0606020202030204" pitchFamily="34" charset="0"/>
              </a:rPr>
              <a:t>Your </a:t>
            </a:r>
            <a:br>
              <a:rPr lang="en-US" sz="1800" b="1" dirty="0" smtClean="0">
                <a:latin typeface="Arial Narrow" panose="020B0606020202030204" pitchFamily="34" charset="0"/>
              </a:rPr>
            </a:br>
            <a:r>
              <a:rPr lang="en-US" sz="1800" b="1" dirty="0" smtClean="0">
                <a:latin typeface="Arial Narrow" panose="020B0606020202030204" pitchFamily="34" charset="0"/>
              </a:rPr>
              <a:t>Employer</a:t>
            </a:r>
          </a:p>
          <a:p>
            <a:pPr algn="ctr"/>
            <a:r>
              <a:rPr lang="en-US" sz="1800" b="1" dirty="0" smtClean="0">
                <a:latin typeface="Arial Narrow" panose="020B0606020202030204" pitchFamily="34" charset="0"/>
              </a:rPr>
              <a:t>(or Organization)</a:t>
            </a:r>
            <a:endParaRPr lang="en-US" sz="1800" b="1" dirty="0">
              <a:latin typeface="Arial Narrow" panose="020B0606020202030204" pitchFamily="34" charset="0"/>
            </a:endParaRPr>
          </a:p>
        </p:txBody>
      </p:sp>
      <p:sp>
        <p:nvSpPr>
          <p:cNvPr id="7" name="TextBox 6"/>
          <p:cNvSpPr txBox="1"/>
          <p:nvPr/>
        </p:nvSpPr>
        <p:spPr>
          <a:xfrm>
            <a:off x="5105400" y="4495800"/>
            <a:ext cx="1447800" cy="923330"/>
          </a:xfrm>
          <a:prstGeom prst="rect">
            <a:avLst/>
          </a:prstGeom>
          <a:noFill/>
        </p:spPr>
        <p:txBody>
          <a:bodyPr wrap="square" rtlCol="0">
            <a:spAutoFit/>
          </a:bodyPr>
          <a:lstStyle/>
          <a:p>
            <a:pPr algn="ctr"/>
            <a:r>
              <a:rPr lang="en-US" sz="1800" b="1" dirty="0" smtClean="0">
                <a:latin typeface="Arial Narrow" panose="020B0606020202030204" pitchFamily="34" charset="0"/>
              </a:rPr>
              <a:t>Third-Party Administrator (TPA) </a:t>
            </a:r>
            <a:endParaRPr lang="en-US" sz="1800" b="1" dirty="0">
              <a:latin typeface="Arial Narrow" panose="020B0606020202030204" pitchFamily="34" charset="0"/>
            </a:endParaRPr>
          </a:p>
        </p:txBody>
      </p:sp>
      <p:sp>
        <p:nvSpPr>
          <p:cNvPr id="8" name="TextBox 7"/>
          <p:cNvSpPr txBox="1"/>
          <p:nvPr/>
        </p:nvSpPr>
        <p:spPr>
          <a:xfrm>
            <a:off x="6781800" y="5029200"/>
            <a:ext cx="1219200" cy="646331"/>
          </a:xfrm>
          <a:prstGeom prst="rect">
            <a:avLst/>
          </a:prstGeom>
          <a:noFill/>
        </p:spPr>
        <p:txBody>
          <a:bodyPr wrap="square" rtlCol="0">
            <a:spAutoFit/>
          </a:bodyPr>
          <a:lstStyle/>
          <a:p>
            <a:pPr algn="ctr"/>
            <a:r>
              <a:rPr lang="en-US" sz="1800" b="1" dirty="0" smtClean="0">
                <a:latin typeface="Arial Narrow" panose="020B0606020202030204" pitchFamily="34" charset="0"/>
              </a:rPr>
              <a:t>Additional Vendors</a:t>
            </a:r>
            <a:endParaRPr lang="en-US" sz="1800" b="1" dirty="0">
              <a:latin typeface="Arial Narrow" panose="020B0606020202030204" pitchFamily="34" charset="0"/>
            </a:endParaRPr>
          </a:p>
        </p:txBody>
      </p:sp>
      <p:sp>
        <p:nvSpPr>
          <p:cNvPr id="6" name="Rectangle 5"/>
          <p:cNvSpPr/>
          <p:nvPr/>
        </p:nvSpPr>
        <p:spPr bwMode="auto">
          <a:xfrm>
            <a:off x="5334000" y="2861102"/>
            <a:ext cx="1272988" cy="4154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Geneva" pitchFamily="1" charset="-128"/>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8482" y="2946266"/>
            <a:ext cx="1220395" cy="268487"/>
          </a:xfrm>
          <a:prstGeom prst="rect">
            <a:avLst/>
          </a:prstGeom>
        </p:spPr>
      </p:pic>
      <p:sp>
        <p:nvSpPr>
          <p:cNvPr id="4098" name="Rectangle 2"/>
          <p:cNvSpPr>
            <a:spLocks noGrp="1" noChangeArrowheads="1"/>
          </p:cNvSpPr>
          <p:nvPr>
            <p:ph type="title"/>
          </p:nvPr>
        </p:nvSpPr>
        <p:spPr>
          <a:xfrm>
            <a:off x="685800" y="914400"/>
            <a:ext cx="7848600" cy="762000"/>
          </a:xfrm>
        </p:spPr>
        <p:txBody>
          <a:bodyPr/>
          <a:lstStyle/>
          <a:p>
            <a:pPr eaLnBrk="1" hangingPunct="1"/>
            <a:r>
              <a:rPr lang="en-US" sz="4000" dirty="0" smtClean="0">
                <a:solidFill>
                  <a:schemeClr val="tx1"/>
                </a:solidFill>
                <a:latin typeface="Arial Black" pitchFamily="34" charset="0"/>
              </a:rPr>
              <a:t>An Overview of </a:t>
            </a:r>
            <a:br>
              <a:rPr lang="en-US" sz="4000" dirty="0" smtClean="0">
                <a:solidFill>
                  <a:schemeClr val="tx1"/>
                </a:solidFill>
                <a:latin typeface="Arial Black" pitchFamily="34" charset="0"/>
              </a:rPr>
            </a:br>
            <a:r>
              <a:rPr lang="en-US" sz="4000" dirty="0" smtClean="0">
                <a:solidFill>
                  <a:schemeClr val="tx1"/>
                </a:solidFill>
                <a:latin typeface="Arial Black" pitchFamily="34" charset="0"/>
              </a:rPr>
              <a:t>Self-funded Health </a:t>
            </a:r>
            <a:r>
              <a:rPr lang="en-US" sz="4000" dirty="0">
                <a:solidFill>
                  <a:schemeClr val="tx1"/>
                </a:solidFill>
                <a:latin typeface="Arial Black" pitchFamily="34" charset="0"/>
              </a:rPr>
              <a:t>B</a:t>
            </a:r>
            <a:r>
              <a:rPr lang="en-US" sz="4000" dirty="0" smtClean="0">
                <a:solidFill>
                  <a:schemeClr val="tx1"/>
                </a:solidFill>
                <a:latin typeface="Arial Black" pitchFamily="34" charset="0"/>
              </a:rPr>
              <a:t>enefits </a:t>
            </a:r>
          </a:p>
        </p:txBody>
      </p:sp>
    </p:spTree>
    <p:extLst>
      <p:ext uri="{BB962C8B-B14F-4D97-AF65-F5344CB8AC3E}">
        <p14:creationId xmlns:p14="http://schemas.microsoft.com/office/powerpoint/2010/main" val="28469036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914400"/>
            <a:ext cx="8001000" cy="1143000"/>
          </a:xfrm>
        </p:spPr>
        <p:txBody>
          <a:bodyPr/>
          <a:lstStyle/>
          <a:p>
            <a:pPr eaLnBrk="1" hangingPunct="1"/>
            <a:r>
              <a:rPr lang="en-US" sz="4000" dirty="0" smtClean="0">
                <a:solidFill>
                  <a:schemeClr val="tx1"/>
                </a:solidFill>
                <a:latin typeface="Arial Black" pitchFamily="34" charset="0"/>
              </a:rPr>
              <a:t>We </a:t>
            </a:r>
            <a:r>
              <a:rPr lang="en-US" sz="4000" dirty="0">
                <a:solidFill>
                  <a:schemeClr val="tx1"/>
                </a:solidFill>
                <a:latin typeface="Arial Black" pitchFamily="34" charset="0"/>
              </a:rPr>
              <a:t>A</a:t>
            </a:r>
            <a:r>
              <a:rPr lang="en-US" sz="4000" dirty="0" smtClean="0">
                <a:solidFill>
                  <a:schemeClr val="tx1"/>
                </a:solidFill>
                <a:latin typeface="Arial Black" pitchFamily="34" charset="0"/>
              </a:rPr>
              <a:t>re Here For You </a:t>
            </a:r>
          </a:p>
        </p:txBody>
      </p:sp>
      <p:sp>
        <p:nvSpPr>
          <p:cNvPr id="9219" name="Rectangle 3"/>
          <p:cNvSpPr>
            <a:spLocks noGrp="1" noChangeArrowheads="1"/>
          </p:cNvSpPr>
          <p:nvPr>
            <p:ph type="body" idx="1"/>
          </p:nvPr>
        </p:nvSpPr>
        <p:spPr>
          <a:xfrm>
            <a:off x="685800" y="1676400"/>
            <a:ext cx="5867400" cy="3581400"/>
          </a:xfrm>
        </p:spPr>
        <p:txBody>
          <a:bodyPr/>
          <a:lstStyle/>
          <a:p>
            <a:pPr eaLnBrk="1" hangingPunct="1">
              <a:lnSpc>
                <a:spcPct val="80000"/>
              </a:lnSpc>
              <a:buFont typeface="Arial" panose="020B0604020202020204" pitchFamily="34" charset="0"/>
              <a:buChar char="•"/>
            </a:pPr>
            <a:r>
              <a:rPr lang="en-US" sz="2000" b="1" dirty="0" smtClean="0">
                <a:solidFill>
                  <a:srgbClr val="106470"/>
                </a:solidFill>
                <a:hlinkClick r:id="rId3"/>
              </a:rPr>
              <a:t>www.the-alliance.org</a:t>
            </a:r>
            <a:endParaRPr lang="en-US" sz="2000" b="1" dirty="0" smtClean="0">
              <a:solidFill>
                <a:srgbClr val="106470"/>
              </a:solidFill>
            </a:endParaRPr>
          </a:p>
          <a:p>
            <a:pPr lvl="1" eaLnBrk="1" hangingPunct="1">
              <a:lnSpc>
                <a:spcPct val="80000"/>
              </a:lnSpc>
              <a:buFont typeface="Arial" panose="020B0604020202020204" pitchFamily="34" charset="0"/>
              <a:buChar char="•"/>
            </a:pPr>
            <a:endParaRPr lang="en-US" sz="1800" dirty="0" smtClean="0">
              <a:solidFill>
                <a:srgbClr val="106470"/>
              </a:solidFill>
            </a:endParaRPr>
          </a:p>
          <a:p>
            <a:pPr lvl="1" eaLnBrk="1" hangingPunct="1">
              <a:lnSpc>
                <a:spcPct val="80000"/>
              </a:lnSpc>
              <a:buFont typeface="Arial" panose="020B0604020202020204" pitchFamily="34" charset="0"/>
              <a:buChar char="•"/>
            </a:pPr>
            <a:r>
              <a:rPr lang="en-US" sz="1800" dirty="0" smtClean="0">
                <a:solidFill>
                  <a:srgbClr val="106470"/>
                </a:solidFill>
              </a:rPr>
              <a:t>Click on “Individuals and Families” for more better health care consumer tips.</a:t>
            </a:r>
          </a:p>
          <a:p>
            <a:pPr eaLnBrk="1" hangingPunct="1">
              <a:lnSpc>
                <a:spcPct val="80000"/>
              </a:lnSpc>
              <a:buFont typeface="Arial" panose="020B0604020202020204" pitchFamily="34" charset="0"/>
              <a:buChar char="•"/>
            </a:pPr>
            <a:endParaRPr lang="en-US" sz="2000" b="1" dirty="0" smtClean="0">
              <a:solidFill>
                <a:srgbClr val="106470"/>
              </a:solidFill>
            </a:endParaRPr>
          </a:p>
          <a:p>
            <a:pPr eaLnBrk="1" hangingPunct="1">
              <a:lnSpc>
                <a:spcPct val="80000"/>
              </a:lnSpc>
              <a:buFont typeface="Arial" panose="020B0604020202020204" pitchFamily="34" charset="0"/>
              <a:buChar char="•"/>
            </a:pPr>
            <a:r>
              <a:rPr lang="en-US" sz="2000" b="1" dirty="0" smtClean="0">
                <a:solidFill>
                  <a:srgbClr val="106470"/>
                </a:solidFill>
              </a:rPr>
              <a:t>Have Questions? </a:t>
            </a:r>
            <a:r>
              <a:rPr lang="en-US" sz="2000" b="1" dirty="0">
                <a:solidFill>
                  <a:srgbClr val="106470"/>
                </a:solidFill>
              </a:rPr>
              <a:t>W</a:t>
            </a:r>
            <a:r>
              <a:rPr lang="en-US" sz="2000" b="1" dirty="0" smtClean="0">
                <a:solidFill>
                  <a:srgbClr val="106470"/>
                </a:solidFill>
              </a:rPr>
              <a:t>ant a Cost Estimate? </a:t>
            </a:r>
            <a:br>
              <a:rPr lang="en-US" sz="2000" b="1" dirty="0" smtClean="0">
                <a:solidFill>
                  <a:srgbClr val="106470"/>
                </a:solidFill>
              </a:rPr>
            </a:br>
            <a:r>
              <a:rPr lang="en-US" sz="2000" b="1" dirty="0" smtClean="0">
                <a:solidFill>
                  <a:srgbClr val="106470"/>
                </a:solidFill>
              </a:rPr>
              <a:t>Contact Customer Service </a:t>
            </a:r>
          </a:p>
          <a:p>
            <a:pPr lvl="1" eaLnBrk="1" hangingPunct="1">
              <a:lnSpc>
                <a:spcPct val="80000"/>
              </a:lnSpc>
              <a:buFont typeface="Arial" panose="020B0604020202020204" pitchFamily="34" charset="0"/>
              <a:buChar char="•"/>
            </a:pPr>
            <a:endParaRPr lang="en-US" sz="1800" dirty="0" smtClean="0">
              <a:solidFill>
                <a:srgbClr val="106470"/>
              </a:solidFill>
            </a:endParaRPr>
          </a:p>
          <a:p>
            <a:pPr lvl="1" eaLnBrk="1" hangingPunct="1">
              <a:lnSpc>
                <a:spcPct val="80000"/>
              </a:lnSpc>
              <a:buFont typeface="Arial" panose="020B0604020202020204" pitchFamily="34" charset="0"/>
              <a:buChar char="•"/>
            </a:pPr>
            <a:r>
              <a:rPr lang="en-US" sz="1800" dirty="0" smtClean="0">
                <a:solidFill>
                  <a:srgbClr val="106470"/>
                </a:solidFill>
              </a:rPr>
              <a:t>Customer </a:t>
            </a:r>
            <a:r>
              <a:rPr lang="en-US" sz="1800" dirty="0">
                <a:solidFill>
                  <a:srgbClr val="106470"/>
                </a:solidFill>
              </a:rPr>
              <a:t>Service is available </a:t>
            </a:r>
            <a:br>
              <a:rPr lang="en-US" sz="1800" dirty="0">
                <a:solidFill>
                  <a:srgbClr val="106470"/>
                </a:solidFill>
              </a:rPr>
            </a:br>
            <a:r>
              <a:rPr lang="en-US" sz="1800" dirty="0">
                <a:solidFill>
                  <a:srgbClr val="106470"/>
                </a:solidFill>
              </a:rPr>
              <a:t>Monday – Friday 8:30 a.m. to 4:30 p.m</a:t>
            </a:r>
            <a:r>
              <a:rPr lang="en-US" sz="1800" dirty="0" smtClean="0">
                <a:solidFill>
                  <a:srgbClr val="106470"/>
                </a:solidFill>
              </a:rPr>
              <a:t>.</a:t>
            </a:r>
            <a:endParaRPr lang="en-US" sz="1800" dirty="0">
              <a:solidFill>
                <a:srgbClr val="106470"/>
              </a:solidFill>
            </a:endParaRPr>
          </a:p>
          <a:p>
            <a:pPr lvl="1" eaLnBrk="1" hangingPunct="1">
              <a:lnSpc>
                <a:spcPct val="80000"/>
              </a:lnSpc>
              <a:buFont typeface="Arial" panose="020B0604020202020204" pitchFamily="34" charset="0"/>
              <a:buChar char="•"/>
            </a:pPr>
            <a:endParaRPr lang="en-US" sz="1800" dirty="0" smtClean="0">
              <a:solidFill>
                <a:srgbClr val="106470"/>
              </a:solidFill>
            </a:endParaRPr>
          </a:p>
          <a:p>
            <a:pPr lvl="1" eaLnBrk="1" hangingPunct="1">
              <a:lnSpc>
                <a:spcPct val="80000"/>
              </a:lnSpc>
              <a:buFont typeface="Arial" panose="020B0604020202020204" pitchFamily="34" charset="0"/>
              <a:buChar char="•"/>
            </a:pPr>
            <a:r>
              <a:rPr lang="en-US" sz="1800" dirty="0" smtClean="0">
                <a:solidFill>
                  <a:srgbClr val="106470"/>
                </a:solidFill>
              </a:rPr>
              <a:t>800.223.4139</a:t>
            </a:r>
          </a:p>
          <a:p>
            <a:pPr lvl="1" eaLnBrk="1" hangingPunct="1">
              <a:lnSpc>
                <a:spcPct val="80000"/>
              </a:lnSpc>
              <a:buFont typeface="Arial" panose="020B0604020202020204" pitchFamily="34" charset="0"/>
              <a:buChar char="•"/>
            </a:pPr>
            <a:endParaRPr lang="en-US" sz="1800" dirty="0" smtClean="0">
              <a:solidFill>
                <a:srgbClr val="106470"/>
              </a:solidFill>
            </a:endParaRPr>
          </a:p>
          <a:p>
            <a:pPr lvl="1" eaLnBrk="1" hangingPunct="1">
              <a:lnSpc>
                <a:spcPct val="80000"/>
              </a:lnSpc>
              <a:buFont typeface="Arial" panose="020B0604020202020204" pitchFamily="34" charset="0"/>
              <a:buChar char="•"/>
            </a:pPr>
            <a:r>
              <a:rPr lang="en-US" sz="1800" dirty="0" smtClean="0">
                <a:solidFill>
                  <a:srgbClr val="106470"/>
                </a:solidFill>
              </a:rPr>
              <a:t>csr@the-alliance.org</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1676400"/>
            <a:ext cx="2346836" cy="3048000"/>
          </a:xfrm>
          <a:prstGeom prst="rect">
            <a:avLst/>
          </a:prstGeom>
          <a:ln>
            <a:solidFill>
              <a:schemeClr val="bg2"/>
            </a:solidFill>
          </a:ln>
        </p:spPr>
      </p:pic>
      <p:sp>
        <p:nvSpPr>
          <p:cNvPr id="8" name="Rectangle 3"/>
          <p:cNvSpPr txBox="1">
            <a:spLocks noChangeArrowheads="1"/>
          </p:cNvSpPr>
          <p:nvPr/>
        </p:nvSpPr>
        <p:spPr bwMode="auto">
          <a:xfrm>
            <a:off x="5791200" y="4953000"/>
            <a:ext cx="3072977" cy="466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6A71"/>
              </a:buClr>
              <a:buChar char="&gt;"/>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06470"/>
              </a:buClr>
              <a:buFont typeface="Wingdings"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AFBD22"/>
              </a:buClr>
              <a:buChar char="&gt;"/>
              <a:defRPr sz="2400">
                <a:solidFill>
                  <a:schemeClr val="tx1"/>
                </a:solidFill>
                <a:latin typeface="+mn-lt"/>
                <a:ea typeface="+mn-ea"/>
              </a:defRPr>
            </a:lvl3pPr>
            <a:lvl4pPr marL="1600200" indent="-228600" algn="l" rtl="0" eaLnBrk="0" fontAlgn="base" hangingPunct="0">
              <a:spcBef>
                <a:spcPct val="20000"/>
              </a:spcBef>
              <a:spcAft>
                <a:spcPct val="0"/>
              </a:spcAft>
              <a:buClr>
                <a:srgbClr val="AAB300"/>
              </a:buClr>
              <a:buFont typeface="Wingdings"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AFBD22"/>
              </a:buClr>
              <a:buChar char="&gt;"/>
              <a:defRPr sz="1600">
                <a:solidFill>
                  <a:schemeClr val="tx1"/>
                </a:solidFill>
                <a:latin typeface="+mn-lt"/>
                <a:ea typeface="+mn-ea"/>
              </a:defRPr>
            </a:lvl5pPr>
            <a:lvl6pPr marL="2514600" indent="-228600" algn="l" rtl="0" fontAlgn="base">
              <a:spcBef>
                <a:spcPct val="20000"/>
              </a:spcBef>
              <a:spcAft>
                <a:spcPct val="0"/>
              </a:spcAft>
              <a:buClr>
                <a:srgbClr val="AFBD22"/>
              </a:buClr>
              <a:buChar char="&gt;"/>
              <a:defRPr sz="1600">
                <a:solidFill>
                  <a:schemeClr val="tx1"/>
                </a:solidFill>
                <a:latin typeface="+mn-lt"/>
                <a:ea typeface="+mn-ea"/>
              </a:defRPr>
            </a:lvl6pPr>
            <a:lvl7pPr marL="2971800" indent="-228600" algn="l" rtl="0" fontAlgn="base">
              <a:spcBef>
                <a:spcPct val="20000"/>
              </a:spcBef>
              <a:spcAft>
                <a:spcPct val="0"/>
              </a:spcAft>
              <a:buClr>
                <a:srgbClr val="AFBD22"/>
              </a:buClr>
              <a:buChar char="&gt;"/>
              <a:defRPr sz="1600">
                <a:solidFill>
                  <a:schemeClr val="tx1"/>
                </a:solidFill>
                <a:latin typeface="+mn-lt"/>
                <a:ea typeface="+mn-ea"/>
              </a:defRPr>
            </a:lvl7pPr>
            <a:lvl8pPr marL="3429000" indent="-228600" algn="l" rtl="0" fontAlgn="base">
              <a:spcBef>
                <a:spcPct val="20000"/>
              </a:spcBef>
              <a:spcAft>
                <a:spcPct val="0"/>
              </a:spcAft>
              <a:buClr>
                <a:srgbClr val="AFBD22"/>
              </a:buClr>
              <a:buChar char="&gt;"/>
              <a:defRPr sz="1600">
                <a:solidFill>
                  <a:schemeClr val="tx1"/>
                </a:solidFill>
                <a:latin typeface="+mn-lt"/>
                <a:ea typeface="+mn-ea"/>
              </a:defRPr>
            </a:lvl8pPr>
            <a:lvl9pPr marL="3886200" indent="-228600" algn="l" rtl="0" fontAlgn="base">
              <a:spcBef>
                <a:spcPct val="20000"/>
              </a:spcBef>
              <a:spcAft>
                <a:spcPct val="0"/>
              </a:spcAft>
              <a:buClr>
                <a:srgbClr val="AFBD22"/>
              </a:buClr>
              <a:buChar char="&gt;"/>
              <a:defRPr sz="1600">
                <a:solidFill>
                  <a:schemeClr val="tx1"/>
                </a:solidFill>
                <a:latin typeface="+mn-lt"/>
                <a:ea typeface="+mn-ea"/>
              </a:defRPr>
            </a:lvl9pPr>
          </a:lstStyle>
          <a:p>
            <a:pPr marL="0" indent="0" algn="ctr" eaLnBrk="1" hangingPunct="1">
              <a:lnSpc>
                <a:spcPct val="80000"/>
              </a:lnSpc>
              <a:buNone/>
            </a:pPr>
            <a:r>
              <a:rPr lang="en-US" sz="1200" i="1" kern="0" dirty="0" smtClean="0"/>
              <a:t>Download a cost estimate request form </a:t>
            </a:r>
            <a:br>
              <a:rPr lang="en-US" sz="1200" i="1" kern="0" dirty="0" smtClean="0"/>
            </a:br>
            <a:r>
              <a:rPr lang="en-US" sz="1200" i="1" kern="0" dirty="0" smtClean="0"/>
              <a:t>from our website at:</a:t>
            </a:r>
          </a:p>
          <a:p>
            <a:pPr marL="0" indent="0" algn="ctr" eaLnBrk="1" hangingPunct="1">
              <a:lnSpc>
                <a:spcPct val="80000"/>
              </a:lnSpc>
              <a:buNone/>
            </a:pPr>
            <a:r>
              <a:rPr lang="en-US" sz="1200" b="1" i="1" kern="0" dirty="0" smtClean="0">
                <a:solidFill>
                  <a:srgbClr val="106470"/>
                </a:solidFill>
              </a:rPr>
              <a:t>www.the-alliance.org/customer-service</a:t>
            </a:r>
          </a:p>
          <a:p>
            <a:pPr eaLnBrk="1" hangingPunct="1">
              <a:lnSpc>
                <a:spcPct val="80000"/>
              </a:lnSpc>
              <a:buFont typeface="Arial" panose="020B0604020202020204" pitchFamily="34" charset="0"/>
              <a:buChar char="•"/>
            </a:pPr>
            <a:endParaRPr lang="en-US" sz="1200" kern="0" dirty="0" smtClean="0">
              <a:solidFill>
                <a:srgbClr val="106470"/>
              </a:solidFill>
            </a:endParaRPr>
          </a:p>
        </p:txBody>
      </p:sp>
    </p:spTree>
    <p:extLst>
      <p:ext uri="{BB962C8B-B14F-4D97-AF65-F5344CB8AC3E}">
        <p14:creationId xmlns:p14="http://schemas.microsoft.com/office/powerpoint/2010/main" val="6620821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311629"/>
            <a:ext cx="8910756" cy="5116224"/>
          </a:xfrm>
          <a:prstGeom prst="rect">
            <a:avLst/>
          </a:prstGeom>
        </p:spPr>
      </p:pic>
      <p:sp>
        <p:nvSpPr>
          <p:cNvPr id="6" name="Rectangle 2"/>
          <p:cNvSpPr>
            <a:spLocks noGrp="1" noChangeArrowheads="1"/>
          </p:cNvSpPr>
          <p:nvPr>
            <p:ph type="title"/>
          </p:nvPr>
        </p:nvSpPr>
        <p:spPr>
          <a:xfrm>
            <a:off x="685800" y="914400"/>
            <a:ext cx="7772400" cy="685800"/>
          </a:xfrm>
        </p:spPr>
        <p:txBody>
          <a:bodyPr/>
          <a:lstStyle/>
          <a:p>
            <a:pPr eaLnBrk="1" hangingPunct="1"/>
            <a:r>
              <a:rPr lang="en-US" sz="4000" dirty="0" smtClean="0">
                <a:solidFill>
                  <a:schemeClr val="tx1"/>
                </a:solidFill>
                <a:latin typeface="Arial Black" pitchFamily="34" charset="0"/>
              </a:rPr>
              <a:t>Thank you for attending!</a:t>
            </a:r>
            <a:br>
              <a:rPr lang="en-US" sz="4000" dirty="0" smtClean="0">
                <a:solidFill>
                  <a:schemeClr val="tx1"/>
                </a:solidFill>
                <a:latin typeface="Arial Black" pitchFamily="34" charset="0"/>
              </a:rPr>
            </a:br>
            <a:endParaRPr lang="en-US" sz="4000" dirty="0" smtClean="0">
              <a:solidFill>
                <a:schemeClr val="tx1"/>
              </a:solidFill>
              <a:latin typeface="Arial Black" pitchFamily="34" charset="0"/>
            </a:endParaRPr>
          </a:p>
        </p:txBody>
      </p:sp>
      <p:sp>
        <p:nvSpPr>
          <p:cNvPr id="3" name="Rectangle 3"/>
          <p:cNvSpPr txBox="1">
            <a:spLocks noChangeArrowheads="1"/>
          </p:cNvSpPr>
          <p:nvPr/>
        </p:nvSpPr>
        <p:spPr bwMode="auto">
          <a:xfrm>
            <a:off x="381000" y="3200400"/>
            <a:ext cx="8610600" cy="1828800"/>
          </a:xfrm>
          <a:prstGeom prst="rect">
            <a:avLst/>
          </a:prstGeom>
          <a:no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6A71"/>
              </a:buClr>
              <a:buChar char="&gt;"/>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06470"/>
              </a:buClr>
              <a:buFont typeface="Wingdings"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AFBD22"/>
              </a:buClr>
              <a:buChar char="&gt;"/>
              <a:defRPr sz="2400">
                <a:solidFill>
                  <a:schemeClr val="tx1"/>
                </a:solidFill>
                <a:latin typeface="+mn-lt"/>
                <a:ea typeface="+mn-ea"/>
              </a:defRPr>
            </a:lvl3pPr>
            <a:lvl4pPr marL="1600200" indent="-228600" algn="l" rtl="0" eaLnBrk="0" fontAlgn="base" hangingPunct="0">
              <a:spcBef>
                <a:spcPct val="20000"/>
              </a:spcBef>
              <a:spcAft>
                <a:spcPct val="0"/>
              </a:spcAft>
              <a:buClr>
                <a:srgbClr val="AAB300"/>
              </a:buClr>
              <a:buFont typeface="Wingdings"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AFBD22"/>
              </a:buClr>
              <a:buChar char="&gt;"/>
              <a:defRPr sz="1600">
                <a:solidFill>
                  <a:schemeClr val="tx1"/>
                </a:solidFill>
                <a:latin typeface="+mn-lt"/>
                <a:ea typeface="+mn-ea"/>
              </a:defRPr>
            </a:lvl5pPr>
            <a:lvl6pPr marL="2514600" indent="-228600" algn="l" rtl="0" fontAlgn="base">
              <a:spcBef>
                <a:spcPct val="20000"/>
              </a:spcBef>
              <a:spcAft>
                <a:spcPct val="0"/>
              </a:spcAft>
              <a:buClr>
                <a:srgbClr val="AFBD22"/>
              </a:buClr>
              <a:buChar char="&gt;"/>
              <a:defRPr sz="1600">
                <a:solidFill>
                  <a:schemeClr val="tx1"/>
                </a:solidFill>
                <a:latin typeface="+mn-lt"/>
                <a:ea typeface="+mn-ea"/>
              </a:defRPr>
            </a:lvl6pPr>
            <a:lvl7pPr marL="2971800" indent="-228600" algn="l" rtl="0" fontAlgn="base">
              <a:spcBef>
                <a:spcPct val="20000"/>
              </a:spcBef>
              <a:spcAft>
                <a:spcPct val="0"/>
              </a:spcAft>
              <a:buClr>
                <a:srgbClr val="AFBD22"/>
              </a:buClr>
              <a:buChar char="&gt;"/>
              <a:defRPr sz="1600">
                <a:solidFill>
                  <a:schemeClr val="tx1"/>
                </a:solidFill>
                <a:latin typeface="+mn-lt"/>
                <a:ea typeface="+mn-ea"/>
              </a:defRPr>
            </a:lvl7pPr>
            <a:lvl8pPr marL="3429000" indent="-228600" algn="l" rtl="0" fontAlgn="base">
              <a:spcBef>
                <a:spcPct val="20000"/>
              </a:spcBef>
              <a:spcAft>
                <a:spcPct val="0"/>
              </a:spcAft>
              <a:buClr>
                <a:srgbClr val="AFBD22"/>
              </a:buClr>
              <a:buChar char="&gt;"/>
              <a:defRPr sz="1600">
                <a:solidFill>
                  <a:schemeClr val="tx1"/>
                </a:solidFill>
                <a:latin typeface="+mn-lt"/>
                <a:ea typeface="+mn-ea"/>
              </a:defRPr>
            </a:lvl8pPr>
            <a:lvl9pPr marL="3886200" indent="-228600" algn="l" rtl="0" fontAlgn="base">
              <a:spcBef>
                <a:spcPct val="20000"/>
              </a:spcBef>
              <a:spcAft>
                <a:spcPct val="0"/>
              </a:spcAft>
              <a:buClr>
                <a:srgbClr val="AFBD22"/>
              </a:buClr>
              <a:buChar char="&gt;"/>
              <a:defRPr sz="1600">
                <a:solidFill>
                  <a:schemeClr val="tx1"/>
                </a:solidFill>
                <a:latin typeface="+mn-lt"/>
                <a:ea typeface="+mn-ea"/>
              </a:defRPr>
            </a:lvl9pPr>
          </a:lstStyle>
          <a:p>
            <a:pPr marL="0" indent="0" algn="ctr" eaLnBrk="1" hangingPunct="1">
              <a:buFontTx/>
              <a:buNone/>
            </a:pPr>
            <a:r>
              <a:rPr lang="en-US" sz="2200" kern="0" dirty="0" smtClean="0">
                <a:latin typeface="Arial Black" pitchFamily="34" charset="0"/>
              </a:rPr>
              <a:t>The </a:t>
            </a:r>
            <a:r>
              <a:rPr lang="en-US" sz="2200" u="sng" kern="0" dirty="0" smtClean="0">
                <a:latin typeface="Arial Black" pitchFamily="34" charset="0"/>
              </a:rPr>
              <a:t>#1 way</a:t>
            </a:r>
            <a:r>
              <a:rPr lang="en-US" sz="2200" kern="0" dirty="0" smtClean="0">
                <a:latin typeface="Arial Black" pitchFamily="34" charset="0"/>
              </a:rPr>
              <a:t> to make sure you get </a:t>
            </a:r>
            <a:br>
              <a:rPr lang="en-US" sz="2200" kern="0" dirty="0" smtClean="0">
                <a:latin typeface="Arial Black" pitchFamily="34" charset="0"/>
              </a:rPr>
            </a:br>
            <a:r>
              <a:rPr lang="en-US" sz="2200" kern="0" dirty="0" smtClean="0">
                <a:latin typeface="Arial Black" pitchFamily="34" charset="0"/>
              </a:rPr>
              <a:t>safe, quality health care and reduce your costs</a:t>
            </a:r>
            <a:r>
              <a:rPr lang="en-US" sz="2200" b="1" kern="0" dirty="0">
                <a:latin typeface="Arial Black" pitchFamily="34" charset="0"/>
              </a:rPr>
              <a:t> </a:t>
            </a:r>
            <a:r>
              <a:rPr lang="en-US" sz="2200" b="1" kern="0" dirty="0" smtClean="0">
                <a:latin typeface="Arial Black" pitchFamily="34" charset="0"/>
              </a:rPr>
              <a:t>is to …</a:t>
            </a:r>
          </a:p>
          <a:p>
            <a:pPr marL="0" indent="0" algn="ctr" eaLnBrk="1" hangingPunct="1">
              <a:buFontTx/>
              <a:buNone/>
            </a:pPr>
            <a:endParaRPr lang="en-US" sz="1000" b="1" kern="0" dirty="0">
              <a:solidFill>
                <a:srgbClr val="106470"/>
              </a:solidFill>
              <a:latin typeface="Arial Black" pitchFamily="34" charset="0"/>
            </a:endParaRPr>
          </a:p>
          <a:p>
            <a:pPr marL="0" indent="0" algn="ctr" eaLnBrk="1" hangingPunct="1">
              <a:buFontTx/>
              <a:buNone/>
            </a:pPr>
            <a:r>
              <a:rPr lang="en-US" sz="2800" kern="0" dirty="0" smtClean="0">
                <a:solidFill>
                  <a:srgbClr val="106470"/>
                </a:solidFill>
                <a:latin typeface="Arial Black" pitchFamily="34" charset="0"/>
              </a:rPr>
              <a:t>Be </a:t>
            </a:r>
            <a:r>
              <a:rPr lang="en-US" sz="2800" kern="0" dirty="0">
                <a:solidFill>
                  <a:srgbClr val="106470"/>
                </a:solidFill>
                <a:latin typeface="Arial Black" pitchFamily="34" charset="0"/>
              </a:rPr>
              <a:t>an active participant </a:t>
            </a:r>
            <a:r>
              <a:rPr lang="en-US" sz="2800" kern="0" dirty="0" smtClean="0">
                <a:solidFill>
                  <a:srgbClr val="106470"/>
                </a:solidFill>
                <a:latin typeface="Arial Black" pitchFamily="34" charset="0"/>
              </a:rPr>
              <a:t>and </a:t>
            </a:r>
            <a:br>
              <a:rPr lang="en-US" sz="2800" kern="0" dirty="0" smtClean="0">
                <a:solidFill>
                  <a:srgbClr val="106470"/>
                </a:solidFill>
                <a:latin typeface="Arial Black" pitchFamily="34" charset="0"/>
              </a:rPr>
            </a:br>
            <a:r>
              <a:rPr lang="en-US" sz="2800" kern="0" dirty="0" smtClean="0">
                <a:solidFill>
                  <a:srgbClr val="106470"/>
                </a:solidFill>
                <a:latin typeface="Arial Black" pitchFamily="34" charset="0"/>
              </a:rPr>
              <a:t>share in your medical decisions.</a:t>
            </a:r>
            <a:endParaRPr lang="en-US" sz="2800" b="1" kern="0" dirty="0" smtClean="0">
              <a:solidFill>
                <a:srgbClr val="106470"/>
              </a:solidFill>
              <a:latin typeface="Arial Black" pitchFamily="34" charset="0"/>
            </a:endParaRPr>
          </a:p>
        </p:txBody>
      </p:sp>
    </p:spTree>
    <p:extLst>
      <p:ext uri="{BB962C8B-B14F-4D97-AF65-F5344CB8AC3E}">
        <p14:creationId xmlns:p14="http://schemas.microsoft.com/office/powerpoint/2010/main" val="1696057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914400"/>
            <a:ext cx="7543800" cy="1143000"/>
          </a:xfrm>
        </p:spPr>
        <p:txBody>
          <a:bodyPr/>
          <a:lstStyle/>
          <a:p>
            <a:pPr eaLnBrk="1" hangingPunct="1"/>
            <a:r>
              <a:rPr lang="en-US" sz="4000" dirty="0" smtClean="0">
                <a:solidFill>
                  <a:schemeClr val="tx1"/>
                </a:solidFill>
                <a:latin typeface="Arial Black" pitchFamily="34" charset="0"/>
              </a:rPr>
              <a:t>What does The Alliance do for me?</a:t>
            </a:r>
          </a:p>
        </p:txBody>
      </p:sp>
      <p:sp>
        <p:nvSpPr>
          <p:cNvPr id="4099" name="Rectangle 3"/>
          <p:cNvSpPr>
            <a:spLocks noGrp="1" noChangeArrowheads="1"/>
          </p:cNvSpPr>
          <p:nvPr>
            <p:ph type="body" idx="1"/>
          </p:nvPr>
        </p:nvSpPr>
        <p:spPr>
          <a:xfrm>
            <a:off x="609600" y="2057400"/>
            <a:ext cx="7924800" cy="4343400"/>
          </a:xfrm>
        </p:spPr>
        <p:txBody>
          <a:bodyPr/>
          <a:lstStyle/>
          <a:p>
            <a:pPr eaLnBrk="1" hangingPunct="1">
              <a:buSzPct val="70000"/>
              <a:buFont typeface="Arial" panose="020B0604020202020204" pitchFamily="34" charset="0"/>
              <a:buChar char="•"/>
            </a:pPr>
            <a:r>
              <a:rPr lang="en-US" sz="2000" b="1" dirty="0" smtClean="0">
                <a:solidFill>
                  <a:srgbClr val="106470"/>
                </a:solidFill>
              </a:rPr>
              <a:t>Provides a large network of health care choices at a fair price</a:t>
            </a:r>
          </a:p>
          <a:p>
            <a:pPr lvl="1" eaLnBrk="1" hangingPunct="1">
              <a:buSzPct val="70000"/>
              <a:buFont typeface="Arial" panose="020B0604020202020204" pitchFamily="34" charset="0"/>
              <a:buChar char="•"/>
            </a:pPr>
            <a:r>
              <a:rPr lang="en-US" sz="1800" b="1" dirty="0" smtClean="0">
                <a:solidFill>
                  <a:srgbClr val="106470"/>
                </a:solidFill>
              </a:rPr>
              <a:t>120+</a:t>
            </a:r>
            <a:r>
              <a:rPr lang="en-US" sz="1800" dirty="0" smtClean="0">
                <a:solidFill>
                  <a:srgbClr val="106470"/>
                </a:solidFill>
              </a:rPr>
              <a:t>  in-network hospitals</a:t>
            </a:r>
          </a:p>
          <a:p>
            <a:pPr lvl="1" eaLnBrk="1" hangingPunct="1">
              <a:buSzPct val="70000"/>
              <a:buFont typeface="Arial" panose="020B0604020202020204" pitchFamily="34" charset="0"/>
              <a:buChar char="•"/>
            </a:pPr>
            <a:r>
              <a:rPr lang="en-US" sz="1800" b="1" dirty="0" smtClean="0">
                <a:solidFill>
                  <a:srgbClr val="106470"/>
                </a:solidFill>
              </a:rPr>
              <a:t>20,000+</a:t>
            </a:r>
            <a:r>
              <a:rPr lang="en-US" sz="1800" dirty="0" smtClean="0">
                <a:solidFill>
                  <a:srgbClr val="106470"/>
                </a:solidFill>
              </a:rPr>
              <a:t>  professional service providers</a:t>
            </a:r>
          </a:p>
          <a:p>
            <a:pPr eaLnBrk="1" hangingPunct="1">
              <a:buSzPct val="70000"/>
              <a:buFont typeface="Arial" panose="020B0604020202020204" pitchFamily="34" charset="0"/>
              <a:buChar char="•"/>
            </a:pPr>
            <a:r>
              <a:rPr lang="en-US" sz="2000" b="1" dirty="0" smtClean="0">
                <a:solidFill>
                  <a:srgbClr val="106470"/>
                </a:solidFill>
              </a:rPr>
              <a:t>Free resources to help you navigate the health care system and make informed health care choices</a:t>
            </a:r>
          </a:p>
          <a:p>
            <a:pPr lvl="1" eaLnBrk="1" hangingPunct="1">
              <a:buSzPct val="70000"/>
              <a:buFont typeface="Arial" panose="020B0604020202020204" pitchFamily="34" charset="0"/>
              <a:buChar char="•"/>
            </a:pPr>
            <a:r>
              <a:rPr lang="en-US" sz="1800" dirty="0" smtClean="0">
                <a:solidFill>
                  <a:srgbClr val="106470"/>
                </a:solidFill>
              </a:rPr>
              <a:t>Better Health Care Consumer workbook</a:t>
            </a:r>
          </a:p>
          <a:p>
            <a:pPr lvl="1" eaLnBrk="1" hangingPunct="1">
              <a:buSzPct val="70000"/>
              <a:buFont typeface="Arial" panose="020B0604020202020204" pitchFamily="34" charset="0"/>
              <a:buChar char="•"/>
            </a:pPr>
            <a:r>
              <a:rPr lang="en-US" sz="1800" dirty="0" smtClean="0">
                <a:solidFill>
                  <a:srgbClr val="106470"/>
                </a:solidFill>
              </a:rPr>
              <a:t>Find a Doctor online tool</a:t>
            </a:r>
          </a:p>
          <a:p>
            <a:pPr lvl="1" eaLnBrk="1" hangingPunct="1">
              <a:buSzPct val="70000"/>
              <a:buFont typeface="Arial" panose="020B0604020202020204" pitchFamily="34" charset="0"/>
              <a:buChar char="•"/>
            </a:pPr>
            <a:r>
              <a:rPr lang="en-US" sz="1800" dirty="0" smtClean="0">
                <a:solidFill>
                  <a:srgbClr val="106470"/>
                </a:solidFill>
              </a:rPr>
              <a:t>Handy health tips on our website</a:t>
            </a:r>
          </a:p>
          <a:p>
            <a:pPr lvl="2" eaLnBrk="1" hangingPunct="1">
              <a:buSzPct val="70000"/>
              <a:buFont typeface="Arial" panose="020B0604020202020204" pitchFamily="34" charset="0"/>
              <a:buChar char="•"/>
            </a:pPr>
            <a:r>
              <a:rPr lang="en-US" sz="1400" dirty="0" smtClean="0">
                <a:solidFill>
                  <a:srgbClr val="106470"/>
                </a:solidFill>
                <a:hlinkClick r:id="rId3"/>
              </a:rPr>
              <a:t>www.the-alliance.org</a:t>
            </a:r>
            <a:endParaRPr lang="en-US" sz="1400" dirty="0" smtClean="0">
              <a:solidFill>
                <a:srgbClr val="106470"/>
              </a:solidFill>
            </a:endParaRPr>
          </a:p>
          <a:p>
            <a:pPr lvl="2" eaLnBrk="1" hangingPunct="1">
              <a:buSzPct val="70000"/>
              <a:buFont typeface="Arial" panose="020B0604020202020204" pitchFamily="34" charset="0"/>
              <a:buChar char="•"/>
            </a:pPr>
            <a:r>
              <a:rPr lang="en-US" sz="1400" dirty="0" smtClean="0">
                <a:solidFill>
                  <a:srgbClr val="106470"/>
                </a:solidFill>
              </a:rPr>
              <a:t>Click on “</a:t>
            </a:r>
            <a:r>
              <a:rPr lang="en-US" sz="1400" dirty="0" smtClean="0"/>
              <a:t>Individuals and Families</a:t>
            </a:r>
            <a:r>
              <a:rPr lang="en-US" sz="1400" dirty="0" smtClean="0">
                <a:solidFill>
                  <a:srgbClr val="106470"/>
                </a:solidFill>
              </a:rPr>
              <a:t>”</a:t>
            </a:r>
          </a:p>
          <a:p>
            <a:pPr lvl="1" eaLnBrk="1" hangingPunct="1">
              <a:buSzPct val="70000"/>
              <a:buFont typeface="Arial" panose="020B0604020202020204" pitchFamily="34" charset="0"/>
              <a:buChar char="•"/>
            </a:pPr>
            <a:r>
              <a:rPr lang="en-US" sz="1800" dirty="0" smtClean="0">
                <a:solidFill>
                  <a:srgbClr val="106470"/>
                </a:solidFill>
              </a:rPr>
              <a:t>Customer service </a:t>
            </a:r>
          </a:p>
          <a:p>
            <a:pPr lvl="2" eaLnBrk="1" hangingPunct="1">
              <a:buSzPct val="70000"/>
              <a:buFont typeface="Arial" panose="020B0604020202020204" pitchFamily="34" charset="0"/>
              <a:buChar char="•"/>
            </a:pPr>
            <a:r>
              <a:rPr lang="en-US" sz="1400" dirty="0" smtClean="0">
                <a:solidFill>
                  <a:srgbClr val="106470"/>
                </a:solidFill>
              </a:rPr>
              <a:t>800.223.4139 </a:t>
            </a:r>
          </a:p>
          <a:p>
            <a:pPr lvl="2" eaLnBrk="1" hangingPunct="1">
              <a:buSzPct val="70000"/>
              <a:buFont typeface="Arial" panose="020B0604020202020204" pitchFamily="34" charset="0"/>
              <a:buChar char="•"/>
            </a:pPr>
            <a:r>
              <a:rPr lang="en-US" sz="1400" dirty="0" smtClean="0">
                <a:solidFill>
                  <a:srgbClr val="106470"/>
                </a:solidFill>
                <a:hlinkClick r:id="rId4"/>
              </a:rPr>
              <a:t>findadoctor@the-alliance.org</a:t>
            </a:r>
            <a:r>
              <a:rPr lang="en-US" sz="1400" dirty="0" smtClean="0">
                <a:solidFill>
                  <a:srgbClr val="106470"/>
                </a:solidFill>
              </a:rPr>
              <a:t> </a:t>
            </a:r>
          </a:p>
          <a:p>
            <a:pPr lvl="2" eaLnBrk="1" hangingPunct="1">
              <a:buSzPct val="70000"/>
              <a:buFont typeface="Arial" panose="020B0604020202020204" pitchFamily="34" charset="0"/>
              <a:buChar char="•"/>
            </a:pPr>
            <a:r>
              <a:rPr lang="en-US" sz="1400" b="1" dirty="0" smtClean="0">
                <a:solidFill>
                  <a:srgbClr val="CF7650"/>
                </a:solidFill>
              </a:rPr>
              <a:t>Call for a procedure cost estimate</a:t>
            </a:r>
            <a:endParaRPr lang="en-US" b="1" dirty="0" smtClean="0">
              <a:solidFill>
                <a:srgbClr val="CF7650"/>
              </a:solidFill>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r="6878"/>
          <a:stretch/>
        </p:blipFill>
        <p:spPr>
          <a:xfrm>
            <a:off x="5305300" y="4191000"/>
            <a:ext cx="3229100" cy="231115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4000" dirty="0" smtClean="0">
                <a:solidFill>
                  <a:schemeClr val="tx1"/>
                </a:solidFill>
                <a:latin typeface="Arial Black" pitchFamily="34" charset="0"/>
              </a:rPr>
              <a:t>Today’s Goals</a:t>
            </a:r>
          </a:p>
        </p:txBody>
      </p:sp>
      <p:sp>
        <p:nvSpPr>
          <p:cNvPr id="5123" name="Rectangle 4"/>
          <p:cNvSpPr>
            <a:spLocks noGrp="1" noChangeArrowheads="1"/>
          </p:cNvSpPr>
          <p:nvPr>
            <p:ph type="body" idx="1"/>
          </p:nvPr>
        </p:nvSpPr>
        <p:spPr>
          <a:xfrm>
            <a:off x="1447800" y="1828800"/>
            <a:ext cx="4038600" cy="3429000"/>
          </a:xfrm>
          <a:noFill/>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lnSpc>
                <a:spcPct val="80000"/>
              </a:lnSpc>
              <a:buNone/>
            </a:pPr>
            <a:r>
              <a:rPr lang="en-US" sz="2000" dirty="0" smtClean="0">
                <a:solidFill>
                  <a:srgbClr val="106470"/>
                </a:solidFill>
              </a:rPr>
              <a:t>Show how health care quality and safety impact you.</a:t>
            </a:r>
            <a:endParaRPr lang="en-US" sz="2000" dirty="0">
              <a:solidFill>
                <a:srgbClr val="106470"/>
              </a:solidFill>
            </a:endParaRPr>
          </a:p>
          <a:p>
            <a:pPr marL="0" indent="0" eaLnBrk="1" hangingPunct="1">
              <a:lnSpc>
                <a:spcPct val="80000"/>
              </a:lnSpc>
              <a:buNone/>
            </a:pPr>
            <a:endParaRPr lang="en-US" sz="2000" dirty="0" smtClean="0">
              <a:solidFill>
                <a:srgbClr val="106470"/>
              </a:solidFill>
            </a:endParaRPr>
          </a:p>
          <a:p>
            <a:pPr marL="0" indent="0" eaLnBrk="1" hangingPunct="1">
              <a:lnSpc>
                <a:spcPct val="80000"/>
              </a:lnSpc>
              <a:buNone/>
            </a:pPr>
            <a:endParaRPr lang="en-US" sz="2000" dirty="0" smtClean="0">
              <a:solidFill>
                <a:srgbClr val="106470"/>
              </a:solidFill>
            </a:endParaRPr>
          </a:p>
          <a:p>
            <a:pPr marL="0" indent="0" eaLnBrk="1" hangingPunct="1">
              <a:lnSpc>
                <a:spcPct val="80000"/>
              </a:lnSpc>
              <a:buNone/>
            </a:pPr>
            <a:r>
              <a:rPr lang="en-US" sz="2000" dirty="0" smtClean="0">
                <a:solidFill>
                  <a:srgbClr val="106470"/>
                </a:solidFill>
              </a:rPr>
              <a:t>Give you tools to better navigate the health care system.</a:t>
            </a:r>
          </a:p>
          <a:p>
            <a:pPr marL="0" indent="0" eaLnBrk="1" hangingPunct="1">
              <a:lnSpc>
                <a:spcPct val="80000"/>
              </a:lnSpc>
              <a:buNone/>
            </a:pPr>
            <a:endParaRPr lang="en-US" sz="2000" dirty="0">
              <a:solidFill>
                <a:srgbClr val="106470"/>
              </a:solidFill>
            </a:endParaRPr>
          </a:p>
          <a:p>
            <a:pPr marL="0" indent="0" eaLnBrk="1" hangingPunct="1">
              <a:lnSpc>
                <a:spcPct val="80000"/>
              </a:lnSpc>
              <a:buNone/>
            </a:pPr>
            <a:endParaRPr lang="en-US" sz="2000" dirty="0" smtClean="0">
              <a:solidFill>
                <a:srgbClr val="106470"/>
              </a:solidFill>
            </a:endParaRPr>
          </a:p>
          <a:p>
            <a:pPr marL="0" indent="0" eaLnBrk="1" hangingPunct="1">
              <a:lnSpc>
                <a:spcPct val="80000"/>
              </a:lnSpc>
              <a:buNone/>
            </a:pPr>
            <a:r>
              <a:rPr lang="en-US" sz="2000" dirty="0" smtClean="0">
                <a:solidFill>
                  <a:srgbClr val="106470"/>
                </a:solidFill>
              </a:rPr>
              <a:t>Help you get your money’s worth at each health care appointment.</a:t>
            </a:r>
            <a:endParaRPr lang="en-US" sz="2000" dirty="0">
              <a:solidFill>
                <a:srgbClr val="106470"/>
              </a:solidFill>
            </a:endParaRPr>
          </a:p>
          <a:p>
            <a:pPr eaLnBrk="1" hangingPunct="1">
              <a:lnSpc>
                <a:spcPct val="80000"/>
              </a:lnSpc>
              <a:buFont typeface="Arial" panose="020B0604020202020204" pitchFamily="34" charset="0"/>
              <a:buChar char="•"/>
            </a:pPr>
            <a:endParaRPr lang="en-US" sz="2300" dirty="0" smtClean="0">
              <a:solidFill>
                <a:srgbClr val="106470"/>
              </a:solidFill>
            </a:endParaRPr>
          </a:p>
        </p:txBody>
      </p:sp>
      <p:sp>
        <p:nvSpPr>
          <p:cNvPr id="2" name="TextBox 1"/>
          <p:cNvSpPr txBox="1"/>
          <p:nvPr/>
        </p:nvSpPr>
        <p:spPr>
          <a:xfrm>
            <a:off x="609600" y="1600200"/>
            <a:ext cx="762000" cy="1107996"/>
          </a:xfrm>
          <a:prstGeom prst="rect">
            <a:avLst/>
          </a:prstGeom>
          <a:noFill/>
        </p:spPr>
        <p:txBody>
          <a:bodyPr wrap="square" rtlCol="0">
            <a:spAutoFit/>
          </a:bodyPr>
          <a:lstStyle/>
          <a:p>
            <a:r>
              <a:rPr lang="en-US" sz="6600" dirty="0" smtClean="0">
                <a:solidFill>
                  <a:srgbClr val="AAB300"/>
                </a:solidFill>
                <a:latin typeface="Arial Black" panose="020B0A04020102020204" pitchFamily="34" charset="0"/>
              </a:rPr>
              <a:t>1</a:t>
            </a:r>
            <a:endParaRPr lang="en-US" sz="6600" dirty="0">
              <a:solidFill>
                <a:srgbClr val="AAB300"/>
              </a:solidFill>
              <a:latin typeface="Arial Black" panose="020B0A04020102020204" pitchFamily="34" charset="0"/>
            </a:endParaRPr>
          </a:p>
        </p:txBody>
      </p:sp>
      <p:sp>
        <p:nvSpPr>
          <p:cNvPr id="5" name="TextBox 4"/>
          <p:cNvSpPr txBox="1"/>
          <p:nvPr/>
        </p:nvSpPr>
        <p:spPr>
          <a:xfrm>
            <a:off x="609600" y="2743200"/>
            <a:ext cx="762000" cy="1107996"/>
          </a:xfrm>
          <a:prstGeom prst="rect">
            <a:avLst/>
          </a:prstGeom>
          <a:noFill/>
        </p:spPr>
        <p:txBody>
          <a:bodyPr wrap="square" rtlCol="0">
            <a:spAutoFit/>
          </a:bodyPr>
          <a:lstStyle/>
          <a:p>
            <a:r>
              <a:rPr lang="en-US" sz="6600" dirty="0" smtClean="0">
                <a:solidFill>
                  <a:srgbClr val="AAB300"/>
                </a:solidFill>
                <a:latin typeface="Arial Black" panose="020B0A04020102020204" pitchFamily="34" charset="0"/>
              </a:rPr>
              <a:t>2</a:t>
            </a:r>
            <a:endParaRPr lang="en-US" sz="6600" dirty="0">
              <a:solidFill>
                <a:srgbClr val="AAB300"/>
              </a:solidFill>
              <a:latin typeface="Arial Black" panose="020B0A04020102020204" pitchFamily="34" charset="0"/>
            </a:endParaRPr>
          </a:p>
        </p:txBody>
      </p:sp>
      <p:sp>
        <p:nvSpPr>
          <p:cNvPr id="6" name="TextBox 5"/>
          <p:cNvSpPr txBox="1"/>
          <p:nvPr/>
        </p:nvSpPr>
        <p:spPr>
          <a:xfrm>
            <a:off x="609600" y="3921204"/>
            <a:ext cx="762000" cy="1107996"/>
          </a:xfrm>
          <a:prstGeom prst="rect">
            <a:avLst/>
          </a:prstGeom>
          <a:noFill/>
        </p:spPr>
        <p:txBody>
          <a:bodyPr wrap="square" rtlCol="0">
            <a:spAutoFit/>
          </a:bodyPr>
          <a:lstStyle/>
          <a:p>
            <a:r>
              <a:rPr lang="en-US" sz="6600" dirty="0">
                <a:solidFill>
                  <a:srgbClr val="AAB300"/>
                </a:solidFill>
                <a:latin typeface="Arial Black" panose="020B0A04020102020204" pitchFamily="34" charset="0"/>
              </a:rPr>
              <a:t>3</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1337318"/>
            <a:ext cx="2944276" cy="392408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8600" y="2286000"/>
            <a:ext cx="8915400" cy="762000"/>
          </a:xfrm>
        </p:spPr>
        <p:txBody>
          <a:bodyPr/>
          <a:lstStyle/>
          <a:p>
            <a:pPr algn="ctr" eaLnBrk="1" hangingPunct="1"/>
            <a:r>
              <a:rPr lang="en-US" sz="6000" dirty="0">
                <a:solidFill>
                  <a:srgbClr val="AAB300"/>
                </a:solidFill>
                <a:latin typeface="Arial Black" pitchFamily="34" charset="0"/>
              </a:rPr>
              <a:t>H</a:t>
            </a:r>
            <a:r>
              <a:rPr lang="en-US" sz="6000" dirty="0" smtClean="0">
                <a:solidFill>
                  <a:srgbClr val="AAB300"/>
                </a:solidFill>
                <a:latin typeface="Arial Black" pitchFamily="34" charset="0"/>
              </a:rPr>
              <a:t>ealth Care </a:t>
            </a:r>
            <a:br>
              <a:rPr lang="en-US" sz="6000" dirty="0" smtClean="0">
                <a:solidFill>
                  <a:srgbClr val="AAB300"/>
                </a:solidFill>
                <a:latin typeface="Arial Black" pitchFamily="34" charset="0"/>
              </a:rPr>
            </a:br>
            <a:r>
              <a:rPr lang="en-US" sz="6000" dirty="0" smtClean="0">
                <a:solidFill>
                  <a:srgbClr val="AAB300"/>
                </a:solidFill>
                <a:latin typeface="Arial Black" pitchFamily="34" charset="0"/>
              </a:rPr>
              <a:t>Quality and Safety</a:t>
            </a:r>
          </a:p>
        </p:txBody>
      </p:sp>
    </p:spTree>
    <p:extLst>
      <p:ext uri="{BB962C8B-B14F-4D97-AF65-F5344CB8AC3E}">
        <p14:creationId xmlns:p14="http://schemas.microsoft.com/office/powerpoint/2010/main" val="187697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914400"/>
            <a:ext cx="7772400" cy="762000"/>
          </a:xfrm>
        </p:spPr>
        <p:txBody>
          <a:bodyPr/>
          <a:lstStyle/>
          <a:p>
            <a:pPr eaLnBrk="1" hangingPunct="1">
              <a:lnSpc>
                <a:spcPct val="100000"/>
              </a:lnSpc>
            </a:pPr>
            <a:r>
              <a:rPr lang="en-US" sz="4000" dirty="0" smtClean="0">
                <a:solidFill>
                  <a:schemeClr val="tx1"/>
                </a:solidFill>
                <a:latin typeface="Arial Black" pitchFamily="34" charset="0"/>
              </a:rPr>
              <a:t>How are quality and safety related to health care?</a:t>
            </a:r>
          </a:p>
        </p:txBody>
      </p:sp>
      <p:sp>
        <p:nvSpPr>
          <p:cNvPr id="6147" name="Rectangle 3"/>
          <p:cNvSpPr>
            <a:spLocks noGrp="1" noChangeArrowheads="1"/>
          </p:cNvSpPr>
          <p:nvPr>
            <p:ph type="body" idx="1"/>
          </p:nvPr>
        </p:nvSpPr>
        <p:spPr>
          <a:xfrm>
            <a:off x="685800" y="2286000"/>
            <a:ext cx="4953000" cy="4038600"/>
          </a:xfrm>
        </p:spPr>
        <p:txBody>
          <a:bodyPr/>
          <a:lstStyle/>
          <a:p>
            <a:pPr eaLnBrk="1" hangingPunct="1">
              <a:buFont typeface="Arial" panose="020B0604020202020204" pitchFamily="34" charset="0"/>
              <a:buChar char="•"/>
            </a:pPr>
            <a:r>
              <a:rPr lang="en-US" sz="2000" dirty="0" smtClean="0">
                <a:solidFill>
                  <a:srgbClr val="106470"/>
                </a:solidFill>
              </a:rPr>
              <a:t>Not all visits to a doctor or other health care professional are the same.</a:t>
            </a:r>
          </a:p>
          <a:p>
            <a:pPr marL="0" indent="0" eaLnBrk="1" hangingPunct="1">
              <a:buNone/>
            </a:pPr>
            <a:endParaRPr lang="en-US" sz="2000" dirty="0" smtClean="0">
              <a:solidFill>
                <a:srgbClr val="106470"/>
              </a:solidFill>
            </a:endParaRPr>
          </a:p>
          <a:p>
            <a:pPr eaLnBrk="1" hangingPunct="1">
              <a:buFont typeface="Arial" panose="020B0604020202020204" pitchFamily="34" charset="0"/>
              <a:buChar char="•"/>
            </a:pPr>
            <a:r>
              <a:rPr lang="en-US" sz="2000" dirty="0" smtClean="0">
                <a:solidFill>
                  <a:srgbClr val="106470"/>
                </a:solidFill>
              </a:rPr>
              <a:t>A </a:t>
            </a:r>
            <a:r>
              <a:rPr lang="en-US" sz="2000" b="1" u="sng" dirty="0" smtClean="0">
                <a:solidFill>
                  <a:srgbClr val="106470"/>
                </a:solidFill>
              </a:rPr>
              <a:t>quality</a:t>
            </a:r>
            <a:r>
              <a:rPr lang="en-US" sz="2000" dirty="0" smtClean="0">
                <a:solidFill>
                  <a:srgbClr val="106470"/>
                </a:solidFill>
              </a:rPr>
              <a:t> health care visit will ... </a:t>
            </a:r>
          </a:p>
          <a:p>
            <a:pPr lvl="1" eaLnBrk="1" hangingPunct="1">
              <a:buFont typeface="Arial" panose="020B0604020202020204" pitchFamily="34" charset="0"/>
              <a:buChar char="•"/>
            </a:pPr>
            <a:r>
              <a:rPr lang="en-US" sz="1800" dirty="0" smtClean="0">
                <a:solidFill>
                  <a:srgbClr val="106470"/>
                </a:solidFill>
              </a:rPr>
              <a:t>Do the right thing</a:t>
            </a:r>
          </a:p>
          <a:p>
            <a:pPr lvl="1" eaLnBrk="1" hangingPunct="1">
              <a:buFont typeface="Arial" panose="020B0604020202020204" pitchFamily="34" charset="0"/>
              <a:buChar char="•"/>
            </a:pPr>
            <a:r>
              <a:rPr lang="en-US" sz="1800" dirty="0">
                <a:solidFill>
                  <a:srgbClr val="106470"/>
                </a:solidFill>
              </a:rPr>
              <a:t>A</a:t>
            </a:r>
            <a:r>
              <a:rPr lang="en-US" sz="1800" dirty="0" smtClean="0">
                <a:solidFill>
                  <a:srgbClr val="106470"/>
                </a:solidFill>
              </a:rPr>
              <a:t>t the right time</a:t>
            </a:r>
          </a:p>
          <a:p>
            <a:pPr lvl="1" eaLnBrk="1" hangingPunct="1">
              <a:buFont typeface="Arial" panose="020B0604020202020204" pitchFamily="34" charset="0"/>
              <a:buChar char="•"/>
            </a:pPr>
            <a:r>
              <a:rPr lang="en-US" sz="1800" dirty="0" smtClean="0">
                <a:solidFill>
                  <a:srgbClr val="106470"/>
                </a:solidFill>
              </a:rPr>
              <a:t>In the right way</a:t>
            </a:r>
          </a:p>
          <a:p>
            <a:pPr lvl="1" eaLnBrk="1" hangingPunct="1">
              <a:buFont typeface="Arial" panose="020B0604020202020204" pitchFamily="34" charset="0"/>
              <a:buChar char="•"/>
            </a:pPr>
            <a:r>
              <a:rPr lang="en-US" sz="1800" dirty="0" smtClean="0">
                <a:solidFill>
                  <a:srgbClr val="106470"/>
                </a:solidFill>
              </a:rPr>
              <a:t>Using the </a:t>
            </a:r>
            <a:r>
              <a:rPr lang="en-US" sz="1800" b="1" u="sng" dirty="0" smtClean="0">
                <a:solidFill>
                  <a:srgbClr val="106470"/>
                </a:solidFill>
              </a:rPr>
              <a:t>safest</a:t>
            </a:r>
            <a:r>
              <a:rPr lang="en-US" sz="1800" dirty="0" smtClean="0">
                <a:solidFill>
                  <a:srgbClr val="106470"/>
                </a:solidFill>
              </a:rPr>
              <a:t> possible </a:t>
            </a:r>
            <a:br>
              <a:rPr lang="en-US" sz="1800" dirty="0" smtClean="0">
                <a:solidFill>
                  <a:srgbClr val="106470"/>
                </a:solidFill>
              </a:rPr>
            </a:br>
            <a:r>
              <a:rPr lang="en-US" sz="1800" dirty="0" smtClean="0">
                <a:solidFill>
                  <a:srgbClr val="106470"/>
                </a:solidFill>
              </a:rPr>
              <a:t>methods and procedures</a:t>
            </a:r>
            <a:endParaRPr lang="en-US" sz="1800" dirty="0">
              <a:solidFill>
                <a:srgbClr val="106470"/>
              </a:solidFill>
            </a:endParaRPr>
          </a:p>
          <a:p>
            <a:pPr eaLnBrk="1" hangingPunct="1">
              <a:buFont typeface="Arial" panose="020B0604020202020204" pitchFamily="34" charset="0"/>
              <a:buChar char="•"/>
            </a:pPr>
            <a:endParaRPr lang="en-US" sz="2000" dirty="0" smtClean="0">
              <a:solidFill>
                <a:srgbClr val="106470"/>
              </a:solidFill>
            </a:endParaRPr>
          </a:p>
          <a:p>
            <a:pPr eaLnBrk="1" hangingPunct="1">
              <a:buFont typeface="Arial" panose="020B0604020202020204" pitchFamily="34" charset="0"/>
              <a:buChar char="•"/>
            </a:pPr>
            <a:r>
              <a:rPr lang="en-US" sz="2000" dirty="0" smtClean="0">
                <a:solidFill>
                  <a:srgbClr val="106470"/>
                </a:solidFill>
              </a:rPr>
              <a:t>It’s what you need, when you need it. </a:t>
            </a:r>
            <a:endParaRPr lang="en-US" sz="2000" dirty="0">
              <a:solidFill>
                <a:srgbClr val="106470"/>
              </a:solidFill>
            </a:endParaRPr>
          </a:p>
          <a:p>
            <a:pPr lvl="1" eaLnBrk="1" hangingPunct="1">
              <a:buFont typeface="Arial" panose="020B0604020202020204" pitchFamily="34" charset="0"/>
              <a:buChar char="•"/>
            </a:pPr>
            <a:r>
              <a:rPr lang="en-US" sz="1600" dirty="0" smtClean="0">
                <a:solidFill>
                  <a:srgbClr val="106470"/>
                </a:solidFill>
              </a:rPr>
              <a:t>This could include getting medicine, tests, counseling or other treatment. </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3639" r="19272"/>
          <a:stretch/>
        </p:blipFill>
        <p:spPr>
          <a:xfrm>
            <a:off x="5638800" y="2557800"/>
            <a:ext cx="2938508" cy="32334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914400"/>
            <a:ext cx="7924800" cy="1143000"/>
          </a:xfrm>
        </p:spPr>
        <p:txBody>
          <a:bodyPr/>
          <a:lstStyle/>
          <a:p>
            <a:pPr eaLnBrk="1" hangingPunct="1"/>
            <a:r>
              <a:rPr lang="en-US" sz="4400" dirty="0" smtClean="0">
                <a:solidFill>
                  <a:schemeClr val="tx1"/>
                </a:solidFill>
                <a:latin typeface="Arial Black" pitchFamily="34" charset="0"/>
              </a:rPr>
              <a:t>3 Major Quality Concerns in Health Care</a:t>
            </a:r>
          </a:p>
        </p:txBody>
      </p:sp>
      <p:sp>
        <p:nvSpPr>
          <p:cNvPr id="7171" name="Rectangle 3"/>
          <p:cNvSpPr>
            <a:spLocks noGrp="1" noChangeArrowheads="1"/>
          </p:cNvSpPr>
          <p:nvPr>
            <p:ph type="body" idx="1"/>
          </p:nvPr>
        </p:nvSpPr>
        <p:spPr>
          <a:xfrm>
            <a:off x="685800" y="2209800"/>
            <a:ext cx="5410200" cy="4038600"/>
          </a:xfrm>
        </p:spPr>
        <p:txBody>
          <a:bodyPr/>
          <a:lstStyle/>
          <a:p>
            <a:pPr eaLnBrk="1" hangingPunct="1">
              <a:buFont typeface="Arial" panose="020B0604020202020204" pitchFamily="34" charset="0"/>
              <a:buChar char="•"/>
            </a:pPr>
            <a:r>
              <a:rPr lang="en-US" sz="2000" b="1" dirty="0" smtClean="0">
                <a:solidFill>
                  <a:srgbClr val="106470"/>
                </a:solidFill>
              </a:rPr>
              <a:t>Underuse</a:t>
            </a:r>
          </a:p>
          <a:p>
            <a:pPr lvl="1" eaLnBrk="1" hangingPunct="1">
              <a:buFont typeface="Arial" panose="020B0604020202020204" pitchFamily="34" charset="0"/>
              <a:buChar char="•"/>
            </a:pPr>
            <a:r>
              <a:rPr lang="en-US" sz="1800" dirty="0" smtClean="0">
                <a:solidFill>
                  <a:srgbClr val="106470"/>
                </a:solidFill>
              </a:rPr>
              <a:t>Care that would benefit patients, isn’t given.</a:t>
            </a:r>
          </a:p>
          <a:p>
            <a:pPr lvl="1" eaLnBrk="1" hangingPunct="1">
              <a:buFont typeface="Arial" panose="020B0604020202020204" pitchFamily="34" charset="0"/>
              <a:buChar char="•"/>
            </a:pPr>
            <a:endParaRPr lang="en-US" sz="1800" dirty="0" smtClean="0">
              <a:solidFill>
                <a:srgbClr val="106470"/>
              </a:solidFill>
            </a:endParaRPr>
          </a:p>
          <a:p>
            <a:pPr eaLnBrk="1" hangingPunct="1">
              <a:buFont typeface="Arial" panose="020B0604020202020204" pitchFamily="34" charset="0"/>
              <a:buChar char="•"/>
            </a:pPr>
            <a:r>
              <a:rPr lang="en-US" sz="2000" b="1" dirty="0" smtClean="0">
                <a:solidFill>
                  <a:srgbClr val="106470"/>
                </a:solidFill>
              </a:rPr>
              <a:t>Overuse</a:t>
            </a:r>
          </a:p>
          <a:p>
            <a:pPr lvl="1" eaLnBrk="1" hangingPunct="1">
              <a:buFont typeface="Arial" panose="020B0604020202020204" pitchFamily="34" charset="0"/>
              <a:buChar char="•"/>
            </a:pPr>
            <a:r>
              <a:rPr lang="en-US" sz="1800" dirty="0" smtClean="0">
                <a:solidFill>
                  <a:srgbClr val="106470"/>
                </a:solidFill>
              </a:rPr>
              <a:t>Care that is unnecessary or where the risks outweigh the benefits.</a:t>
            </a:r>
          </a:p>
          <a:p>
            <a:pPr lvl="1" eaLnBrk="1" hangingPunct="1">
              <a:buFont typeface="Arial" panose="020B0604020202020204" pitchFamily="34" charset="0"/>
              <a:buChar char="•"/>
            </a:pPr>
            <a:endParaRPr lang="en-US" sz="1800" dirty="0" smtClean="0">
              <a:solidFill>
                <a:srgbClr val="106470"/>
              </a:solidFill>
            </a:endParaRPr>
          </a:p>
          <a:p>
            <a:pPr eaLnBrk="1" hangingPunct="1">
              <a:buFont typeface="Arial" panose="020B0604020202020204" pitchFamily="34" charset="0"/>
              <a:buChar char="•"/>
            </a:pPr>
            <a:r>
              <a:rPr lang="en-US" sz="2000" b="1" dirty="0" smtClean="0">
                <a:solidFill>
                  <a:srgbClr val="106470"/>
                </a:solidFill>
              </a:rPr>
              <a:t>Misuse</a:t>
            </a:r>
          </a:p>
          <a:p>
            <a:pPr lvl="1" eaLnBrk="1" hangingPunct="1">
              <a:buFont typeface="Arial" panose="020B0604020202020204" pitchFamily="34" charset="0"/>
              <a:buChar char="•"/>
            </a:pPr>
            <a:r>
              <a:rPr lang="en-US" sz="1800" dirty="0" smtClean="0">
                <a:solidFill>
                  <a:srgbClr val="106470"/>
                </a:solidFill>
              </a:rPr>
              <a:t>Complications caused by patients who </a:t>
            </a:r>
            <a:br>
              <a:rPr lang="en-US" sz="1800" dirty="0" smtClean="0">
                <a:solidFill>
                  <a:srgbClr val="106470"/>
                </a:solidFill>
              </a:rPr>
            </a:br>
            <a:r>
              <a:rPr lang="en-US" sz="1800" dirty="0" smtClean="0">
                <a:solidFill>
                  <a:srgbClr val="106470"/>
                </a:solidFill>
              </a:rPr>
              <a:t>do not follow doctors’ orders &amp; doctors </a:t>
            </a:r>
            <a:br>
              <a:rPr lang="en-US" sz="1800" dirty="0" smtClean="0">
                <a:solidFill>
                  <a:srgbClr val="106470"/>
                </a:solidFill>
              </a:rPr>
            </a:br>
            <a:r>
              <a:rPr lang="en-US" sz="1800" dirty="0" smtClean="0">
                <a:solidFill>
                  <a:srgbClr val="106470"/>
                </a:solidFill>
              </a:rPr>
              <a:t>who misdiagnose their patients.</a:t>
            </a:r>
          </a:p>
          <a:p>
            <a:pPr eaLnBrk="1" hangingPunct="1">
              <a:buFont typeface="Arial" panose="020B0604020202020204" pitchFamily="34" charset="0"/>
              <a:buChar char="•"/>
            </a:pPr>
            <a:endParaRPr lang="en-US" sz="2800" dirty="0" smtClean="0">
              <a:solidFill>
                <a:srgbClr val="106470"/>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8156" t="9391"/>
          <a:stretch/>
        </p:blipFill>
        <p:spPr>
          <a:xfrm>
            <a:off x="6096000" y="2667000"/>
            <a:ext cx="2785110" cy="272034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19200" y="1981200"/>
            <a:ext cx="6934200" cy="762000"/>
          </a:xfrm>
        </p:spPr>
        <p:txBody>
          <a:bodyPr/>
          <a:lstStyle/>
          <a:p>
            <a:pPr algn="ctr" eaLnBrk="1" hangingPunct="1"/>
            <a:r>
              <a:rPr lang="en-US" sz="6000" dirty="0" smtClean="0">
                <a:solidFill>
                  <a:srgbClr val="AAB300"/>
                </a:solidFill>
                <a:latin typeface="Arial Black" pitchFamily="34" charset="0"/>
              </a:rPr>
              <a:t>How to </a:t>
            </a:r>
            <a:br>
              <a:rPr lang="en-US" sz="6000" dirty="0" smtClean="0">
                <a:solidFill>
                  <a:srgbClr val="AAB300"/>
                </a:solidFill>
                <a:latin typeface="Arial Black" pitchFamily="34" charset="0"/>
              </a:rPr>
            </a:br>
            <a:r>
              <a:rPr lang="en-US" sz="6000" dirty="0" smtClean="0">
                <a:solidFill>
                  <a:srgbClr val="AAB300"/>
                </a:solidFill>
                <a:latin typeface="Arial Black" pitchFamily="34" charset="0"/>
              </a:rPr>
              <a:t>Better Navigate </a:t>
            </a:r>
            <a:br>
              <a:rPr lang="en-US" sz="6000" dirty="0" smtClean="0">
                <a:solidFill>
                  <a:srgbClr val="AAB300"/>
                </a:solidFill>
                <a:latin typeface="Arial Black" pitchFamily="34" charset="0"/>
              </a:rPr>
            </a:br>
            <a:r>
              <a:rPr lang="en-US" sz="6000" dirty="0" smtClean="0">
                <a:solidFill>
                  <a:srgbClr val="AAB300"/>
                </a:solidFill>
                <a:latin typeface="Arial Black" pitchFamily="34" charset="0"/>
              </a:rPr>
              <a:t>the Health Care System</a:t>
            </a:r>
          </a:p>
        </p:txBody>
      </p:sp>
    </p:spTree>
    <p:extLst>
      <p:ext uri="{BB962C8B-B14F-4D97-AF65-F5344CB8AC3E}">
        <p14:creationId xmlns:p14="http://schemas.microsoft.com/office/powerpoint/2010/main" val="4210062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990600" y="4633642"/>
            <a:ext cx="7309390" cy="1905000"/>
          </a:xfrm>
          <a:prstGeom prst="roundRect">
            <a:avLst/>
          </a:prstGeom>
          <a:noFill/>
          <a:ln w="38100" cap="flat" cmpd="sng" algn="ctr">
            <a:solidFill>
              <a:srgbClr val="10647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Geneva" pitchFamily="1" charset="-128"/>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1918"/>
          <a:stretch/>
        </p:blipFill>
        <p:spPr>
          <a:xfrm>
            <a:off x="5791200" y="1828800"/>
            <a:ext cx="2508790" cy="1890442"/>
          </a:xfrm>
          <a:prstGeom prst="rect">
            <a:avLst/>
          </a:prstGeom>
          <a:ln>
            <a:solidFill>
              <a:schemeClr val="tx1"/>
            </a:solidFill>
          </a:ln>
        </p:spPr>
      </p:pic>
      <p:sp>
        <p:nvSpPr>
          <p:cNvPr id="2" name="Title 1"/>
          <p:cNvSpPr>
            <a:spLocks noGrp="1"/>
          </p:cNvSpPr>
          <p:nvPr>
            <p:ph type="title"/>
          </p:nvPr>
        </p:nvSpPr>
        <p:spPr/>
        <p:txBody>
          <a:bodyPr/>
          <a:lstStyle/>
          <a:p>
            <a:r>
              <a:rPr lang="en-US" sz="4000" dirty="0" smtClean="0">
                <a:solidFill>
                  <a:schemeClr val="tx1"/>
                </a:solidFill>
                <a:latin typeface="Arial Black" pitchFamily="34" charset="0"/>
              </a:rPr>
              <a:t>Where Should I Go?</a:t>
            </a:r>
            <a:endParaRPr lang="en-US" sz="4000" dirty="0">
              <a:solidFill>
                <a:schemeClr val="tx1"/>
              </a:solidFill>
              <a:latin typeface="Arial Black" pitchFamily="34" charset="0"/>
            </a:endParaRPr>
          </a:p>
        </p:txBody>
      </p:sp>
      <p:sp>
        <p:nvSpPr>
          <p:cNvPr id="6" name="Rectangle 3"/>
          <p:cNvSpPr txBox="1">
            <a:spLocks noChangeArrowheads="1"/>
          </p:cNvSpPr>
          <p:nvPr/>
        </p:nvSpPr>
        <p:spPr bwMode="auto">
          <a:xfrm>
            <a:off x="703779" y="1828800"/>
            <a:ext cx="4782621"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6A71"/>
              </a:buClr>
              <a:buChar char="&gt;"/>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06470"/>
              </a:buClr>
              <a:buFont typeface="Wingdings"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AFBD22"/>
              </a:buClr>
              <a:buChar char="&gt;"/>
              <a:defRPr sz="2400">
                <a:solidFill>
                  <a:schemeClr val="tx1"/>
                </a:solidFill>
                <a:latin typeface="+mn-lt"/>
                <a:ea typeface="+mn-ea"/>
              </a:defRPr>
            </a:lvl3pPr>
            <a:lvl4pPr marL="1600200" indent="-228600" algn="l" rtl="0" eaLnBrk="0" fontAlgn="base" hangingPunct="0">
              <a:spcBef>
                <a:spcPct val="20000"/>
              </a:spcBef>
              <a:spcAft>
                <a:spcPct val="0"/>
              </a:spcAft>
              <a:buClr>
                <a:srgbClr val="AAB300"/>
              </a:buClr>
              <a:buFont typeface="Wingdings"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AFBD22"/>
              </a:buClr>
              <a:buChar char="&gt;"/>
              <a:defRPr sz="1600">
                <a:solidFill>
                  <a:schemeClr val="tx1"/>
                </a:solidFill>
                <a:latin typeface="+mn-lt"/>
                <a:ea typeface="+mn-ea"/>
              </a:defRPr>
            </a:lvl5pPr>
            <a:lvl6pPr marL="2514600" indent="-228600" algn="l" rtl="0" fontAlgn="base">
              <a:spcBef>
                <a:spcPct val="20000"/>
              </a:spcBef>
              <a:spcAft>
                <a:spcPct val="0"/>
              </a:spcAft>
              <a:buClr>
                <a:srgbClr val="AFBD22"/>
              </a:buClr>
              <a:buChar char="&gt;"/>
              <a:defRPr sz="1600">
                <a:solidFill>
                  <a:schemeClr val="tx1"/>
                </a:solidFill>
                <a:latin typeface="+mn-lt"/>
                <a:ea typeface="+mn-ea"/>
              </a:defRPr>
            </a:lvl6pPr>
            <a:lvl7pPr marL="2971800" indent="-228600" algn="l" rtl="0" fontAlgn="base">
              <a:spcBef>
                <a:spcPct val="20000"/>
              </a:spcBef>
              <a:spcAft>
                <a:spcPct val="0"/>
              </a:spcAft>
              <a:buClr>
                <a:srgbClr val="AFBD22"/>
              </a:buClr>
              <a:buChar char="&gt;"/>
              <a:defRPr sz="1600">
                <a:solidFill>
                  <a:schemeClr val="tx1"/>
                </a:solidFill>
                <a:latin typeface="+mn-lt"/>
                <a:ea typeface="+mn-ea"/>
              </a:defRPr>
            </a:lvl7pPr>
            <a:lvl8pPr marL="3429000" indent="-228600" algn="l" rtl="0" fontAlgn="base">
              <a:spcBef>
                <a:spcPct val="20000"/>
              </a:spcBef>
              <a:spcAft>
                <a:spcPct val="0"/>
              </a:spcAft>
              <a:buClr>
                <a:srgbClr val="AFBD22"/>
              </a:buClr>
              <a:buChar char="&gt;"/>
              <a:defRPr sz="1600">
                <a:solidFill>
                  <a:schemeClr val="tx1"/>
                </a:solidFill>
                <a:latin typeface="+mn-lt"/>
                <a:ea typeface="+mn-ea"/>
              </a:defRPr>
            </a:lvl8pPr>
            <a:lvl9pPr marL="3886200" indent="-228600" algn="l" rtl="0" fontAlgn="base">
              <a:spcBef>
                <a:spcPct val="20000"/>
              </a:spcBef>
              <a:spcAft>
                <a:spcPct val="0"/>
              </a:spcAft>
              <a:buClr>
                <a:srgbClr val="AFBD22"/>
              </a:buClr>
              <a:buChar char="&gt;"/>
              <a:defRPr sz="1600">
                <a:solidFill>
                  <a:schemeClr val="tx1"/>
                </a:solidFill>
                <a:latin typeface="+mn-lt"/>
                <a:ea typeface="+mn-ea"/>
              </a:defRPr>
            </a:lvl9pPr>
          </a:lstStyle>
          <a:p>
            <a:pPr eaLnBrk="1" hangingPunct="1">
              <a:buFont typeface="Arial" panose="020B0604020202020204" pitchFamily="34" charset="0"/>
              <a:buChar char="•"/>
            </a:pPr>
            <a:r>
              <a:rPr lang="en-US" sz="2000" b="1" kern="0" dirty="0" smtClean="0">
                <a:solidFill>
                  <a:srgbClr val="106470"/>
                </a:solidFill>
              </a:rPr>
              <a:t>When you’re sick or injured, knowing where to go to seek care can make a big difference …</a:t>
            </a:r>
          </a:p>
          <a:p>
            <a:pPr lvl="1" eaLnBrk="1" hangingPunct="1">
              <a:lnSpc>
                <a:spcPct val="80000"/>
              </a:lnSpc>
              <a:buFont typeface="Arial" panose="020B0604020202020204" pitchFamily="34" charset="0"/>
              <a:buChar char="•"/>
            </a:pPr>
            <a:endParaRPr lang="en-US" sz="1600" b="1" kern="0" dirty="0" smtClean="0">
              <a:solidFill>
                <a:srgbClr val="106470"/>
              </a:solidFill>
            </a:endParaRPr>
          </a:p>
          <a:p>
            <a:pPr lvl="1" eaLnBrk="1" hangingPunct="1">
              <a:lnSpc>
                <a:spcPct val="80000"/>
              </a:lnSpc>
              <a:buFont typeface="Arial" panose="020B0604020202020204" pitchFamily="34" charset="0"/>
              <a:buChar char="•"/>
            </a:pPr>
            <a:r>
              <a:rPr lang="en-US" sz="1800" kern="0" dirty="0" smtClean="0">
                <a:solidFill>
                  <a:srgbClr val="106470"/>
                </a:solidFill>
              </a:rPr>
              <a:t>In how long you have to wait.</a:t>
            </a:r>
          </a:p>
          <a:p>
            <a:pPr lvl="1" eaLnBrk="1" hangingPunct="1">
              <a:lnSpc>
                <a:spcPct val="80000"/>
              </a:lnSpc>
              <a:buFont typeface="Arial" panose="020B0604020202020204" pitchFamily="34" charset="0"/>
              <a:buChar char="•"/>
            </a:pPr>
            <a:endParaRPr lang="en-US" sz="1800" kern="0" dirty="0" smtClean="0">
              <a:solidFill>
                <a:srgbClr val="106470"/>
              </a:solidFill>
            </a:endParaRPr>
          </a:p>
          <a:p>
            <a:pPr lvl="1" eaLnBrk="1" hangingPunct="1">
              <a:lnSpc>
                <a:spcPct val="80000"/>
              </a:lnSpc>
              <a:buFont typeface="Arial" panose="020B0604020202020204" pitchFamily="34" charset="0"/>
              <a:buChar char="•"/>
            </a:pPr>
            <a:r>
              <a:rPr lang="en-US" sz="1800" kern="0" dirty="0">
                <a:solidFill>
                  <a:srgbClr val="106470"/>
                </a:solidFill>
              </a:rPr>
              <a:t>I</a:t>
            </a:r>
            <a:r>
              <a:rPr lang="en-US" sz="1800" kern="0" dirty="0" smtClean="0">
                <a:solidFill>
                  <a:srgbClr val="106470"/>
                </a:solidFill>
              </a:rPr>
              <a:t>n how much you spend to feel better.</a:t>
            </a:r>
          </a:p>
        </p:txBody>
      </p:sp>
      <p:sp>
        <p:nvSpPr>
          <p:cNvPr id="8" name="Rectangle 3"/>
          <p:cNvSpPr txBox="1">
            <a:spLocks noChangeArrowheads="1"/>
          </p:cNvSpPr>
          <p:nvPr/>
        </p:nvSpPr>
        <p:spPr bwMode="auto">
          <a:xfrm>
            <a:off x="990600" y="4876800"/>
            <a:ext cx="730939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6A71"/>
              </a:buClr>
              <a:buChar char="&gt;"/>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06470"/>
              </a:buClr>
              <a:buFont typeface="Wingdings"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AFBD22"/>
              </a:buClr>
              <a:buChar char="&gt;"/>
              <a:defRPr sz="2400">
                <a:solidFill>
                  <a:schemeClr val="tx1"/>
                </a:solidFill>
                <a:latin typeface="+mn-lt"/>
                <a:ea typeface="+mn-ea"/>
              </a:defRPr>
            </a:lvl3pPr>
            <a:lvl4pPr marL="1600200" indent="-228600" algn="l" rtl="0" eaLnBrk="0" fontAlgn="base" hangingPunct="0">
              <a:spcBef>
                <a:spcPct val="20000"/>
              </a:spcBef>
              <a:spcAft>
                <a:spcPct val="0"/>
              </a:spcAft>
              <a:buClr>
                <a:srgbClr val="AAB300"/>
              </a:buClr>
              <a:buFont typeface="Wingdings"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AFBD22"/>
              </a:buClr>
              <a:buChar char="&gt;"/>
              <a:defRPr sz="1600">
                <a:solidFill>
                  <a:schemeClr val="tx1"/>
                </a:solidFill>
                <a:latin typeface="+mn-lt"/>
                <a:ea typeface="+mn-ea"/>
              </a:defRPr>
            </a:lvl5pPr>
            <a:lvl6pPr marL="2514600" indent="-228600" algn="l" rtl="0" fontAlgn="base">
              <a:spcBef>
                <a:spcPct val="20000"/>
              </a:spcBef>
              <a:spcAft>
                <a:spcPct val="0"/>
              </a:spcAft>
              <a:buClr>
                <a:srgbClr val="AFBD22"/>
              </a:buClr>
              <a:buChar char="&gt;"/>
              <a:defRPr sz="1600">
                <a:solidFill>
                  <a:schemeClr val="tx1"/>
                </a:solidFill>
                <a:latin typeface="+mn-lt"/>
                <a:ea typeface="+mn-ea"/>
              </a:defRPr>
            </a:lvl6pPr>
            <a:lvl7pPr marL="2971800" indent="-228600" algn="l" rtl="0" fontAlgn="base">
              <a:spcBef>
                <a:spcPct val="20000"/>
              </a:spcBef>
              <a:spcAft>
                <a:spcPct val="0"/>
              </a:spcAft>
              <a:buClr>
                <a:srgbClr val="AFBD22"/>
              </a:buClr>
              <a:buChar char="&gt;"/>
              <a:defRPr sz="1600">
                <a:solidFill>
                  <a:schemeClr val="tx1"/>
                </a:solidFill>
                <a:latin typeface="+mn-lt"/>
                <a:ea typeface="+mn-ea"/>
              </a:defRPr>
            </a:lvl7pPr>
            <a:lvl8pPr marL="3429000" indent="-228600" algn="l" rtl="0" fontAlgn="base">
              <a:spcBef>
                <a:spcPct val="20000"/>
              </a:spcBef>
              <a:spcAft>
                <a:spcPct val="0"/>
              </a:spcAft>
              <a:buClr>
                <a:srgbClr val="AFBD22"/>
              </a:buClr>
              <a:buChar char="&gt;"/>
              <a:defRPr sz="1600">
                <a:solidFill>
                  <a:schemeClr val="tx1"/>
                </a:solidFill>
                <a:latin typeface="+mn-lt"/>
                <a:ea typeface="+mn-ea"/>
              </a:defRPr>
            </a:lvl8pPr>
            <a:lvl9pPr marL="3886200" indent="-228600" algn="l" rtl="0" fontAlgn="base">
              <a:spcBef>
                <a:spcPct val="20000"/>
              </a:spcBef>
              <a:spcAft>
                <a:spcPct val="0"/>
              </a:spcAft>
              <a:buClr>
                <a:srgbClr val="AFBD22"/>
              </a:buClr>
              <a:buChar char="&gt;"/>
              <a:defRPr sz="1600">
                <a:solidFill>
                  <a:schemeClr val="tx1"/>
                </a:solidFill>
                <a:latin typeface="+mn-lt"/>
                <a:ea typeface="+mn-ea"/>
              </a:defRPr>
            </a:lvl9pPr>
          </a:lstStyle>
          <a:p>
            <a:pPr marL="0" indent="0" algn="ctr" eaLnBrk="1" hangingPunct="1">
              <a:lnSpc>
                <a:spcPct val="80000"/>
              </a:lnSpc>
              <a:buNone/>
            </a:pPr>
            <a:r>
              <a:rPr lang="en-US" sz="2000" b="1" kern="0" dirty="0" smtClean="0"/>
              <a:t>Doctor’s office? Urgent care? Emergency Room? </a:t>
            </a:r>
          </a:p>
          <a:p>
            <a:pPr marL="0" indent="0" algn="ctr" eaLnBrk="1" hangingPunct="1">
              <a:lnSpc>
                <a:spcPct val="80000"/>
              </a:lnSpc>
              <a:buNone/>
            </a:pPr>
            <a:r>
              <a:rPr lang="en-US" sz="2000" b="1" kern="0" dirty="0" smtClean="0"/>
              <a:t>Other options covered by my health plan? </a:t>
            </a:r>
          </a:p>
          <a:p>
            <a:pPr marL="0" indent="0" algn="ctr" eaLnBrk="1" hangingPunct="1">
              <a:lnSpc>
                <a:spcPct val="80000"/>
              </a:lnSpc>
              <a:buNone/>
            </a:pPr>
            <a:endParaRPr lang="en-US" sz="2000" b="1" kern="0" dirty="0" smtClean="0">
              <a:solidFill>
                <a:srgbClr val="CF7650"/>
              </a:solidFill>
            </a:endParaRPr>
          </a:p>
          <a:p>
            <a:pPr marL="0" indent="0" algn="ctr" eaLnBrk="1" hangingPunct="1">
              <a:lnSpc>
                <a:spcPct val="80000"/>
              </a:lnSpc>
              <a:buNone/>
            </a:pPr>
            <a:r>
              <a:rPr lang="en-US" sz="2000" b="1" kern="0" dirty="0" smtClean="0"/>
              <a:t>Turn to </a:t>
            </a:r>
            <a:r>
              <a:rPr lang="en-US" sz="2000" b="1" kern="0" dirty="0" smtClean="0">
                <a:solidFill>
                  <a:srgbClr val="CF7650"/>
                </a:solidFill>
              </a:rPr>
              <a:t>WHERE SHOULD I GO? </a:t>
            </a:r>
            <a:br>
              <a:rPr lang="en-US" sz="2000" b="1" kern="0" dirty="0" smtClean="0">
                <a:solidFill>
                  <a:srgbClr val="CF7650"/>
                </a:solidFill>
              </a:rPr>
            </a:br>
            <a:r>
              <a:rPr lang="en-US" sz="2000" b="1" kern="0" dirty="0" smtClean="0"/>
              <a:t>on </a:t>
            </a:r>
            <a:r>
              <a:rPr lang="en-US" sz="2000" b="1" kern="0" dirty="0" smtClean="0">
                <a:solidFill>
                  <a:srgbClr val="CF7650"/>
                </a:solidFill>
              </a:rPr>
              <a:t>page 4</a:t>
            </a:r>
            <a:r>
              <a:rPr lang="en-US" sz="2000" b="1" kern="0" dirty="0" smtClean="0"/>
              <a:t> of your workbook.</a:t>
            </a:r>
            <a:endParaRPr lang="en-US" sz="2000" kern="0" dirty="0" smtClean="0"/>
          </a:p>
        </p:txBody>
      </p:sp>
    </p:spTree>
    <p:extLst>
      <p:ext uri="{BB962C8B-B14F-4D97-AF65-F5344CB8AC3E}">
        <p14:creationId xmlns:p14="http://schemas.microsoft.com/office/powerpoint/2010/main" val="28384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Alliance PowerPoint Template">
  <a:themeElements>
    <a:clrScheme name="Alliance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liance PowerPoint Template">
      <a:majorFont>
        <a:latin typeface="Arial"/>
        <a:ea typeface="Geneva"/>
        <a:cs typeface=""/>
      </a:majorFont>
      <a:minorFont>
        <a:latin typeface="Arial"/>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Geneva"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Geneva" pitchFamily="1" charset="-128"/>
          </a:defRPr>
        </a:defPPr>
      </a:lstStyle>
    </a:lnDef>
  </a:objectDefaults>
  <a:extraClrSchemeLst>
    <a:extraClrScheme>
      <a:clrScheme name="Alliance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liance 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liance 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liance 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liance 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liance 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liance PowerPoint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liance 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liance 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liance 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liance 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liance 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Alliance PowerPoint Template</Template>
  <TotalTime>4354</TotalTime>
  <Words>2548</Words>
  <Application>Microsoft Office PowerPoint</Application>
  <PresentationFormat>On-screen Show (4:3)</PresentationFormat>
  <Paragraphs>268</Paragraphs>
  <Slides>21</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Arial Black</vt:lpstr>
      <vt:lpstr>Arial Narrow</vt:lpstr>
      <vt:lpstr>Calibri</vt:lpstr>
      <vt:lpstr>Geneva</vt:lpstr>
      <vt:lpstr>Times New Roman</vt:lpstr>
      <vt:lpstr>Wingdings</vt:lpstr>
      <vt:lpstr>Alliance PowerPoint Template</vt:lpstr>
      <vt:lpstr>PowerPoint Presentation</vt:lpstr>
      <vt:lpstr>An Overview of  Self-funded Health Benefits </vt:lpstr>
      <vt:lpstr>What does The Alliance do for me?</vt:lpstr>
      <vt:lpstr>Today’s Goals</vt:lpstr>
      <vt:lpstr>Health Care  Quality and Safety</vt:lpstr>
      <vt:lpstr>How are quality and safety related to health care?</vt:lpstr>
      <vt:lpstr>3 Major Quality Concerns in Health Care</vt:lpstr>
      <vt:lpstr>How to  Better Navigate  the Health Care System</vt:lpstr>
      <vt:lpstr>Where Should I Go?</vt:lpstr>
      <vt:lpstr>Medical Visit Checklist – What to Bring</vt:lpstr>
      <vt:lpstr>Medical Visit Checklist - During the Visit</vt:lpstr>
      <vt:lpstr>Medical Visit Checklist  - At the End of the Visit</vt:lpstr>
      <vt:lpstr>5 Questions to Ask Your Doctor</vt:lpstr>
      <vt:lpstr>When You See a Specialist</vt:lpstr>
      <vt:lpstr>If You Are Facing Surgery</vt:lpstr>
      <vt:lpstr>How to Get Your Money’s Worth at Each Health Care Visit</vt:lpstr>
      <vt:lpstr>Considering the Cost of Health Care </vt:lpstr>
      <vt:lpstr>The Cost Might Vary More Than You Think</vt:lpstr>
      <vt:lpstr> </vt:lpstr>
      <vt:lpstr>We Are Here For You </vt:lpstr>
      <vt:lpstr>Thank you for attending! </vt:lpstr>
    </vt:vector>
  </TitlesOfParts>
  <Company>The Alliance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tjensen</dc:creator>
  <cp:lastModifiedBy>Lisa Wendorff</cp:lastModifiedBy>
  <cp:revision>292</cp:revision>
  <cp:lastPrinted>2016-07-28T20:15:50Z</cp:lastPrinted>
  <dcterms:created xsi:type="dcterms:W3CDTF">2011-06-17T15:36:03Z</dcterms:created>
  <dcterms:modified xsi:type="dcterms:W3CDTF">2018-10-01T15:49:02Z</dcterms:modified>
</cp:coreProperties>
</file>