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drawings/drawing1.xml" ContentType="application/vnd.openxmlformats-officedocument.drawingml.chartshapes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webextensions/webextension1.xml" ContentType="application/vnd.ms-office.webextension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webextensions/taskpanes.xml" ContentType="application/vnd.ms-office.webextensiontaskpanes+xml"/>
  <Override PartName="/ppt/comments/comment1.xml" ContentType="application/vnd.openxmlformats-officedocument.presentationml.comments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1"/>
    <p:sldMasterId id="2147483660" r:id="rId2"/>
  </p:sldMasterIdLst>
  <p:notesMasterIdLst>
    <p:notesMasterId r:id="rId38"/>
  </p:notesMasterIdLst>
  <p:sldIdLst>
    <p:sldId id="688" r:id="rId3"/>
    <p:sldId id="256" r:id="rId4"/>
    <p:sldId id="677" r:id="rId5"/>
    <p:sldId id="317" r:id="rId6"/>
    <p:sldId id="374" r:id="rId7"/>
    <p:sldId id="375" r:id="rId8"/>
    <p:sldId id="668" r:id="rId9"/>
    <p:sldId id="376" r:id="rId10"/>
    <p:sldId id="621" r:id="rId11"/>
    <p:sldId id="669" r:id="rId12"/>
    <p:sldId id="670" r:id="rId13"/>
    <p:sldId id="667" r:id="rId14"/>
    <p:sldId id="676" r:id="rId15"/>
    <p:sldId id="684" r:id="rId16"/>
    <p:sldId id="640" r:id="rId17"/>
    <p:sldId id="671" r:id="rId18"/>
    <p:sldId id="663" r:id="rId19"/>
    <p:sldId id="664" r:id="rId20"/>
    <p:sldId id="665" r:id="rId21"/>
    <p:sldId id="666" r:id="rId22"/>
    <p:sldId id="257" r:id="rId23"/>
    <p:sldId id="672" r:id="rId24"/>
    <p:sldId id="678" r:id="rId25"/>
    <p:sldId id="680" r:id="rId26"/>
    <p:sldId id="679" r:id="rId27"/>
    <p:sldId id="637" r:id="rId28"/>
    <p:sldId id="674" r:id="rId29"/>
    <p:sldId id="675" r:id="rId30"/>
    <p:sldId id="681" r:id="rId31"/>
    <p:sldId id="682" r:id="rId32"/>
    <p:sldId id="689" r:id="rId33"/>
    <p:sldId id="691" r:id="rId34"/>
    <p:sldId id="685" r:id="rId35"/>
    <p:sldId id="686" r:id="rId36"/>
    <p:sldId id="687" r:id="rId3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5" userDrawn="1">
          <p15:clr>
            <a:srgbClr val="A4A3A4"/>
          </p15:clr>
        </p15:guide>
        <p15:guide id="2" orient="horz" pos="1436" userDrawn="1">
          <p15:clr>
            <a:srgbClr val="A4A3A4"/>
          </p15:clr>
        </p15:guide>
        <p15:guide id="3" pos="5671" userDrawn="1">
          <p15:clr>
            <a:srgbClr val="A4A3A4"/>
          </p15:clr>
        </p15:guide>
        <p15:guide id="4" pos="2579" userDrawn="1">
          <p15:clr>
            <a:srgbClr val="A4A3A4"/>
          </p15:clr>
        </p15:guide>
        <p15:guide id="5" pos="25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scombe, Brian" initials="BB" lastIdx="1" clrIdx="0">
    <p:extLst>
      <p:ext uri="{19B8F6BF-5375-455C-9EA6-DF929625EA0E}">
        <p15:presenceInfo xmlns:p15="http://schemas.microsoft.com/office/powerpoint/2012/main" userId="S-1-5-21-2123657697-1048450214-1287535205-882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67AAA-43FB-6242-BE53-23BA37CE1EED}" v="2" dt="2020-05-13T19:52:19.6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5" autoAdjust="0"/>
    <p:restoredTop sz="86531" autoAdjust="0"/>
  </p:normalViewPr>
  <p:slideViewPr>
    <p:cSldViewPr snapToGrid="0" snapToObjects="1">
      <p:cViewPr varScale="1">
        <p:scale>
          <a:sx n="57" d="100"/>
          <a:sy n="57" d="100"/>
        </p:scale>
        <p:origin x="668" y="44"/>
      </p:cViewPr>
      <p:guideLst>
        <p:guide orient="horz" pos="2785"/>
        <p:guide orient="horz" pos="1436"/>
        <p:guide pos="5671"/>
        <p:guide pos="2579"/>
        <p:guide pos="2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47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2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whaley\Dropbox\presentations\2019\RAND%20Board\price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Relative
Price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Sheet1!$A$2:$A$26</c:f>
              <c:strCache>
                <c:ptCount val="25"/>
                <c:pt idx="0">
                  <c:v>MI</c:v>
                </c:pt>
                <c:pt idx="1">
                  <c:v>PA</c:v>
                </c:pt>
                <c:pt idx="2">
                  <c:v>NY</c:v>
                </c:pt>
                <c:pt idx="3">
                  <c:v>KY</c:v>
                </c:pt>
                <c:pt idx="4">
                  <c:v>TN</c:v>
                </c:pt>
                <c:pt idx="5">
                  <c:v>VT</c:v>
                </c:pt>
                <c:pt idx="6">
                  <c:v>KS</c:v>
                </c:pt>
                <c:pt idx="7">
                  <c:v>MO</c:v>
                </c:pt>
                <c:pt idx="8">
                  <c:v>IL</c:v>
                </c:pt>
                <c:pt idx="9">
                  <c:v>MA</c:v>
                </c:pt>
                <c:pt idx="10">
                  <c:v>FL</c:v>
                </c:pt>
                <c:pt idx="11">
                  <c:v>NM</c:v>
                </c:pt>
                <c:pt idx="12">
                  <c:v>NC</c:v>
                </c:pt>
                <c:pt idx="13">
                  <c:v>LA</c:v>
                </c:pt>
                <c:pt idx="14">
                  <c:v>NH</c:v>
                </c:pt>
                <c:pt idx="15">
                  <c:v>WA</c:v>
                </c:pt>
                <c:pt idx="16">
                  <c:v>OH</c:v>
                </c:pt>
                <c:pt idx="17">
                  <c:v>GA</c:v>
                </c:pt>
                <c:pt idx="18">
                  <c:v>TX</c:v>
                </c:pt>
                <c:pt idx="19">
                  <c:v>CO</c:v>
                </c:pt>
                <c:pt idx="20">
                  <c:v>MT</c:v>
                </c:pt>
                <c:pt idx="21">
                  <c:v>WI</c:v>
                </c:pt>
                <c:pt idx="22">
                  <c:v>ME</c:v>
                </c:pt>
                <c:pt idx="23">
                  <c:v>WY</c:v>
                </c:pt>
                <c:pt idx="24">
                  <c:v>IN</c:v>
                </c:pt>
              </c:strCache>
            </c:strRef>
          </c:cat>
          <c:val>
            <c:numRef>
              <c:f>Sheet1!$B$2:$B$26</c:f>
              <c:numCache>
                <c:formatCode>##########"%"_);\(##########"%"\)</c:formatCode>
                <c:ptCount val="25"/>
                <c:pt idx="0">
                  <c:v>155.96048992999999</c:v>
                </c:pt>
                <c:pt idx="1">
                  <c:v>169.29631208999999</c:v>
                </c:pt>
                <c:pt idx="2">
                  <c:v>178.22306297</c:v>
                </c:pt>
                <c:pt idx="3">
                  <c:v>185.6892785</c:v>
                </c:pt>
                <c:pt idx="4">
                  <c:v>207.90098927</c:v>
                </c:pt>
                <c:pt idx="5">
                  <c:v>217.17740398999999</c:v>
                </c:pt>
                <c:pt idx="6">
                  <c:v>219.13135463</c:v>
                </c:pt>
                <c:pt idx="7">
                  <c:v>221.00501542999999</c:v>
                </c:pt>
                <c:pt idx="8">
                  <c:v>224.95597493</c:v>
                </c:pt>
                <c:pt idx="9">
                  <c:v>227.98227244</c:v>
                </c:pt>
                <c:pt idx="10">
                  <c:v>228.62139868</c:v>
                </c:pt>
                <c:pt idx="11">
                  <c:v>228.68817315999999</c:v>
                </c:pt>
                <c:pt idx="12">
                  <c:v>234.49709390999999</c:v>
                </c:pt>
                <c:pt idx="13">
                  <c:v>235.04168916</c:v>
                </c:pt>
                <c:pt idx="14">
                  <c:v>236.32908953</c:v>
                </c:pt>
                <c:pt idx="15">
                  <c:v>236.50103257000001</c:v>
                </c:pt>
                <c:pt idx="16">
                  <c:v>241.15933244999999</c:v>
                </c:pt>
                <c:pt idx="17">
                  <c:v>242.88088042999999</c:v>
                </c:pt>
                <c:pt idx="18">
                  <c:v>244.02346123000001</c:v>
                </c:pt>
                <c:pt idx="19">
                  <c:v>268.71430289</c:v>
                </c:pt>
                <c:pt idx="20">
                  <c:v>277.26311671000002</c:v>
                </c:pt>
                <c:pt idx="21">
                  <c:v>278.66467161999998</c:v>
                </c:pt>
                <c:pt idx="22">
                  <c:v>283.05394651</c:v>
                </c:pt>
                <c:pt idx="23">
                  <c:v>301.90373175000002</c:v>
                </c:pt>
                <c:pt idx="24">
                  <c:v>310.82630432000002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C1-A048-A0C7-F4F97603B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665311"/>
        <c:axId val="94263599"/>
      </c:lineChart>
      <c:catAx>
        <c:axId val="96665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4263599"/>
        <c:crosses val="autoZero"/>
        <c:auto val="1"/>
        <c:lblAlgn val="ctr"/>
        <c:lblOffset val="100"/>
        <c:noMultiLvlLbl val="0"/>
      </c:catAx>
      <c:valAx>
        <c:axId val="94263599"/>
        <c:scaling>
          <c:orientation val="minMax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#########&quot;%&quot;_);\(##########&quot;%&quot;\)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6665311"/>
        <c:crosses val="autoZero"/>
        <c:crossBetween val="between"/>
        <c:minorUnit val="50"/>
      </c:valAx>
      <c:spPr>
        <a:solidFill>
          <a:srgbClr val="7BB7D6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2T16:06:09.145" idx="1">
    <p:pos x="7600" y="1285"/>
    <p:text>Can we remove lines between dots?</p:text>
    <p:extLst>
      <p:ext uri="{C676402C-5697-4E1C-873F-D02D1690AC5C}">
        <p15:threadingInfo xmlns:p15="http://schemas.microsoft.com/office/powerpoint/2012/main" timeZoneBias="24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0.70132</cdr:x>
      <cdr:y>0.05211</cdr:y>
    </cdr:from>
    <cdr:to>
      <cdr:x>0.90503</cdr:x>
      <cdr:y>0.15382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5E9E8A85-D5A5-C74A-BDD4-2EB0E192AE60}"/>
            </a:ext>
          </a:extLst>
        </cdr:cNvPr>
        <cdr:cNvSpPr txBox="1"/>
      </cdr:nvSpPr>
      <cdr:spPr>
        <a:xfrm xmlns:a="http://schemas.openxmlformats.org/drawingml/2006/main">
          <a:off x="7414449" y="215488"/>
          <a:ext cx="2153666" cy="4205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rgbClr val="FF0000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133" dirty="0">
              <a:latin typeface="Franklin Gothic Book" panose="020B0503020102020204" pitchFamily="34" charset="0"/>
            </a:rPr>
            <a:t>Wisconsin: 279%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ADEB51-54FB-435C-91F8-124BF019792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52CFAB-FF7E-49BA-8758-ADF61CEDA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2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2CFAB-FF7E-49BA-8758-ADF61CEDA4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0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Will delete separate points for IP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Source: White, 2019, Prices Paid to Hospitals by Private Health Plans are High Relative to Medicare and Vary Widely-Findings from an Employer-Led Transparency Initiative</a:t>
            </a:r>
          </a:p>
          <a:p>
            <a:r>
              <a:rPr lang="en-US" dirty="0"/>
              <a:t>and OP prices</a:t>
            </a:r>
          </a:p>
          <a:p>
            <a:endParaRPr lang="en-US" dirty="0"/>
          </a:p>
          <a:p>
            <a:r>
              <a:rPr lang="en-US" dirty="0"/>
              <a:t>Talk more about hospital responses and what contributes to price variation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6A90B-C35B-254E-9EE1-6C6924444A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4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2CFAB-FF7E-49BA-8758-ADF61CEDA4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23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6A90B-C35B-254E-9EE1-6C6924444A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16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2CFAB-FF7E-49BA-8758-ADF61CEDA4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85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foundation of who WHIO is is not changing.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F3245-22BC-4BAB-B576-62876F4A2F8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0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C41D-DE22-450E-AD15-EDDFDB98D0DE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20" name="Picture 19" descr="randcorp26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205" y="4859620"/>
            <a:ext cx="1797331" cy="134799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1BAAD832-D8AA-094E-B6D8-1581C7FB90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5A4B5154-B092-41ED-9C52-F54EC8363514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940-8EF1-4F6F-B84B-C65D1DCA65A7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D832-D8AA-094E-B6D8-1581C7FB904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1BAAD832-D8AA-094E-B6D8-1581C7FB90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5D76-2FF5-4D99-907B-7B8B35200B4A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C858A-BAD0-4CA4-81B6-F4A0F9E8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1D0D1-7BEF-413C-807C-EC8CA2FFD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20CFB-3686-4D9F-AF92-0DFA8ED44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7B72A-534F-4986-B8DF-DB12EBD0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F3EA-929C-4E54-9BE1-DF48C7F665A2}" type="datetime1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6B8F8-60C4-443A-B121-F02E43B6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RAND Proprietary. Not for citation, attribution, or distribution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957FF-6638-4762-90D2-9BCAED3E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6F9E-55D0-454A-8C68-5C90C81C4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57EC-9FFE-4DD5-9D30-2ACF3265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B9FBE-6F53-4B5F-A37C-7F71A5D6F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310A4-6C7F-4BBF-A0FD-7013B7CB7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2A59-0E67-4DA4-85BD-5C525DE372F2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8FBB9-2BAE-4F49-B2D9-CEA383F3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RAND Proprietary. Not for citation, attribution, or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BE056-EC47-4CDB-A960-F8BC1DEF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6F9E-55D0-454A-8C68-5C90C81C4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2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36576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19B-A352-AE49-8A34-F169F5F50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" y="0"/>
            <a:ext cx="12187769" cy="6860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E6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C043-403D-463A-A285-8AFC9D58B97C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C468-F1BA-4B07-87CC-570EBD6E2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33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" y="0"/>
            <a:ext cx="121835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E6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5B52-2E4D-4BC0-B218-D893081CB88B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C468-F1BA-4B07-87CC-570EBD6E2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5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CB0C-68FB-4C02-A2E1-C8C88C055E1F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1BAAD832-D8AA-094E-B6D8-1581C7FB90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2569882"/>
            <a:ext cx="11338560" cy="380729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1906905"/>
            <a:ext cx="11374967" cy="442086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sz="2400" i="1" dirty="0"/>
              <a:t>One-sentence</a:t>
            </a:r>
            <a:r>
              <a:rPr lang="en-US" sz="2400" i="1" baseline="0" dirty="0"/>
              <a:t> description of what’s in this slide.</a:t>
            </a:r>
            <a:endParaRPr lang="en-US" sz="2400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E4-C974-4045-B735-678DC254F75A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D832-D8AA-094E-B6D8-1581C7FB90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4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468F-D9D0-483C-9BA6-3067EE45C7DB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AAD832-D8AA-094E-B6D8-1581C7FB90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B0A8759A-D0EF-43A0-B0CA-7024D026C3D1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D832-D8AA-094E-B6D8-1581C7FB90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2319364"/>
            <a:ext cx="11895" cy="407584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2319364"/>
            <a:ext cx="5384800" cy="373396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2319364"/>
            <a:ext cx="5384800" cy="373396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1628775"/>
            <a:ext cx="11374967" cy="442086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sz="2400" i="1" dirty="0"/>
              <a:t>One-sentence</a:t>
            </a:r>
            <a:r>
              <a:rPr lang="en-US" sz="2400" i="1" baseline="0" dirty="0"/>
              <a:t> description of what’s in this slide.</a:t>
            </a:r>
            <a:endParaRPr lang="en-US" sz="2400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033C-5DC9-484C-9DE2-051C94B283C6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1BAAD832-D8AA-094E-B6D8-1581C7FB90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153E-C39E-4624-8B46-99630955DEAE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1BAAD832-D8AA-094E-B6D8-1581C7FB90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1628775"/>
            <a:ext cx="11374967" cy="442086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sz="2400" i="1" dirty="0"/>
              <a:t>One-sentence</a:t>
            </a:r>
            <a:r>
              <a:rPr lang="en-US" sz="2400" i="1" baseline="0" dirty="0"/>
              <a:t> description of what’s in this slide.</a:t>
            </a:r>
            <a:endParaRPr lang="en-US" sz="2400" i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FD7A-7F2F-4AE5-9C08-CE34666B6B33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AAD832-D8AA-094E-B6D8-1581C7FB904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BC4A-3FDD-4ADE-AFB2-FBFAB869C5FA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51BD84B-E941-4C2D-8C33-6B588A5C2F2A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AAD832-D8AA-094E-B6D8-1581C7FB90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2319364"/>
            <a:ext cx="11379200" cy="38040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5" r:id="rId13"/>
    <p:sldLayoutId id="2147483746" r:id="rId14"/>
    <p:sldLayoutId id="2147483747" r:id="rId15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Courier New"/>
        <a:buChar char="o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1"/>
        </a:buClr>
        <a:buSzPct val="70000"/>
        <a:buFont typeface="Courier New"/>
        <a:buChar char="o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1"/>
        </a:buClr>
        <a:buSzPct val="75000"/>
        <a:buFont typeface="Courier New"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Courier New"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1"/>
        </a:buClr>
        <a:buFont typeface="Courier New"/>
        <a:buChar char="o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" y="0"/>
            <a:ext cx="1218353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0F446-1E13-4C1C-A863-BDE0B2A009F6}" type="datetime1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8C468-F1BA-4B07-87CC-570EBD6E2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5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E6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hyperlink" Target="https://www.rand.org/pubs/research_reports/RR3033.html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nd.org/health-care/projects/price-transparency/hospital-pricing/round3/faq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cwhaley@rand.or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6A5C-3101-43BD-A30F-005F49FB48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6400" y="1217436"/>
            <a:ext cx="11379200" cy="12575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RAND Hospital Price Transparency Project: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A Briefing for Purchasers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10EFAE-DB89-4B5E-A963-BC8AC2F1E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731" y="2790877"/>
            <a:ext cx="5862538" cy="29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0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B5960-1335-314A-8288-AEE508EC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 2.0 Wisconsin Coverage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53361D-40A3-4D4A-8B85-6FD39B39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85A26-6CE3-104B-933F-4280797DF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335" y="1562018"/>
            <a:ext cx="5527817" cy="4491310"/>
          </a:xfrm>
        </p:spPr>
        <p:txBody>
          <a:bodyPr>
            <a:normAutofit/>
          </a:bodyPr>
          <a:lstStyle/>
          <a:p>
            <a:r>
              <a:rPr lang="en-US" dirty="0"/>
              <a:t>Only 31 hospitals / providers included last year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Not great geographic coverage </a:t>
            </a:r>
            <a:br>
              <a:rPr lang="en-US" dirty="0"/>
            </a:br>
            <a:endParaRPr lang="en-US" dirty="0"/>
          </a:p>
          <a:p>
            <a:r>
              <a:rPr lang="en-US" dirty="0"/>
              <a:t>Limited data to inform employer decisions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can do better!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77C192-0701-6B4F-BB04-7B15CFA7C0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5D143CD0-4280-3642-B5B9-DEA7B4C14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206" y="1519428"/>
            <a:ext cx="4191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4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AB24-BFE7-A54B-8A32-2E70BA38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 2.0 vs. RAND 3.0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4C202-4289-A74E-82CC-643F232C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C4802-5B01-4D4D-9F9A-1AB294D2B7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RAND 2.0</a:t>
            </a:r>
            <a:endParaRPr lang="en-US" dirty="0"/>
          </a:p>
          <a:p>
            <a:r>
              <a:rPr lang="en-US" dirty="0"/>
              <a:t>25 states</a:t>
            </a:r>
          </a:p>
          <a:p>
            <a:r>
              <a:rPr lang="en-US" dirty="0"/>
              <a:t>2 APCDs</a:t>
            </a:r>
          </a:p>
          <a:p>
            <a:r>
              <a:rPr lang="en-US" dirty="0"/>
              <a:t>Just hospital facility fees</a:t>
            </a:r>
          </a:p>
          <a:p>
            <a:r>
              <a:rPr lang="en-US" dirty="0"/>
              <a:t>CMS quality scores</a:t>
            </a:r>
          </a:p>
          <a:p>
            <a:r>
              <a:rPr lang="en-US" dirty="0"/>
              <a:t>Inpatient &amp; Outpatient prices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E39550-CDE5-624C-BB11-B4E3B573A9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RAND 3.0</a:t>
            </a:r>
            <a:endParaRPr lang="en-US" dirty="0"/>
          </a:p>
          <a:p>
            <a:r>
              <a:rPr lang="en-US" dirty="0"/>
              <a:t>?? States</a:t>
            </a:r>
          </a:p>
          <a:p>
            <a:r>
              <a:rPr lang="en-US" dirty="0"/>
              <a:t>6 APCDs and expanded self-funded employer participation</a:t>
            </a:r>
          </a:p>
          <a:p>
            <a:r>
              <a:rPr lang="en-US" dirty="0"/>
              <a:t>Hospital facility &amp; professional</a:t>
            </a:r>
          </a:p>
          <a:p>
            <a:r>
              <a:rPr lang="en-US" dirty="0"/>
              <a:t>CMS &amp; Leapfrog quality scores</a:t>
            </a:r>
          </a:p>
          <a:p>
            <a:r>
              <a:rPr lang="en-US" dirty="0"/>
              <a:t>Inpatient, Outpatient, &amp; Service-line prices (e.g. orthopedic surgery)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2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07191-06C0-9F4C-BCB8-708C61E02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RAND 3.0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5663C-EA6B-E444-BC46-F8579AC8B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10BB1-9FA0-3F47-94B7-A51925F2307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1696" y="1759352"/>
            <a:ext cx="11379200" cy="4617826"/>
          </a:xfrm>
        </p:spPr>
        <p:txBody>
          <a:bodyPr/>
          <a:lstStyle/>
          <a:p>
            <a:r>
              <a:rPr lang="en-US" u="sng" dirty="0"/>
              <a:t>September 2019 - June 2020</a:t>
            </a:r>
            <a:r>
              <a:rPr lang="en-US" dirty="0"/>
              <a:t>: Collect data from employers, APCDs, and TPAs</a:t>
            </a:r>
            <a:br>
              <a:rPr lang="en-US" dirty="0"/>
            </a:br>
            <a:endParaRPr lang="en-US" dirty="0"/>
          </a:p>
          <a:p>
            <a:r>
              <a:rPr lang="en-US" u="sng" dirty="0"/>
              <a:t>March  2020 – August 2020</a:t>
            </a:r>
            <a:r>
              <a:rPr lang="en-US" dirty="0"/>
              <a:t>: Analyze data</a:t>
            </a:r>
            <a:br>
              <a:rPr lang="en-US" dirty="0"/>
            </a:br>
            <a:endParaRPr lang="en-US" dirty="0"/>
          </a:p>
          <a:p>
            <a:r>
              <a:rPr lang="en-US" strike="sngStrike" dirty="0"/>
              <a:t>May 2020: Present results at Employer’s Forum of Indiana Conference 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September 2020: Present results 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 Additional time to collect employer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0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1438E3-2789-E947-9D14-9EEBF62A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Output 1: Public Report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0AC46-21D3-F24C-8FBC-EF7B3521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135A15-C95B-F44D-B240-0A72A0F1F1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Uses all data to show national variation in hospital prices</a:t>
            </a:r>
          </a:p>
          <a:p>
            <a:r>
              <a:rPr lang="en-US" dirty="0"/>
              <a:t>Highlights prices paid by US employers and informs public policies</a:t>
            </a:r>
          </a:p>
          <a:p>
            <a:r>
              <a:rPr lang="en-US" dirty="0"/>
              <a:t>Free to contribute data </a:t>
            </a:r>
          </a:p>
          <a:p>
            <a:r>
              <a:rPr lang="en-US" dirty="0"/>
              <a:t>Publicly available in September 2020</a:t>
            </a:r>
          </a:p>
          <a:p>
            <a:r>
              <a:rPr lang="en-US" dirty="0">
                <a:hlinkClick r:id="rId2"/>
              </a:rPr>
              <a:t>https://www.rand.org/pubs/research_reports/RR3033.html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D9E5EC-CE8B-B64C-9876-9B40CC9BAD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4894" y="2319338"/>
            <a:ext cx="513661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04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1438E3-2789-E947-9D14-9EEBF62A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Output 2: Private Reports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0AC46-21D3-F24C-8FBC-EF7B3521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135A15-C95B-F44D-B240-0A72A0F1F16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336" y="1828800"/>
            <a:ext cx="11379200" cy="4548378"/>
          </a:xfrm>
        </p:spPr>
        <p:txBody>
          <a:bodyPr>
            <a:normAutofit/>
          </a:bodyPr>
          <a:lstStyle/>
          <a:p>
            <a:r>
              <a:rPr lang="en-US" dirty="0"/>
              <a:t>Use data from individual self-funded employers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Highlight prices paid by specific employers to inform </a:t>
            </a:r>
            <a:r>
              <a:rPr lang="en-US" i="1" u="sng" dirty="0"/>
              <a:t>their</a:t>
            </a:r>
            <a:r>
              <a:rPr lang="en-US" dirty="0"/>
              <a:t> benefits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$0.20 per covered life (up to $15,000 and min of $1,000)</a:t>
            </a:r>
          </a:p>
          <a:p>
            <a:pPr lvl="1"/>
            <a:r>
              <a:rPr lang="en-US" i="1" dirty="0"/>
              <a:t>RWJF requirement</a:t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Released as available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43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B037-93A3-ED40-9B98-1CA566D8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Private Report Summary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83E2476-165F-0946-BB18-DA0BBC83771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26453179"/>
              </p:ext>
            </p:extLst>
          </p:nvPr>
        </p:nvGraphicFramePr>
        <p:xfrm>
          <a:off x="258618" y="2570163"/>
          <a:ext cx="11482530" cy="2380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1582">
                  <a:extLst>
                    <a:ext uri="{9D8B030D-6E8A-4147-A177-3AD203B41FA5}">
                      <a16:colId xmlns:a16="http://schemas.microsoft.com/office/drawing/2014/main" val="1252217154"/>
                    </a:ext>
                  </a:extLst>
                </a:gridCol>
                <a:gridCol w="1731494">
                  <a:extLst>
                    <a:ext uri="{9D8B030D-6E8A-4147-A177-3AD203B41FA5}">
                      <a16:colId xmlns:a16="http://schemas.microsoft.com/office/drawing/2014/main" val="1257081192"/>
                    </a:ext>
                  </a:extLst>
                </a:gridCol>
                <a:gridCol w="1594796">
                  <a:extLst>
                    <a:ext uri="{9D8B030D-6E8A-4147-A177-3AD203B41FA5}">
                      <a16:colId xmlns:a16="http://schemas.microsoft.com/office/drawing/2014/main" val="1619693062"/>
                    </a:ext>
                  </a:extLst>
                </a:gridCol>
                <a:gridCol w="1948928">
                  <a:extLst>
                    <a:ext uri="{9D8B030D-6E8A-4147-A177-3AD203B41FA5}">
                      <a16:colId xmlns:a16="http://schemas.microsoft.com/office/drawing/2014/main" val="2071629065"/>
                    </a:ext>
                  </a:extLst>
                </a:gridCol>
                <a:gridCol w="1924148">
                  <a:extLst>
                    <a:ext uri="{9D8B030D-6E8A-4147-A177-3AD203B41FA5}">
                      <a16:colId xmlns:a16="http://schemas.microsoft.com/office/drawing/2014/main" val="250265132"/>
                    </a:ext>
                  </a:extLst>
                </a:gridCol>
                <a:gridCol w="2141582">
                  <a:extLst>
                    <a:ext uri="{9D8B030D-6E8A-4147-A177-3AD203B41FA5}">
                      <a16:colId xmlns:a16="http://schemas.microsoft.com/office/drawing/2014/main" val="2912091616"/>
                    </a:ext>
                  </a:extLst>
                </a:gridCol>
              </a:tblGrid>
              <a:tr h="152712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  <a:t>Employer </a:t>
                      </a:r>
                      <a:r>
                        <a:rPr lang="en-US" sz="2100" u="none" strike="noStrike" dirty="0">
                          <a:effectLst/>
                          <a:highlight>
                            <a:srgbClr val="FFFF00"/>
                          </a:highlight>
                          <a:latin typeface="Franklin Gothic Medium" panose="020B0603020102020204" pitchFamily="34" charset="0"/>
                        </a:rPr>
                        <a:t>X</a:t>
                      </a:r>
                      <a: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  <a:t> amount paid</a:t>
                      </a:r>
                      <a:endParaRPr lang="en-US" sz="2100" b="1" i="0" u="none" strike="noStrike" dirty="0">
                        <a:solidFill>
                          <a:srgbClr val="112277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  <a:t>Medicare</a:t>
                      </a:r>
                      <a:b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</a:br>
                      <a: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  <a:t>amount paid</a:t>
                      </a:r>
                      <a:endParaRPr lang="en-US" sz="2100" b="1" i="0" u="none" strike="noStrike" dirty="0">
                        <a:solidFill>
                          <a:srgbClr val="112277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  <a:t>Relative</a:t>
                      </a:r>
                      <a:b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</a:br>
                      <a: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  <a:t>price</a:t>
                      </a:r>
                      <a:b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</a:br>
                      <a: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  <a:t>paid by</a:t>
                      </a:r>
                      <a:b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</a:br>
                      <a: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  <a:t>Employer </a:t>
                      </a:r>
                      <a:r>
                        <a:rPr lang="en-US" sz="2100" u="none" strike="noStrike" dirty="0">
                          <a:effectLst/>
                          <a:highlight>
                            <a:srgbClr val="FFFF00"/>
                          </a:highlight>
                          <a:latin typeface="Franklin Gothic Medium" panose="020B0603020102020204" pitchFamily="34" charset="0"/>
                        </a:rPr>
                        <a:t>X</a:t>
                      </a:r>
                      <a:endParaRPr lang="en-US" sz="2100" b="1" i="0" u="none" strike="noStrike" dirty="0">
                        <a:solidFill>
                          <a:srgbClr val="112277"/>
                        </a:solidFill>
                        <a:effectLst/>
                        <a:highlight>
                          <a:srgbClr val="FFFF00"/>
                        </a:highlight>
                        <a:latin typeface="Franklin Gothic Medium" panose="020B06030201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  <a:t>1X Medicare</a:t>
                      </a:r>
                      <a:endParaRPr lang="en-US" sz="2100" b="1" i="0" u="none" strike="noStrike" dirty="0">
                        <a:solidFill>
                          <a:srgbClr val="112277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  <a:t>1.5X Medicare</a:t>
                      </a:r>
                      <a:endParaRPr lang="en-US" sz="2100" b="1" i="0" u="none" strike="noStrike" dirty="0">
                        <a:solidFill>
                          <a:srgbClr val="112277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  <a:t>2X Medicare</a:t>
                      </a:r>
                      <a:endParaRPr lang="en-US" sz="2100" b="1" i="0" u="none" strike="noStrike" dirty="0">
                        <a:solidFill>
                          <a:srgbClr val="112277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0600576"/>
                  </a:ext>
                </a:extLst>
              </a:tr>
              <a:tr h="853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  <a:t>$21,721,398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  <a:t>$7,438,329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  <a:t>2.92X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  <a:t>$14,283,069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  <a:t>$10,563,905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  <a:latin typeface="Franklin Gothic Medium" panose="020B0603020102020204" pitchFamily="34" charset="0"/>
                        </a:rPr>
                        <a:t>$6,844,740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34392950"/>
                  </a:ext>
                </a:extLst>
              </a:tr>
            </a:tbl>
          </a:graphicData>
        </a:graphic>
      </p:graphicFrame>
      <p:sp>
        <p:nvSpPr>
          <p:cNvPr id="3" name="Right Bracket 2">
            <a:extLst>
              <a:ext uri="{FF2B5EF4-FFF2-40B4-BE49-F238E27FC236}">
                <a16:creationId xmlns:a16="http://schemas.microsoft.com/office/drawing/2014/main" id="{15103475-0FAC-A14F-8480-D296F587BB49}"/>
              </a:ext>
            </a:extLst>
          </p:cNvPr>
          <p:cNvSpPr/>
          <p:nvPr/>
        </p:nvSpPr>
        <p:spPr>
          <a:xfrm rot="16200000">
            <a:off x="8578581" y="-586048"/>
            <a:ext cx="502766" cy="5467926"/>
          </a:xfrm>
          <a:prstGeom prst="rightBracket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DCB21-85D1-BC47-8081-2E86CF37F452}"/>
              </a:ext>
            </a:extLst>
          </p:cNvPr>
          <p:cNvSpPr txBox="1"/>
          <p:nvPr/>
        </p:nvSpPr>
        <p:spPr>
          <a:xfrm>
            <a:off x="6875195" y="1594940"/>
            <a:ext cx="3838743" cy="5027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Franklin Gothic Medium" panose="020B0603020102020204" pitchFamily="34" charset="0"/>
              </a:rPr>
              <a:t>Savings if employer paid:</a:t>
            </a:r>
          </a:p>
        </p:txBody>
      </p:sp>
    </p:spTree>
    <p:extLst>
      <p:ext uri="{BB962C8B-B14F-4D97-AF65-F5344CB8AC3E}">
        <p14:creationId xmlns:p14="http://schemas.microsoft.com/office/powerpoint/2010/main" val="34969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1C39A1-A6DF-5440-9167-34676A3BB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DE92B-C9AE-EF4B-B9AF-59244E9C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653AA2D-64B6-B147-9647-762BF3D2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 3.0 Overview</a:t>
            </a:r>
          </a:p>
        </p:txBody>
      </p:sp>
    </p:spTree>
    <p:extLst>
      <p:ext uri="{BB962C8B-B14F-4D97-AF65-F5344CB8AC3E}">
        <p14:creationId xmlns:p14="http://schemas.microsoft.com/office/powerpoint/2010/main" val="4192649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38E0-8BF7-184F-BE17-A0431E37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compare hospital prices?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35C3CD-6064-5F4E-9375-6FC1CFC57F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17701"/>
            <a:ext cx="4929306" cy="328022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6596C5-F61E-094B-BBE5-11D4AA22C0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73251"/>
            <a:ext cx="5181600" cy="345608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9D66E-EFBB-FC48-BF48-D49A99E75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RAND Proprietary. Not for citation, attribution, 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110872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525156-6BAF-5F41-A85D-5C67B8E6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Prices is Challenging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38185B-A0EB-964B-91DA-589956D0BB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Every hospital is different and performs different services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 “apples-to-apples” comparisons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Medicare system can help us standardize</a:t>
            </a:r>
            <a:br>
              <a:rPr lang="en-US" dirty="0"/>
            </a:br>
            <a:endParaRPr lang="en-US" dirty="0"/>
          </a:p>
          <a:p>
            <a:r>
              <a:rPr lang="en-US" dirty="0"/>
              <a:t>Let’s make an apple pie, but two recipes!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F5FB3BE-75CD-2544-85ED-54DAC743E1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9450" y="2832894"/>
            <a:ext cx="3467100" cy="2336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371DD-A813-2747-A6DD-91510A6A6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RAND Proprietary. Not for citation, attribution, 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388010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D639569-A62D-8446-A596-B2936FCE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1: </a:t>
            </a:r>
            <a:r>
              <a:rPr lang="en-US" b="1" dirty="0"/>
              <a:t>Percent of Medicare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39941C-F417-334F-94DC-4AAE24A48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more do employers pay than Medicare would have paid at exact same hospitals?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Pros</a:t>
            </a:r>
            <a:r>
              <a:rPr lang="en-US" dirty="0"/>
              <a:t>: Easy to interpret and compare across hospitals</a:t>
            </a:r>
            <a:br>
              <a:rPr lang="en-US" dirty="0"/>
            </a:br>
            <a:r>
              <a:rPr lang="en-US" dirty="0"/>
              <a:t>	  Medicare adjusts for cost of living and wage differences 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Cons</a:t>
            </a:r>
            <a:r>
              <a:rPr lang="en-US" dirty="0"/>
              <a:t>: Medicare pays teaching and DSH hospitals more, and so benchmarking against Medicare will make them look cheaper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04C74-7744-2F42-9BC4-D513E04D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RAND Proprietary. Not for citation, attribution, 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55552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57526"/>
            <a:ext cx="8534400" cy="1990726"/>
          </a:xfrm>
        </p:spPr>
        <p:txBody>
          <a:bodyPr>
            <a:normAutofit/>
          </a:bodyPr>
          <a:lstStyle/>
          <a:p>
            <a:r>
              <a:rPr lang="en-US" dirty="0"/>
              <a:t>Briefing for Wisconsin Purchasers</a:t>
            </a:r>
          </a:p>
          <a:p>
            <a:endParaRPr lang="en-US" dirty="0"/>
          </a:p>
          <a:p>
            <a:r>
              <a:rPr lang="en-US" dirty="0"/>
              <a:t>May 13, 2020</a:t>
            </a:r>
          </a:p>
          <a:p>
            <a:endParaRPr lang="en-US" dirty="0"/>
          </a:p>
          <a:p>
            <a:r>
              <a:rPr lang="en-US" dirty="0"/>
              <a:t>Christopher Whaley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599" y="295275"/>
            <a:ext cx="9364133" cy="1752600"/>
          </a:xfrm>
        </p:spPr>
        <p:txBody>
          <a:bodyPr>
            <a:normAutofit/>
          </a:bodyPr>
          <a:lstStyle/>
          <a:p>
            <a:r>
              <a:rPr lang="en-US" dirty="0"/>
              <a:t>RAND Hospital Price Transparency Project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334" y="5642671"/>
            <a:ext cx="7377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briefing represents the views of the author, and not RAND or RAND’s funders.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4991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315B-902F-444D-B310-42287AA88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2: </a:t>
            </a:r>
            <a:r>
              <a:rPr lang="en-US" b="1" dirty="0"/>
              <a:t>Standardized Prices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4F07-1EC8-B84F-A52D-37E26D64B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Medicare has figured out how much more to pay for different services</a:t>
            </a:r>
          </a:p>
          <a:p>
            <a:pPr lvl="1"/>
            <a:r>
              <a:rPr lang="en-US" dirty="0"/>
              <a:t>E.g. Medicare pays 34.65 times for a heart transplant (DRG 103) vs. chest pains (DRG 143)</a:t>
            </a:r>
          </a:p>
          <a:p>
            <a:pPr lvl="1"/>
            <a:r>
              <a:rPr lang="en-US" dirty="0"/>
              <a:t>We can use these weights to make an apples-to-apples comparison across hospital services</a:t>
            </a:r>
          </a:p>
          <a:p>
            <a:pPr lvl="1"/>
            <a:r>
              <a:rPr lang="en-US" dirty="0"/>
              <a:t>Average ”walk out the door” amount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Pros</a:t>
            </a:r>
            <a:r>
              <a:rPr lang="en-US" dirty="0"/>
              <a:t>: Can put everything into one number</a:t>
            </a:r>
            <a:br>
              <a:rPr lang="en-US" dirty="0"/>
            </a:br>
            <a:r>
              <a:rPr lang="en-US" dirty="0"/>
              <a:t>	  Don’t have to worry about teaching/DSH/etc. payments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Cons</a:t>
            </a:r>
            <a:r>
              <a:rPr lang="en-US" dirty="0"/>
              <a:t>: Different systems for inpatient vs. outpatient</a:t>
            </a:r>
            <a:br>
              <a:rPr lang="en-US" dirty="0"/>
            </a:br>
            <a:r>
              <a:rPr lang="en-US" dirty="0"/>
              <a:t>	  No comparison to Medicare benchmark</a:t>
            </a:r>
            <a:br>
              <a:rPr lang="en-US" dirty="0"/>
            </a:br>
            <a:r>
              <a:rPr lang="en-US" dirty="0"/>
              <a:t>	  Maybe we want to account for higher teaching/DSH/etc. payments?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EAAAA-AECC-1F43-9B29-B73C7ABC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RAND Proprietary. Not for citation, attribution, 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61312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Compare to Medicare?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778000"/>
            <a:ext cx="11338560" cy="4035759"/>
          </a:xfrm>
        </p:spPr>
        <p:txBody>
          <a:bodyPr>
            <a:normAutofit/>
          </a:bodyPr>
          <a:lstStyle/>
          <a:p>
            <a:r>
              <a:rPr lang="en-US" dirty="0"/>
              <a:t>Largest purchaser of health care in the world</a:t>
            </a:r>
          </a:p>
          <a:p>
            <a:r>
              <a:rPr lang="en-US" dirty="0"/>
              <a:t>Sets industry standards</a:t>
            </a:r>
          </a:p>
          <a:p>
            <a:r>
              <a:rPr lang="en-US" dirty="0"/>
              <a:t>Prices and methods are empirically based and transparent</a:t>
            </a:r>
          </a:p>
          <a:p>
            <a:r>
              <a:rPr lang="en-US" dirty="0"/>
              <a:t>Medicare prices intended to be fair</a:t>
            </a:r>
          </a:p>
          <a:p>
            <a:r>
              <a:rPr lang="en-US" dirty="0"/>
              <a:t>Uses quality measures/value-based payment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8A0B04-BC87-124B-B0CC-F837F791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Protections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BC685-FB59-B34E-AF12-A3E978F50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RAND Proprietary. Not for citation, attribution, or distribution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76C83-801C-1A46-9D5F-F5107A08B2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336" y="1586754"/>
            <a:ext cx="11379200" cy="4575272"/>
          </a:xfrm>
        </p:spPr>
        <p:txBody>
          <a:bodyPr/>
          <a:lstStyle/>
          <a:p>
            <a:r>
              <a:rPr lang="en-US" dirty="0"/>
              <a:t>Project regulated by RAND Human Subjects Protection Committee</a:t>
            </a:r>
            <a:br>
              <a:rPr lang="en-US" dirty="0"/>
            </a:br>
            <a:endParaRPr lang="en-US" dirty="0"/>
          </a:p>
          <a:p>
            <a:r>
              <a:rPr lang="en-US" dirty="0"/>
              <a:t>Data analysis conducted on secure computing environment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Similar environment used to analyze confidential Medicare data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Data analysts undergo HIPAA and human subjects training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NDAs and DUAs in place to protect data confidentiality </a:t>
            </a:r>
          </a:p>
        </p:txBody>
      </p:sp>
    </p:spTree>
    <p:extLst>
      <p:ext uri="{BB962C8B-B14F-4D97-AF65-F5344CB8AC3E}">
        <p14:creationId xmlns:p14="http://schemas.microsoft.com/office/powerpoint/2010/main" val="2259017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0151-9117-7A45-AAA5-374820B8F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Have Employers Used RAND 2.0 </a:t>
            </a:r>
            <a:br>
              <a:rPr lang="en-US" dirty="0"/>
            </a:br>
            <a:r>
              <a:rPr lang="en-US" dirty="0"/>
              <a:t>(and how can they use 3.0)?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E3B87-5485-074E-8241-7DDAC53F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D60EAE6-3D7D-164E-9BBC-48BCF4CDD2DD}"/>
              </a:ext>
            </a:extLst>
          </p:cNvPr>
          <p:cNvSpPr/>
          <p:nvPr/>
        </p:nvSpPr>
        <p:spPr>
          <a:xfrm>
            <a:off x="286327" y="3881315"/>
            <a:ext cx="11485972" cy="267855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1073D8-AF13-BC4D-AF22-87BDDD77C10B}"/>
              </a:ext>
            </a:extLst>
          </p:cNvPr>
          <p:cNvSpPr txBox="1"/>
          <p:nvPr/>
        </p:nvSpPr>
        <p:spPr>
          <a:xfrm>
            <a:off x="655783" y="3267846"/>
            <a:ext cx="286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Finally have information about prices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0842F-6B1B-6943-959C-86795254F185}"/>
              </a:ext>
            </a:extLst>
          </p:cNvPr>
          <p:cNvSpPr txBox="1"/>
          <p:nvPr/>
        </p:nvSpPr>
        <p:spPr>
          <a:xfrm>
            <a:off x="4886590" y="3520198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Benchmark Prices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03A4DA-EBD7-1441-BADC-DA60C3F169B6}"/>
              </a:ext>
            </a:extLst>
          </p:cNvPr>
          <p:cNvSpPr txBox="1"/>
          <p:nvPr/>
        </p:nvSpPr>
        <p:spPr>
          <a:xfrm>
            <a:off x="9264072" y="3267846"/>
            <a:ext cx="227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hospital networks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71D3AF-BCFA-A944-BCF0-10E60AE0116B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1909482" y="3914177"/>
            <a:ext cx="177937" cy="234993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79268E-B351-FB4B-ABA0-21F44C508449}"/>
              </a:ext>
            </a:extLst>
          </p:cNvPr>
          <p:cNvCxnSpPr>
            <a:cxnSpLocks/>
          </p:cNvCxnSpPr>
          <p:nvPr/>
        </p:nvCxnSpPr>
        <p:spPr>
          <a:xfrm flipH="1">
            <a:off x="5930153" y="3914176"/>
            <a:ext cx="180810" cy="234994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BF469D-DB30-CB4A-A389-9F805B09D4A2}"/>
              </a:ext>
            </a:extLst>
          </p:cNvPr>
          <p:cNvCxnSpPr>
            <a:cxnSpLocks/>
          </p:cNvCxnSpPr>
          <p:nvPr/>
        </p:nvCxnSpPr>
        <p:spPr>
          <a:xfrm flipH="1">
            <a:off x="10206318" y="3914177"/>
            <a:ext cx="179974" cy="234993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506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7F5E3-A0BB-C040-AE7C-8B085324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Employers are collecting information about prices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DB70BB-69D4-AF42-A184-548C98BC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CB2473-E4E6-534B-A593-84BC7DAE4D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4764" y="2319364"/>
            <a:ext cx="5554900" cy="188699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C7E5FB-B07A-9B4A-9D0D-D7EE00D862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925370-8FF9-C649-AE0C-5DBFD95DA5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Colorado Business Group on Health used RAND 2.0 data to produce report on value of Colorado hospitals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Proposed options for Colorado employers to address prices in their specific markets </a:t>
            </a:r>
          </a:p>
        </p:txBody>
      </p:sp>
    </p:spTree>
    <p:extLst>
      <p:ext uri="{BB962C8B-B14F-4D97-AF65-F5344CB8AC3E}">
        <p14:creationId xmlns:p14="http://schemas.microsoft.com/office/powerpoint/2010/main" val="853057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372CDB-9A0E-5847-97B3-A2DEC699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Employers are using data to benchmark prices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E1F6A7-754A-DB4B-BD39-637C1550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188" y="6391533"/>
            <a:ext cx="11785600" cy="365760"/>
          </a:xfrm>
        </p:spPr>
        <p:txBody>
          <a:bodyPr/>
          <a:lstStyle/>
          <a:p>
            <a:r>
              <a:rPr lang="en-US" dirty="0"/>
              <a:t>Harris Meyer (2020) “</a:t>
            </a:r>
            <a:r>
              <a:rPr lang="en-US" b="1" dirty="0"/>
              <a:t>Self-insured employers go looking for value-based deals</a:t>
            </a:r>
            <a:r>
              <a:rPr lang="en-US" dirty="0"/>
              <a:t>“ Modern Healthcare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AF6CE0-5DE2-334B-8E8C-415B7EDAD0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A1101F-D1A8-EB4F-9247-6891C4E61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33" y="1493630"/>
            <a:ext cx="11327031" cy="492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94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188FC7-00B3-764E-A705-E301BC2AAEE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372093" y="1422029"/>
            <a:ext cx="6092825" cy="13221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4FD18-E67B-1A45-82DA-0E447CEE80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19B-A352-AE49-8A34-F169F5F50B5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2AA5452-8191-2240-8FC6-B14C4772E2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591365" cy="1102659"/>
          </a:xfrm>
        </p:spPr>
        <p:txBody>
          <a:bodyPr/>
          <a:lstStyle/>
          <a:p>
            <a:r>
              <a:rPr lang="en-US" dirty="0"/>
              <a:t>Employers are using RAND 2.0 in their negotiations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8392EF2-EE2A-F44F-85AB-076A36EC86F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482412" y="2998491"/>
            <a:ext cx="7445375" cy="3081337"/>
          </a:xfrm>
          <a:prstGeom prst="wedgeRoundRectCallout">
            <a:avLst>
              <a:gd name="adj1" fmla="val 49253"/>
              <a:gd name="adj2" fmla="val 56563"/>
              <a:gd name="adj3" fmla="val 16667"/>
            </a:avLst>
          </a:prstGeom>
          <a:solidFill>
            <a:schemeClr val="accent5"/>
          </a:solidFill>
        </p:spPr>
        <p:txBody>
          <a:bodyPr vert="horz" lIns="243840" bIns="24384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667" dirty="0"/>
              <a:t>Anthem is attempting to support a core goal of the RAND study by holding hospital systems accountable for their prices, which in turn will benefit our employees' mental and physical health and their financial wellness.</a:t>
            </a:r>
          </a:p>
          <a:p>
            <a:pPr marL="0" indent="0" algn="r">
              <a:buNone/>
            </a:pPr>
            <a:r>
              <a:rPr lang="en-US" dirty="0"/>
              <a:t>—</a:t>
            </a:r>
            <a:r>
              <a:rPr lang="en-US" b="1" i="1" dirty="0"/>
              <a:t>Purdue Senior Director of Benefits</a:t>
            </a:r>
          </a:p>
          <a:p>
            <a:pPr marL="0" indent="0">
              <a:buNone/>
            </a:pPr>
            <a:endParaRPr lang="en-US" sz="2667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47979-C1F0-FE4E-B187-ABCDC29AD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04" y="1422029"/>
            <a:ext cx="3850549" cy="42989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458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38963-01A8-C243-B9CD-A8C140038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1E2A6B-C714-2041-AC1C-061C2D640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62D085-16F7-EC49-B5A1-8F6DCED9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 3.0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328007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FCBB50-F687-C84C-9E6A-68A946EA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Employers Participate in RAND 3.0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081742-AC7C-1040-81FE-56F51262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C79FF-0169-B94F-8121-7A09A0658F2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FAQ here: </a:t>
            </a:r>
            <a:r>
              <a:rPr lang="en-US" dirty="0">
                <a:hlinkClick r:id="rId2"/>
              </a:rPr>
              <a:t>https://www.rand.org/health-care/projects/price-transparency/hospital-pricing/round3/faq.html</a:t>
            </a:r>
            <a:r>
              <a:rPr lang="en-US" dirty="0"/>
              <a:t> (will be sent out!)</a:t>
            </a:r>
            <a:br>
              <a:rPr lang="en-US" dirty="0"/>
            </a:br>
            <a:endParaRPr lang="en-US" dirty="0"/>
          </a:p>
          <a:p>
            <a:r>
              <a:rPr lang="en-US" dirty="0"/>
              <a:t>Employers need to authorize insurance carrier, TPA, or data warehouse to send claims data to RAND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9DC15-2402-2042-B961-5E716EDFE7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71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F12F-D6F8-9F47-9D18-5E05A730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DUA Agreements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099DE-5A24-8441-AE3A-6DF4A529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75325-6349-4B48-B7EC-C3D978AE2B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336" y="2191871"/>
            <a:ext cx="11379200" cy="4185307"/>
          </a:xfrm>
        </p:spPr>
        <p:txBody>
          <a:bodyPr/>
          <a:lstStyle/>
          <a:p>
            <a:r>
              <a:rPr lang="en-US" dirty="0"/>
              <a:t>RAND has “Master DUAs” with Anthem, Cigna, and United</a:t>
            </a:r>
          </a:p>
          <a:p>
            <a:pPr lvl="1"/>
            <a:r>
              <a:rPr lang="en-US" dirty="0"/>
              <a:t>Hoping to do the same with Aetna</a:t>
            </a:r>
          </a:p>
          <a:p>
            <a:pPr lvl="1"/>
            <a:r>
              <a:rPr lang="en-US" dirty="0"/>
              <a:t>Employer has to email account rep authorizing data transfer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UHC / UMR is charging all employers $1,200 to $2,500 data transfer fee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Cigna is charging at least 1 employer  ~ $1,500 fee </a:t>
            </a:r>
          </a:p>
        </p:txBody>
      </p:sp>
    </p:spTree>
    <p:extLst>
      <p:ext uri="{BB962C8B-B14F-4D97-AF65-F5344CB8AC3E}">
        <p14:creationId xmlns:p14="http://schemas.microsoft.com/office/powerpoint/2010/main" val="278864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5F1A-3C40-4940-B510-6569EDAA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42473"/>
            <a:ext cx="11379200" cy="758952"/>
          </a:xfrm>
        </p:spPr>
        <p:txBody>
          <a:bodyPr>
            <a:normAutofit/>
          </a:bodyPr>
          <a:lstStyle/>
          <a:p>
            <a:r>
              <a:rPr lang="en-US" dirty="0"/>
              <a:t>Prices Paid by Self-Funded Employers are High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1D395-FAB7-554B-A674-2422686E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B8EB36-8FBB-E346-80D1-9E4EB5B48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1529550"/>
            <a:ext cx="4779001" cy="4784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17B2DE-1FE9-E34E-A50F-5D095641B38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81337" y="1896533"/>
            <a:ext cx="6769532" cy="374997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Why private health plans?</a:t>
            </a:r>
          </a:p>
          <a:p>
            <a:pPr lvl="1"/>
            <a:r>
              <a:rPr lang="en-US" dirty="0"/>
              <a:t>persistently high growth in spending per capita</a:t>
            </a:r>
          </a:p>
          <a:p>
            <a:r>
              <a:rPr lang="en-US" dirty="0"/>
              <a:t>Why hospitals?</a:t>
            </a:r>
          </a:p>
          <a:p>
            <a:pPr lvl="1"/>
            <a:r>
              <a:rPr lang="en-US" dirty="0"/>
              <a:t>$1.1T industry</a:t>
            </a:r>
          </a:p>
          <a:p>
            <a:pPr lvl="1"/>
            <a:r>
              <a:rPr lang="en-US" dirty="0"/>
              <a:t>private prices high, rising, and widely varying</a:t>
            </a:r>
          </a:p>
        </p:txBody>
      </p:sp>
    </p:spTree>
    <p:extLst>
      <p:ext uri="{BB962C8B-B14F-4D97-AF65-F5344CB8AC3E}">
        <p14:creationId xmlns:p14="http://schemas.microsoft.com/office/powerpoint/2010/main" val="459553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F12F-D6F8-9F47-9D18-5E05A730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Data Warehouse is Easier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099DE-5A24-8441-AE3A-6DF4A529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75325-6349-4B48-B7EC-C3D978AE2BC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IBM Watson </a:t>
            </a:r>
          </a:p>
          <a:p>
            <a:pPr lvl="1"/>
            <a:r>
              <a:rPr lang="en-US" dirty="0"/>
              <a:t>Simple 2 page data agreement</a:t>
            </a:r>
          </a:p>
          <a:p>
            <a:pPr lvl="1"/>
            <a:r>
              <a:rPr lang="en-US" dirty="0"/>
              <a:t>Employer, IBM, and RAND sign</a:t>
            </a:r>
          </a:p>
          <a:p>
            <a:pPr lvl="1"/>
            <a:r>
              <a:rPr lang="en-US" dirty="0"/>
              <a:t>Transfers have proven successful</a:t>
            </a:r>
          </a:p>
          <a:p>
            <a:pPr marL="274320" lvl="1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327E5-9F70-9E45-9F4C-6E76CD5F81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employer has multiple TPAs, warehouse can provide all at once</a:t>
            </a:r>
          </a:p>
        </p:txBody>
      </p:sp>
    </p:spTree>
    <p:extLst>
      <p:ext uri="{BB962C8B-B14F-4D97-AF65-F5344CB8AC3E}">
        <p14:creationId xmlns:p14="http://schemas.microsoft.com/office/powerpoint/2010/main" val="4190698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602BF-EAD0-7C46-8CBA-976E092C5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46445-0649-1547-96BB-36B4EA28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85FFF-EAC2-AE46-AEDA-25501E0BCA9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reach out with </a:t>
            </a:r>
            <a:r>
              <a:rPr lang="en-US"/>
              <a:t>any questions</a:t>
            </a:r>
            <a:br>
              <a:rPr lang="en-US"/>
            </a:br>
            <a:endParaRPr lang="en-US"/>
          </a:p>
          <a:p>
            <a:pPr marL="0" indent="0">
              <a:buNone/>
            </a:pPr>
            <a:r>
              <a:rPr lang="en-US" dirty="0"/>
              <a:t>Contact information: </a:t>
            </a:r>
            <a:r>
              <a:rPr lang="en-US" dirty="0">
                <a:hlinkClick r:id="rId2"/>
              </a:rPr>
              <a:t>cwhaley@rand.org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2755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65A383-02CB-4A9D-A943-94C05A7E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C468-F1BA-4B07-87CC-570EBD6E29B9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98257-69F3-4F17-BF3C-F1440797B14D}"/>
              </a:ext>
            </a:extLst>
          </p:cNvPr>
          <p:cNvSpPr txBox="1"/>
          <p:nvPr/>
        </p:nvSpPr>
        <p:spPr>
          <a:xfrm>
            <a:off x="3969835" y="1169162"/>
            <a:ext cx="7716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Call to Action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0FCFC6-4EE0-4DF6-BEC3-378F7823B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131" y="2566554"/>
            <a:ext cx="5862538" cy="2931269"/>
          </a:xfrm>
          <a:prstGeom prst="rect">
            <a:avLst/>
          </a:prstGeom>
        </p:spPr>
      </p:pic>
      <p:pic>
        <p:nvPicPr>
          <p:cNvPr id="5" name="Graphic 4" descr="Marketing">
            <a:extLst>
              <a:ext uri="{FF2B5EF4-FFF2-40B4-BE49-F238E27FC236}">
                <a16:creationId xmlns:a16="http://schemas.microsoft.com/office/drawing/2014/main" id="{9C0B7FDE-D388-4B1A-A4AA-10B887184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008" y="547256"/>
            <a:ext cx="3744190" cy="374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BEFAE-0112-4F60-B0FA-3E55FF190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9" y="321009"/>
            <a:ext cx="10825655" cy="923330"/>
          </a:xfrm>
        </p:spPr>
        <p:txBody>
          <a:bodyPr>
            <a:normAutofit fontScale="90000"/>
          </a:bodyPr>
          <a:lstStyle/>
          <a:p>
            <a:r>
              <a:rPr lang="en-US" sz="3700" dirty="0"/>
              <a:t>Wisconsin Health Information Organization (WHIO) </a:t>
            </a:r>
            <a:br>
              <a:rPr lang="en-US" sz="3600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117C8F-C87E-400D-9126-4E863F7304BB}"/>
              </a:ext>
            </a:extLst>
          </p:cNvPr>
          <p:cNvSpPr/>
          <p:nvPr/>
        </p:nvSpPr>
        <p:spPr>
          <a:xfrm>
            <a:off x="679527" y="959462"/>
            <a:ext cx="106742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E6C"/>
                </a:solidFill>
              </a:rPr>
              <a:t>Mission: </a:t>
            </a:r>
            <a:r>
              <a:rPr lang="en-US" sz="2400" dirty="0">
                <a:solidFill>
                  <a:srgbClr val="002E6C"/>
                </a:solidFill>
              </a:rPr>
              <a:t>To improve the quality, safety and efficiency of the health care delivery system in Wisconsin.</a:t>
            </a:r>
          </a:p>
          <a:p>
            <a:r>
              <a:rPr lang="en-US" sz="2400" b="1" dirty="0">
                <a:solidFill>
                  <a:srgbClr val="002E6C"/>
                </a:solidFill>
              </a:rPr>
              <a:t>Vision:</a:t>
            </a:r>
            <a:r>
              <a:rPr lang="en-US" sz="2400" dirty="0">
                <a:solidFill>
                  <a:srgbClr val="002E6C"/>
                </a:solidFill>
              </a:rPr>
              <a:t> To be an indispensable information resource to those who work to improve health &amp; the value of healthcare in Wisconsin.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63338B-B12C-4CBD-A0C6-0332786B2A11}"/>
              </a:ext>
            </a:extLst>
          </p:cNvPr>
          <p:cNvSpPr/>
          <p:nvPr/>
        </p:nvSpPr>
        <p:spPr>
          <a:xfrm>
            <a:off x="4242993" y="4698209"/>
            <a:ext cx="7466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E6C"/>
                </a:solidFill>
              </a:rPr>
              <a:t>Largest source of Wisconsin data and information with about </a:t>
            </a:r>
            <a:r>
              <a:rPr lang="en-US" sz="2400" b="1" dirty="0">
                <a:solidFill>
                  <a:srgbClr val="002E6C"/>
                </a:solidFill>
              </a:rPr>
              <a:t>4.2  Million insured lives, 125 Million claims and over $100 billion in charges.</a:t>
            </a:r>
            <a:endParaRPr lang="en-US" sz="2400" dirty="0">
              <a:solidFill>
                <a:srgbClr val="002E6C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322BB1-5403-4D25-8BBC-7422544AE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47784"/>
            <a:ext cx="4500792" cy="38892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23DD0D-CAD8-4013-92EF-25EF6C0ADFA0}"/>
              </a:ext>
            </a:extLst>
          </p:cNvPr>
          <p:cNvSpPr/>
          <p:nvPr/>
        </p:nvSpPr>
        <p:spPr>
          <a:xfrm>
            <a:off x="4445133" y="3009635"/>
            <a:ext cx="75613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Voluntary</a:t>
            </a:r>
            <a:r>
              <a:rPr lang="en-US" sz="2200" dirty="0"/>
              <a:t>, statewide, </a:t>
            </a:r>
            <a:r>
              <a:rPr lang="en-US" sz="2200" b="1" dirty="0"/>
              <a:t>501(c)(3) public-private</a:t>
            </a:r>
            <a:r>
              <a:rPr lang="en-US" sz="2200" dirty="0"/>
              <a:t> collaboration governed by a </a:t>
            </a:r>
            <a:r>
              <a:rPr lang="en-US" sz="2200" b="1" dirty="0"/>
              <a:t>multi-stakeholder Board of Directors </a:t>
            </a:r>
            <a:r>
              <a:rPr lang="en-US" sz="2200" dirty="0"/>
              <a:t>consisting of providers, payers, purchasers and State agencies.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FB6631-2B9F-47D9-AF27-D9B64103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C468-F1BA-4B07-87CC-570EBD6E29B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82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AEF2-F48D-4528-8D60-1C4C2DC0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07082"/>
          </a:xfrm>
        </p:spPr>
        <p:txBody>
          <a:bodyPr/>
          <a:lstStyle/>
          <a:p>
            <a:r>
              <a:rPr lang="en-US" dirty="0"/>
              <a:t>Benefits of WHIO to Employers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0540F-A2C5-4F49-B951-464E34A16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811" y="1272210"/>
            <a:ext cx="10722996" cy="5367129"/>
          </a:xfrm>
        </p:spPr>
        <p:txBody>
          <a:bodyPr>
            <a:normAutofit/>
          </a:bodyPr>
          <a:lstStyle/>
          <a:p>
            <a:r>
              <a:rPr lang="en-US" sz="2800" dirty="0"/>
              <a:t>WHIO information spans the continuum of care, including all:</a:t>
            </a:r>
          </a:p>
          <a:p>
            <a:pPr lvl="1"/>
            <a:r>
              <a:rPr lang="en-US" sz="2400" b="1" dirty="0"/>
              <a:t>Settings</a:t>
            </a:r>
            <a:r>
              <a:rPr lang="en-US" sz="2400" dirty="0"/>
              <a:t>: inpatient, emergency department, ambulatory surgery center, clinic, nursing home, home health, hospice </a:t>
            </a:r>
          </a:p>
          <a:p>
            <a:pPr lvl="1"/>
            <a:r>
              <a:rPr lang="en-US" sz="2400" b="1" dirty="0"/>
              <a:t>Services</a:t>
            </a:r>
            <a:r>
              <a:rPr lang="en-US" sz="2400" dirty="0"/>
              <a:t>: pharmacy, laboratory, radiology, durable medical equipment </a:t>
            </a:r>
          </a:p>
          <a:p>
            <a:pPr lvl="1"/>
            <a:r>
              <a:rPr lang="en-US" sz="2400" b="1" dirty="0"/>
              <a:t>Professionals</a:t>
            </a:r>
            <a:r>
              <a:rPr lang="en-US" sz="2400" dirty="0"/>
              <a:t>: physicians, nurse practitioners, physician assistants, psychologist, OT/PT/ST, chiropractors, etc.</a:t>
            </a:r>
          </a:p>
          <a:p>
            <a:r>
              <a:rPr lang="en-US" sz="2800" dirty="0"/>
              <a:t>WHIO is an independent data resource </a:t>
            </a:r>
          </a:p>
          <a:p>
            <a:pPr lvl="1"/>
            <a:r>
              <a:rPr lang="en-US" sz="2400" dirty="0"/>
              <a:t>Insights to improve health and health care – improve quality; lower the price</a:t>
            </a:r>
          </a:p>
          <a:p>
            <a:pPr lvl="1"/>
            <a:r>
              <a:rPr lang="en-US" sz="2400" dirty="0"/>
              <a:t>Available to all organizations </a:t>
            </a:r>
          </a:p>
          <a:p>
            <a:r>
              <a:rPr lang="en-US" sz="2800" dirty="0"/>
              <a:t>Self-funded employers can contribute their data to WHIO</a:t>
            </a:r>
          </a:p>
          <a:p>
            <a:pPr lvl="1"/>
            <a:endParaRPr lang="en-US" sz="2500" dirty="0"/>
          </a:p>
          <a:p>
            <a:pPr lvl="1"/>
            <a:endParaRPr lang="en-US" sz="25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4ABB3-A9C3-4301-828B-44EA434B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C468-F1BA-4B07-87CC-570EBD6E29B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78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1A10-E515-43CA-9FEE-06963836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50240"/>
          </a:xfrm>
        </p:spPr>
        <p:txBody>
          <a:bodyPr/>
          <a:lstStyle/>
          <a:p>
            <a:r>
              <a:rPr lang="en-US" dirty="0"/>
              <a:t>Physician Value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6F21A8-9398-47BB-AF31-A12F7288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C468-F1BA-4B07-87CC-570EBD6E29B9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C9C9F9-91BD-4C56-A280-889031B27DFF}"/>
              </a:ext>
            </a:extLst>
          </p:cNvPr>
          <p:cNvSpPr/>
          <p:nvPr/>
        </p:nvSpPr>
        <p:spPr>
          <a:xfrm>
            <a:off x="415332" y="1259175"/>
            <a:ext cx="58749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 priority </a:t>
            </a:r>
            <a:r>
              <a:rPr lang="en-US"/>
              <a:t>for employers: </a:t>
            </a:r>
            <a:r>
              <a:rPr lang="en-US" dirty="0"/>
              <a:t>purchase high value health care</a:t>
            </a:r>
          </a:p>
          <a:p>
            <a:r>
              <a:rPr lang="en-US" dirty="0"/>
              <a:t>Purpose: evaluate the value of care by physicians throughout WI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Funded by BHCG and the Greater Milwaukee Business Foundation on 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GNS Healthcare – leading provider of artificial intelligence applications in health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Using claims data from Wisconsin Health Information Organization (WHIO) – the largest source of health care information in the state representing 4.2 million covered lives</a:t>
            </a:r>
          </a:p>
          <a:p>
            <a:pPr marL="0" lvl="1"/>
            <a:r>
              <a:rPr lang="en-US" dirty="0"/>
              <a:t>Goals: </a:t>
            </a:r>
          </a:p>
          <a:p>
            <a:pPr marL="685800" lvl="2" indent="-285750">
              <a:buFont typeface="Arial" panose="020B0604020202020204" pitchFamily="34" charset="0"/>
              <a:buChar char="•"/>
            </a:pPr>
            <a:r>
              <a:rPr lang="en-US" b="1" dirty="0"/>
              <a:t>Support health system performance improvement</a:t>
            </a:r>
            <a:endParaRPr lang="en-US" dirty="0"/>
          </a:p>
          <a:p>
            <a:pPr marL="685800" lvl="2" indent="-285750">
              <a:buFont typeface="Arial" panose="020B0604020202020204" pitchFamily="34" charset="0"/>
              <a:buChar char="•"/>
            </a:pPr>
            <a:r>
              <a:rPr lang="en-US" b="1" dirty="0"/>
              <a:t>Inform employer benefit design for better health care decision-making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172C6-CB25-4AAB-A6A6-201677186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77" t="23690" r="12720" b="15233"/>
          <a:stretch/>
        </p:blipFill>
        <p:spPr>
          <a:xfrm>
            <a:off x="6926835" y="253720"/>
            <a:ext cx="4686382" cy="3175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BC553E-9A79-4363-8E87-A450C84E5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89" t="23236" r="14121" b="29050"/>
          <a:stretch/>
        </p:blipFill>
        <p:spPr>
          <a:xfrm>
            <a:off x="6926835" y="3547092"/>
            <a:ext cx="4945799" cy="271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0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492" y="6338330"/>
            <a:ext cx="11467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Source: Selden, T. M., Karaca, Z., Keenan, P., White, C., &amp; Kronick, R. (2015). The Growing Difference Between Public And Private Payment Rates For Inpatient Hospital Care. </a:t>
            </a:r>
            <a:r>
              <a:rPr lang="en-US" sz="1000" i="1" dirty="0">
                <a:solidFill>
                  <a:schemeClr val="bg1"/>
                </a:solidFill>
              </a:rPr>
              <a:t>Health Affairs, 34(12), 2147-2150. doi:10.1377/hlthaff.2015.0706.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48" y="361950"/>
            <a:ext cx="7791429" cy="565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60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02336" y="2218765"/>
            <a:ext cx="11379200" cy="4158413"/>
          </a:xfrm>
        </p:spPr>
        <p:txBody>
          <a:bodyPr/>
          <a:lstStyle/>
          <a:p>
            <a:r>
              <a:rPr lang="en-US" dirty="0"/>
              <a:t>Prices paid by private health plans</a:t>
            </a:r>
          </a:p>
          <a:p>
            <a:pPr lvl="1"/>
            <a:r>
              <a:rPr lang="en-US" dirty="0"/>
              <a:t>higher and growing faster than Medicare</a:t>
            </a:r>
          </a:p>
          <a:p>
            <a:pPr lvl="1"/>
            <a:r>
              <a:rPr lang="en-US" dirty="0"/>
              <a:t>increases in spending driven by price growth, not utilization</a:t>
            </a:r>
          </a:p>
          <a:p>
            <a:pPr lvl="1"/>
            <a:r>
              <a:rPr lang="en-US" dirty="0"/>
              <a:t>vary widely from market to market, and from hospital to hospital within markets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9D14F20-BD8D-414D-AA72-6C4EC3592027}"/>
              </a:ext>
            </a:extLst>
          </p:cNvPr>
          <p:cNvSpPr txBox="1">
            <a:spLocks/>
          </p:cNvSpPr>
          <p:nvPr/>
        </p:nvSpPr>
        <p:spPr>
          <a:xfrm>
            <a:off x="554736" y="270932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/>
              <a:t>What Do We Know Already?</a:t>
            </a:r>
          </a:p>
        </p:txBody>
      </p:sp>
    </p:spTree>
    <p:extLst>
      <p:ext uri="{BB962C8B-B14F-4D97-AF65-F5344CB8AC3E}">
        <p14:creationId xmlns:p14="http://schemas.microsoft.com/office/powerpoint/2010/main" val="237623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Not Yet Know?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02335" y="1680882"/>
            <a:ext cx="11578993" cy="4696296"/>
          </a:xfrm>
        </p:spPr>
        <p:txBody>
          <a:bodyPr>
            <a:normAutofit/>
          </a:bodyPr>
          <a:lstStyle/>
          <a:p>
            <a:r>
              <a:rPr lang="en-US" dirty="0"/>
              <a:t>How do prices compare across the country?</a:t>
            </a:r>
            <a:br>
              <a:rPr lang="en-US" dirty="0"/>
            </a:br>
            <a:endParaRPr lang="en-US" dirty="0"/>
          </a:p>
          <a:p>
            <a:r>
              <a:rPr lang="en-US" dirty="0"/>
              <a:t>Are hospital prices continuing to rise?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Which hospitals/systems are getting the highest prices?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are the prices that individual self-funded employers are paying and are these prices in line with the value that employers are getting?</a:t>
            </a:r>
          </a:p>
        </p:txBody>
      </p:sp>
    </p:spTree>
    <p:extLst>
      <p:ext uri="{BB962C8B-B14F-4D97-AF65-F5344CB8AC3E}">
        <p14:creationId xmlns:p14="http://schemas.microsoft.com/office/powerpoint/2010/main" val="424188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3C20B-73C6-8F47-97F2-A28B9E77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Prices in COVID-19 Era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900B-76FA-3E48-8E7D-D3EFD5DD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Preliminary findings, please do not cite or distribute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25B5C-E430-C84C-8480-E57A6B9CD9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1696" y="1620456"/>
            <a:ext cx="11379200" cy="4756722"/>
          </a:xfrm>
        </p:spPr>
        <p:txBody>
          <a:bodyPr/>
          <a:lstStyle/>
          <a:p>
            <a:r>
              <a:rPr lang="en-US" dirty="0"/>
              <a:t>COVID-19 is placing enormous financial pressure on both hospitals and employers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Health benefits are one of the largest expenses for employers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Transparent information about hospital prices is especially important now to ensure employers are getting value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7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79419"/>
            <a:ext cx="11168979" cy="46218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Obtain claims data from</a:t>
            </a:r>
          </a:p>
          <a:p>
            <a:pPr lvl="1"/>
            <a:r>
              <a:rPr lang="en-US" b="1" dirty="0"/>
              <a:t>Self-Funded Employers</a:t>
            </a:r>
            <a:r>
              <a:rPr lang="en-US" dirty="0"/>
              <a:t>, APCDs, health plans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Create a </a:t>
            </a:r>
            <a:r>
              <a:rPr lang="en-US" i="1" u="sng" dirty="0"/>
              <a:t>public</a:t>
            </a:r>
            <a:r>
              <a:rPr lang="en-US" dirty="0"/>
              <a:t> hospital price report</a:t>
            </a:r>
          </a:p>
          <a:p>
            <a:pPr lvl="1"/>
            <a:r>
              <a:rPr lang="en-US" dirty="0"/>
              <a:t>will be posted online, freely downloadable</a:t>
            </a:r>
          </a:p>
          <a:p>
            <a:pPr lvl="1"/>
            <a:r>
              <a:rPr lang="en-US" dirty="0"/>
              <a:t>named hospital facilities and systems</a:t>
            </a:r>
          </a:p>
          <a:p>
            <a:pPr lvl="1"/>
            <a:r>
              <a:rPr lang="en-US" dirty="0"/>
              <a:t>inpatient prices and outpatient prices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Create </a:t>
            </a:r>
            <a:r>
              <a:rPr lang="en-US" i="1" u="sng" dirty="0"/>
              <a:t>private</a:t>
            </a:r>
            <a:r>
              <a:rPr lang="en-US" dirty="0"/>
              <a:t> hospital price reports for individual self-funded employers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RAND 2.0</a:t>
            </a:r>
            <a:r>
              <a:rPr lang="en-US" dirty="0"/>
              <a:t>: Used data from 25 states to compare hospital prices</a:t>
            </a:r>
          </a:p>
        </p:txBody>
      </p:sp>
    </p:spTree>
    <p:extLst>
      <p:ext uri="{BB962C8B-B14F-4D97-AF65-F5344CB8AC3E}">
        <p14:creationId xmlns:p14="http://schemas.microsoft.com/office/powerpoint/2010/main" val="365244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259A5-FD84-6A46-88AD-FE2FC507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Relative prices varied considerably across the states studied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5EF3A-5CF6-A040-8C17-3ABB395C0DF6}"/>
              </a:ext>
            </a:extLst>
          </p:cNvPr>
          <p:cNvSpPr txBox="1"/>
          <p:nvPr/>
        </p:nvSpPr>
        <p:spPr>
          <a:xfrm>
            <a:off x="1676399" y="1711907"/>
            <a:ext cx="998727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latin typeface="Franklin Gothic Book" panose="020B0503020102020204" pitchFamily="34" charset="0"/>
              </a:rPr>
              <a:t>Non-Medicare Prices Paid to Hospitals, by State, 2017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66CF077-24FE-7845-9AF7-0ABFC766D9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39509"/>
              </p:ext>
            </p:extLst>
          </p:nvPr>
        </p:nvGraphicFramePr>
        <p:xfrm>
          <a:off x="1493520" y="2040307"/>
          <a:ext cx="10572205" cy="413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C9D6B21-48F2-9D4B-956E-5D3FD0E10906}"/>
              </a:ext>
            </a:extLst>
          </p:cNvPr>
          <p:cNvSpPr txBox="1"/>
          <p:nvPr/>
        </p:nvSpPr>
        <p:spPr>
          <a:xfrm>
            <a:off x="930213" y="4520131"/>
            <a:ext cx="686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E0E51-C3C0-294F-92FD-3DCC3600BAA9}"/>
              </a:ext>
            </a:extLst>
          </p:cNvPr>
          <p:cNvSpPr txBox="1"/>
          <p:nvPr/>
        </p:nvSpPr>
        <p:spPr>
          <a:xfrm>
            <a:off x="930212" y="3544771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200%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B6B7D4-B59E-D849-B104-17228DFF8903}"/>
              </a:ext>
            </a:extLst>
          </p:cNvPr>
          <p:cNvSpPr txBox="1"/>
          <p:nvPr/>
        </p:nvSpPr>
        <p:spPr>
          <a:xfrm>
            <a:off x="930212" y="2569411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300%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8243A8-2D87-174B-A7F6-25EA03258E70}"/>
              </a:ext>
            </a:extLst>
          </p:cNvPr>
          <p:cNvSpPr txBox="1"/>
          <p:nvPr/>
        </p:nvSpPr>
        <p:spPr>
          <a:xfrm>
            <a:off x="1310487" y="5554664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18A5FF-3550-EC44-9CEF-EE84A5B28776}"/>
              </a:ext>
            </a:extLst>
          </p:cNvPr>
          <p:cNvSpPr txBox="1"/>
          <p:nvPr/>
        </p:nvSpPr>
        <p:spPr>
          <a:xfrm>
            <a:off x="1871471" y="4416348"/>
            <a:ext cx="2043508" cy="4205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133" dirty="0">
                <a:latin typeface="Franklin Gothic Book" panose="020B0503020102020204" pitchFamily="34" charset="0"/>
              </a:rPr>
              <a:t>Michigan: 156%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9E8A85-D5A5-C74A-BDD4-2EB0E192AE60}"/>
              </a:ext>
            </a:extLst>
          </p:cNvPr>
          <p:cNvSpPr txBox="1"/>
          <p:nvPr/>
        </p:nvSpPr>
        <p:spPr>
          <a:xfrm>
            <a:off x="9745878" y="4416348"/>
            <a:ext cx="1844992" cy="42056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133" dirty="0">
                <a:latin typeface="Franklin Gothic Book" panose="020B0503020102020204" pitchFamily="34" charset="0"/>
              </a:rPr>
              <a:t>Indiana: 311%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1EF801-A0F7-224A-BE9A-029C2E7BD4BF}"/>
              </a:ext>
            </a:extLst>
          </p:cNvPr>
          <p:cNvCxnSpPr>
            <a:cxnSpLocks/>
          </p:cNvCxnSpPr>
          <p:nvPr/>
        </p:nvCxnSpPr>
        <p:spPr>
          <a:xfrm flipV="1">
            <a:off x="11669909" y="2742132"/>
            <a:ext cx="0" cy="1674217"/>
          </a:xfrm>
          <a:prstGeom prst="line">
            <a:avLst/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5E658A-05BA-7746-A2ED-AF15C56F8910}"/>
              </a:ext>
            </a:extLst>
          </p:cNvPr>
          <p:cNvCxnSpPr>
            <a:cxnSpLocks/>
          </p:cNvCxnSpPr>
          <p:nvPr/>
        </p:nvCxnSpPr>
        <p:spPr>
          <a:xfrm flipV="1">
            <a:off x="1871471" y="4266133"/>
            <a:ext cx="0" cy="253999"/>
          </a:xfrm>
          <a:prstGeom prst="line">
            <a:avLst/>
          </a:prstGeom>
          <a:ln w="95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3DD6A7-ED3B-DE48-A8CF-D861AE9527D4}"/>
              </a:ext>
            </a:extLst>
          </p:cNvPr>
          <p:cNvSpPr txBox="1"/>
          <p:nvPr/>
        </p:nvSpPr>
        <p:spPr>
          <a:xfrm rot="16200000">
            <a:off x="-1080407" y="3807295"/>
            <a:ext cx="3586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Book" panose="020B0503020102020204" pitchFamily="34" charset="0"/>
              </a:rPr>
              <a:t>Percent of Medicare Price in That State</a:t>
            </a:r>
            <a:endParaRPr lang="en-US" sz="240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1C68E16-9BEA-4F5A-8505-55B75232368E}"/>
              </a:ext>
            </a:extLst>
          </p:cNvPr>
          <p:cNvSpPr txBox="1">
            <a:spLocks/>
          </p:cNvSpPr>
          <p:nvPr/>
        </p:nvSpPr>
        <p:spPr>
          <a:xfrm>
            <a:off x="4165600" y="6555722"/>
            <a:ext cx="3860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RAND proprietary — Do not cite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1811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RAND bold 1">
      <a:dk1>
        <a:srgbClr val="000000"/>
      </a:dk1>
      <a:lt1>
        <a:srgbClr val="FFFFFF"/>
      </a:lt1>
      <a:dk2>
        <a:srgbClr val="663399"/>
      </a:dk2>
      <a:lt2>
        <a:srgbClr val="D1C6BF"/>
      </a:lt2>
      <a:accent1>
        <a:srgbClr val="807F83"/>
      </a:accent1>
      <a:accent2>
        <a:srgbClr val="8B0E04"/>
      </a:accent2>
      <a:accent3>
        <a:srgbClr val="31144F"/>
      </a:accent3>
      <a:accent4>
        <a:srgbClr val="BAA59F"/>
      </a:accent4>
      <a:accent5>
        <a:srgbClr val="56A0D3"/>
      </a:accent5>
      <a:accent6>
        <a:srgbClr val="006C64"/>
      </a:accent6>
      <a:hlink>
        <a:srgbClr val="A84914"/>
      </a:hlink>
      <a:folHlink>
        <a:srgbClr val="B2567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O PowerPoint Template 2018 - Bottom Li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IO PowerPoint Template 2018.pptx [Read-Only]" id="{D2D956D3-981C-4575-9786-4938AF35BB4A}" vid="{AED32E8E-1DE1-4828-B2C4-1B0AC2C4251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787148B-132F-BB4A-B803-B2A297FC31C9}">
  <we:reference id="22ff87a5-132f-4d52-9e97-94d888e4dd91" version="2.1.1.0" store="EXCatalog" storeType="EXCatalog"/>
  <we:alternateReferences>
    <we:reference id="WA104380050" version="2.1.1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AF6ADA532D347BDE854FA72BECE97" ma:contentTypeVersion="2" ma:contentTypeDescription="Create a new document." ma:contentTypeScope="" ma:versionID="d165dc90aa4768a4d84d4518505f8ba5">
  <xsd:schema xmlns:xsd="http://www.w3.org/2001/XMLSchema" xmlns:xs="http://www.w3.org/2001/XMLSchema" xmlns:p="http://schemas.microsoft.com/office/2006/metadata/properties" xmlns:ns2="1dea1121-1d8c-4af4-a022-c5394b3ab8f1" targetNamespace="http://schemas.microsoft.com/office/2006/metadata/properties" ma:root="true" ma:fieldsID="122fe4c79cc3d89209597e405280e2ac" ns2:_="">
    <xsd:import namespace="1dea1121-1d8c-4af4-a022-c5394b3ab8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a1121-1d8c-4af4-a022-c5394b3ab8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B8E70F-3085-4D08-8007-B6630E5804C2}"/>
</file>

<file path=customXml/itemProps2.xml><?xml version="1.0" encoding="utf-8"?>
<ds:datastoreItem xmlns:ds="http://schemas.openxmlformats.org/officeDocument/2006/customXml" ds:itemID="{352E3168-F8A4-4DE7-A1F2-3652781E878A}"/>
</file>

<file path=customXml/itemProps3.xml><?xml version="1.0" encoding="utf-8"?>
<ds:datastoreItem xmlns:ds="http://schemas.openxmlformats.org/officeDocument/2006/customXml" ds:itemID="{5B940681-1835-4A40-A336-116EC0203C6E}"/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6108</TotalTime>
  <Words>1857</Words>
  <Application>Microsoft Office PowerPoint</Application>
  <PresentationFormat>Widescreen</PresentationFormat>
  <Paragraphs>226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Century Gothic</vt:lpstr>
      <vt:lpstr>Courier New</vt:lpstr>
      <vt:lpstr>Franklin Gothic Book</vt:lpstr>
      <vt:lpstr>Franklin Gothic Medium</vt:lpstr>
      <vt:lpstr>Tahoma</vt:lpstr>
      <vt:lpstr>Wingdings 2</vt:lpstr>
      <vt:lpstr>Civic</vt:lpstr>
      <vt:lpstr>WHIO PowerPoint Template 2018 - Bottom Line</vt:lpstr>
      <vt:lpstr>RAND Hospital Price Transparency Project: A Briefing for Purchasers</vt:lpstr>
      <vt:lpstr>RAND Hospital Price Transparency Project</vt:lpstr>
      <vt:lpstr>Prices Paid by Self-Funded Employers are High</vt:lpstr>
      <vt:lpstr>PowerPoint Presentation</vt:lpstr>
      <vt:lpstr>PowerPoint Presentation</vt:lpstr>
      <vt:lpstr>What Do We Not Yet Know?</vt:lpstr>
      <vt:lpstr>Hospital Prices in COVID-19 Era</vt:lpstr>
      <vt:lpstr>Our Approach</vt:lpstr>
      <vt:lpstr>Relative prices varied considerably across the states studied</vt:lpstr>
      <vt:lpstr>RAND 2.0 Wisconsin Coverage</vt:lpstr>
      <vt:lpstr>RAND 2.0 vs. RAND 3.0</vt:lpstr>
      <vt:lpstr>Timeline for RAND 3.0</vt:lpstr>
      <vt:lpstr>Study Output 1: Public Report</vt:lpstr>
      <vt:lpstr>Study Output 2: Private Reports</vt:lpstr>
      <vt:lpstr>High-Level Private Report Summary</vt:lpstr>
      <vt:lpstr>RAND 3.0 Overview</vt:lpstr>
      <vt:lpstr>How do we compare hospital prices? </vt:lpstr>
      <vt:lpstr>Comparing Prices is Challenging</vt:lpstr>
      <vt:lpstr>Recipe 1: Percent of Medicare</vt:lpstr>
      <vt:lpstr>Recipe 2: Standardized Prices</vt:lpstr>
      <vt:lpstr>Why Compare to Medicare?</vt:lpstr>
      <vt:lpstr>Data Protections</vt:lpstr>
      <vt:lpstr>How Have Employers Used RAND 2.0  (and how can they use 3.0)?</vt:lpstr>
      <vt:lpstr>Employers are collecting information about prices</vt:lpstr>
      <vt:lpstr>Employers are using data to benchmark prices</vt:lpstr>
      <vt:lpstr>Employers are using RAND 2.0 in their negotiations</vt:lpstr>
      <vt:lpstr>RAND 3.0 Participation</vt:lpstr>
      <vt:lpstr>How Can Employers Participate in RAND 3.0</vt:lpstr>
      <vt:lpstr>Master DUA Agreements</vt:lpstr>
      <vt:lpstr>Sometimes Data Warehouse is Easier</vt:lpstr>
      <vt:lpstr>Thank you!</vt:lpstr>
      <vt:lpstr>PowerPoint Presentation</vt:lpstr>
      <vt:lpstr>Wisconsin Health Information Organization (WHIO)  </vt:lpstr>
      <vt:lpstr>Benefits of WHIO to Employers</vt:lpstr>
      <vt:lpstr>Physician Value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Martineau, Monique</dc:creator>
  <cp:lastModifiedBy>Cheryl DeMars</cp:lastModifiedBy>
  <cp:revision>245</cp:revision>
  <cp:lastPrinted>2019-03-04T11:56:20Z</cp:lastPrinted>
  <dcterms:created xsi:type="dcterms:W3CDTF">2016-05-27T17:23:40Z</dcterms:created>
  <dcterms:modified xsi:type="dcterms:W3CDTF">2020-05-14T16:48:36Z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0x010100370AF6ADA532D347BDE854FA72BECE97</vt:lpwstr>
  </property>
</Properties>
</file>