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7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07" r:id="rId3"/>
    <p:sldMasterId id="2147483719" r:id="rId4"/>
    <p:sldMasterId id="2147483731" r:id="rId5"/>
    <p:sldMasterId id="2147483745" r:id="rId6"/>
  </p:sldMasterIdLst>
  <p:notesMasterIdLst>
    <p:notesMasterId r:id="rId98"/>
  </p:notesMasterIdLst>
  <p:handoutMasterIdLst>
    <p:handoutMasterId r:id="rId99"/>
  </p:handoutMasterIdLst>
  <p:sldIdLst>
    <p:sldId id="256" r:id="rId7"/>
    <p:sldId id="315" r:id="rId8"/>
    <p:sldId id="307" r:id="rId9"/>
    <p:sldId id="628" r:id="rId10"/>
    <p:sldId id="257"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384" r:id="rId33"/>
    <p:sldId id="385" r:id="rId34"/>
    <p:sldId id="386" r:id="rId35"/>
    <p:sldId id="387" r:id="rId36"/>
    <p:sldId id="388" r:id="rId37"/>
    <p:sldId id="389" r:id="rId38"/>
    <p:sldId id="390" r:id="rId39"/>
    <p:sldId id="392" r:id="rId40"/>
    <p:sldId id="391" r:id="rId41"/>
    <p:sldId id="393" r:id="rId42"/>
    <p:sldId id="394" r:id="rId43"/>
    <p:sldId id="395" r:id="rId44"/>
    <p:sldId id="396" r:id="rId45"/>
    <p:sldId id="397" r:id="rId46"/>
    <p:sldId id="427" r:id="rId47"/>
    <p:sldId id="398" r:id="rId48"/>
    <p:sldId id="399" r:id="rId49"/>
    <p:sldId id="428" r:id="rId50"/>
    <p:sldId id="402" r:id="rId51"/>
    <p:sldId id="401" r:id="rId52"/>
    <p:sldId id="403" r:id="rId53"/>
    <p:sldId id="429" r:id="rId54"/>
    <p:sldId id="404" r:id="rId55"/>
    <p:sldId id="371" r:id="rId56"/>
    <p:sldId id="426" r:id="rId57"/>
    <p:sldId id="308" r:id="rId58"/>
    <p:sldId id="382" r:id="rId59"/>
    <p:sldId id="259" r:id="rId60"/>
    <p:sldId id="269" r:id="rId61"/>
    <p:sldId id="270" r:id="rId62"/>
    <p:sldId id="283" r:id="rId63"/>
    <p:sldId id="271" r:id="rId64"/>
    <p:sldId id="272" r:id="rId65"/>
    <p:sldId id="273" r:id="rId66"/>
    <p:sldId id="274" r:id="rId67"/>
    <p:sldId id="275" r:id="rId68"/>
    <p:sldId id="278" r:id="rId69"/>
    <p:sldId id="292" r:id="rId70"/>
    <p:sldId id="279" r:id="rId71"/>
    <p:sldId id="280" r:id="rId72"/>
    <p:sldId id="290" r:id="rId73"/>
    <p:sldId id="277" r:id="rId74"/>
    <p:sldId id="293" r:id="rId75"/>
    <p:sldId id="309" r:id="rId76"/>
    <p:sldId id="317" r:id="rId77"/>
    <p:sldId id="377" r:id="rId78"/>
    <p:sldId id="339" r:id="rId79"/>
    <p:sldId id="378" r:id="rId80"/>
    <p:sldId id="379" r:id="rId81"/>
    <p:sldId id="380" r:id="rId82"/>
    <p:sldId id="381" r:id="rId83"/>
    <p:sldId id="313" r:id="rId84"/>
    <p:sldId id="632" r:id="rId85"/>
    <p:sldId id="633" r:id="rId86"/>
    <p:sldId id="634" r:id="rId87"/>
    <p:sldId id="636" r:id="rId88"/>
    <p:sldId id="637" r:id="rId89"/>
    <p:sldId id="638" r:id="rId90"/>
    <p:sldId id="639" r:id="rId91"/>
    <p:sldId id="640" r:id="rId92"/>
    <p:sldId id="316" r:id="rId93"/>
    <p:sldId id="627" r:id="rId94"/>
    <p:sldId id="383" r:id="rId95"/>
    <p:sldId id="314" r:id="rId96"/>
    <p:sldId id="304" r:id="rId9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Rode" initials="MR"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C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95964" autoAdjust="0"/>
  </p:normalViewPr>
  <p:slideViewPr>
    <p:cSldViewPr>
      <p:cViewPr varScale="1">
        <p:scale>
          <a:sx n="66" d="100"/>
          <a:sy n="66" d="100"/>
        </p:scale>
        <p:origin x="90" y="198"/>
      </p:cViewPr>
      <p:guideLst>
        <p:guide orient="horz" pos="2160"/>
        <p:guide pos="3840"/>
      </p:guideLst>
    </p:cSldViewPr>
  </p:slideViewPr>
  <p:outlineViewPr>
    <p:cViewPr>
      <p:scale>
        <a:sx n="33" d="100"/>
        <a:sy n="33" d="100"/>
      </p:scale>
      <p:origin x="0" y="56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customXml" Target="../customXml/item3.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customXml" Target="../customXml/item2.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commentAuthors" Target="commentAuthors.xml"/><Relationship Id="rId105" Type="http://schemas.openxmlformats.org/officeDocument/2006/relationships/customXml" Target="../customXml/item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Inpatient + Outpatient</c:v>
          </c:tx>
          <c:spPr>
            <a:ln w="63500" cap="rnd">
              <a:noFill/>
              <a:round/>
            </a:ln>
            <a:effectLst/>
          </c:spPr>
          <c:marker>
            <c:symbol val="square"/>
            <c:size val="8"/>
            <c:spPr>
              <a:solidFill>
                <a:srgbClr val="C00000"/>
              </a:solidFill>
              <a:ln w="9525">
                <a:solidFill>
                  <a:srgbClr val="C00000"/>
                </a:solidFill>
              </a:ln>
              <a:effectLst/>
            </c:spPr>
          </c:marker>
          <c:cat>
            <c:strRef>
              <c:f>[1]fig.PF_ST_PRICE_RATIO_2018!$A$2:$A$47</c:f>
              <c:strCache>
                <c:ptCount val="46"/>
                <c:pt idx="0">
                  <c:v>AR</c:v>
                </c:pt>
                <c:pt idx="1">
                  <c:v>MI</c:v>
                </c:pt>
                <c:pt idx="2">
                  <c:v>RI</c:v>
                </c:pt>
                <c:pt idx="3">
                  <c:v>PA</c:v>
                </c:pt>
                <c:pt idx="4">
                  <c:v>NV</c:v>
                </c:pt>
                <c:pt idx="5">
                  <c:v>KY</c:v>
                </c:pt>
                <c:pt idx="6">
                  <c:v>CT</c:v>
                </c:pt>
                <c:pt idx="7">
                  <c:v>UT</c:v>
                </c:pt>
                <c:pt idx="8">
                  <c:v>MS</c:v>
                </c:pt>
                <c:pt idx="9">
                  <c:v>MA</c:v>
                </c:pt>
                <c:pt idx="10">
                  <c:v>NJ</c:v>
                </c:pt>
                <c:pt idx="11">
                  <c:v>OK</c:v>
                </c:pt>
                <c:pt idx="12">
                  <c:v>KS</c:v>
                </c:pt>
                <c:pt idx="13">
                  <c:v>OH</c:v>
                </c:pt>
                <c:pt idx="14">
                  <c:v>LA</c:v>
                </c:pt>
                <c:pt idx="15">
                  <c:v>AL</c:v>
                </c:pt>
                <c:pt idx="16">
                  <c:v>OR</c:v>
                </c:pt>
                <c:pt idx="17">
                  <c:v>NE</c:v>
                </c:pt>
                <c:pt idx="18">
                  <c:v>TX</c:v>
                </c:pt>
                <c:pt idx="19">
                  <c:v>VT</c:v>
                </c:pt>
                <c:pt idx="20">
                  <c:v>ME</c:v>
                </c:pt>
                <c:pt idx="21">
                  <c:v>CO</c:v>
                </c:pt>
                <c:pt idx="22">
                  <c:v>AZ</c:v>
                </c:pt>
                <c:pt idx="23">
                  <c:v>NM</c:v>
                </c:pt>
                <c:pt idx="24">
                  <c:v>MO</c:v>
                </c:pt>
                <c:pt idx="25">
                  <c:v>ID</c:v>
                </c:pt>
                <c:pt idx="26">
                  <c:v>IA</c:v>
                </c:pt>
                <c:pt idx="27">
                  <c:v>MT</c:v>
                </c:pt>
                <c:pt idx="28">
                  <c:v>WA</c:v>
                </c:pt>
                <c:pt idx="29">
                  <c:v>DE</c:v>
                </c:pt>
                <c:pt idx="30">
                  <c:v>NH</c:v>
                </c:pt>
                <c:pt idx="31">
                  <c:v>CA</c:v>
                </c:pt>
                <c:pt idx="32">
                  <c:v>NC</c:v>
                </c:pt>
                <c:pt idx="33">
                  <c:v>IL</c:v>
                </c:pt>
                <c:pt idx="34">
                  <c:v>VA</c:v>
                </c:pt>
                <c:pt idx="35">
                  <c:v>WY</c:v>
                </c:pt>
                <c:pt idx="36">
                  <c:v>WI</c:v>
                </c:pt>
                <c:pt idx="37">
                  <c:v>GA</c:v>
                </c:pt>
                <c:pt idx="38">
                  <c:v>MN</c:v>
                </c:pt>
                <c:pt idx="39">
                  <c:v>NY</c:v>
                </c:pt>
                <c:pt idx="40">
                  <c:v>IN</c:v>
                </c:pt>
                <c:pt idx="41">
                  <c:v>FL</c:v>
                </c:pt>
                <c:pt idx="42">
                  <c:v>TN</c:v>
                </c:pt>
                <c:pt idx="43">
                  <c:v>AK</c:v>
                </c:pt>
                <c:pt idx="44">
                  <c:v>SC</c:v>
                </c:pt>
                <c:pt idx="45">
                  <c:v>WV</c:v>
                </c:pt>
              </c:strCache>
            </c:strRef>
          </c:cat>
          <c:val>
            <c:numRef>
              <c:f>[1]fig.PF_ST_PRICE_RATIO_2018!$K$2:$K$47</c:f>
              <c:numCache>
                <c:formatCode>General</c:formatCode>
                <c:ptCount val="46"/>
                <c:pt idx="0">
                  <c:v>1.8622392447686071</c:v>
                </c:pt>
                <c:pt idx="1">
                  <c:v>1.901093374050272</c:v>
                </c:pt>
                <c:pt idx="2">
                  <c:v>1.958592018076122</c:v>
                </c:pt>
                <c:pt idx="3">
                  <c:v>2.0618889517330277</c:v>
                </c:pt>
                <c:pt idx="4">
                  <c:v>2.1140471650668982</c:v>
                </c:pt>
                <c:pt idx="5">
                  <c:v>2.1424654660964753</c:v>
                </c:pt>
                <c:pt idx="6">
                  <c:v>2.1466117135421965</c:v>
                </c:pt>
                <c:pt idx="7">
                  <c:v>2.1576416072501998</c:v>
                </c:pt>
                <c:pt idx="8">
                  <c:v>2.264659592942547</c:v>
                </c:pt>
                <c:pt idx="9">
                  <c:v>2.2744566269318849</c:v>
                </c:pt>
                <c:pt idx="10">
                  <c:v>2.2786651055473439</c:v>
                </c:pt>
                <c:pt idx="11">
                  <c:v>2.3086095125660799</c:v>
                </c:pt>
                <c:pt idx="12">
                  <c:v>2.3379003403500338</c:v>
                </c:pt>
                <c:pt idx="13">
                  <c:v>2.3509695400960942</c:v>
                </c:pt>
                <c:pt idx="14">
                  <c:v>2.3658388563661754</c:v>
                </c:pt>
                <c:pt idx="15">
                  <c:v>2.3674734714340282</c:v>
                </c:pt>
                <c:pt idx="16">
                  <c:v>2.4134729628511256</c:v>
                </c:pt>
                <c:pt idx="17">
                  <c:v>2.5002551067530594</c:v>
                </c:pt>
                <c:pt idx="18">
                  <c:v>2.5171404213054842</c:v>
                </c:pt>
                <c:pt idx="19">
                  <c:v>2.5184202477572479</c:v>
                </c:pt>
                <c:pt idx="20">
                  <c:v>2.5227144864110684</c:v>
                </c:pt>
                <c:pt idx="21">
                  <c:v>2.5451836773967327</c:v>
                </c:pt>
                <c:pt idx="22">
                  <c:v>2.5526301206572266</c:v>
                </c:pt>
                <c:pt idx="23">
                  <c:v>2.560212759353381</c:v>
                </c:pt>
                <c:pt idx="24">
                  <c:v>2.567319007304393</c:v>
                </c:pt>
                <c:pt idx="25">
                  <c:v>2.585927330617984</c:v>
                </c:pt>
                <c:pt idx="26">
                  <c:v>2.5965939797386062</c:v>
                </c:pt>
                <c:pt idx="27">
                  <c:v>2.6089871958003199</c:v>
                </c:pt>
                <c:pt idx="28">
                  <c:v>2.6191877145282141</c:v>
                </c:pt>
                <c:pt idx="29">
                  <c:v>2.6266647191268579</c:v>
                </c:pt>
                <c:pt idx="30">
                  <c:v>2.6404078498097143</c:v>
                </c:pt>
                <c:pt idx="31">
                  <c:v>2.6887513980643729</c:v>
                </c:pt>
                <c:pt idx="32">
                  <c:v>2.7257740720109278</c:v>
                </c:pt>
                <c:pt idx="33">
                  <c:v>2.8050200708061168</c:v>
                </c:pt>
                <c:pt idx="34">
                  <c:v>2.8400774793940258</c:v>
                </c:pt>
                <c:pt idx="35">
                  <c:v>2.8506872784593238</c:v>
                </c:pt>
                <c:pt idx="36">
                  <c:v>2.9045171150979763</c:v>
                </c:pt>
                <c:pt idx="37">
                  <c:v>2.9367462307413255</c:v>
                </c:pt>
                <c:pt idx="38">
                  <c:v>2.9679832932087966</c:v>
                </c:pt>
                <c:pt idx="39">
                  <c:v>3.0186269203684235</c:v>
                </c:pt>
                <c:pt idx="40">
                  <c:v>3.0345538718921556</c:v>
                </c:pt>
                <c:pt idx="41">
                  <c:v>3.259195511774871</c:v>
                </c:pt>
                <c:pt idx="42">
                  <c:v>3.2906066136662155</c:v>
                </c:pt>
                <c:pt idx="43">
                  <c:v>3.2970661599436819</c:v>
                </c:pt>
                <c:pt idx="44">
                  <c:v>3.435112020061065</c:v>
                </c:pt>
                <c:pt idx="45">
                  <c:v>3.5066477983131894</c:v>
                </c:pt>
              </c:numCache>
            </c:numRef>
          </c:val>
          <c:smooth val="0"/>
          <c:extLst>
            <c:ext xmlns:c16="http://schemas.microsoft.com/office/drawing/2014/chart" uri="{C3380CC4-5D6E-409C-BE32-E72D297353CC}">
              <c16:uniqueId val="{00000000-AAFD-0C45-949C-ECBDF9456A75}"/>
            </c:ext>
          </c:extLst>
        </c:ser>
        <c:ser>
          <c:idx val="1"/>
          <c:order val="1"/>
          <c:tx>
            <c:v>Inpatient</c:v>
          </c:tx>
          <c:spPr>
            <a:ln w="28575" cap="rnd">
              <a:noFill/>
              <a:round/>
            </a:ln>
            <a:effectLst/>
          </c:spPr>
          <c:marker>
            <c:symbol val="circle"/>
            <c:size val="8"/>
            <c:spPr>
              <a:solidFill>
                <a:schemeClr val="accent1">
                  <a:lumMod val="40000"/>
                  <a:lumOff val="60000"/>
                </a:schemeClr>
              </a:solidFill>
              <a:ln w="9525">
                <a:solidFill>
                  <a:schemeClr val="accent2"/>
                </a:solidFill>
              </a:ln>
              <a:effectLst/>
            </c:spPr>
          </c:marker>
          <c:cat>
            <c:strRef>
              <c:f>[1]fig.PF_ST_PRICE_RATIO_2018!$A$2:$A$47</c:f>
              <c:strCache>
                <c:ptCount val="46"/>
                <c:pt idx="0">
                  <c:v>AR</c:v>
                </c:pt>
                <c:pt idx="1">
                  <c:v>MI</c:v>
                </c:pt>
                <c:pt idx="2">
                  <c:v>RI</c:v>
                </c:pt>
                <c:pt idx="3">
                  <c:v>PA</c:v>
                </c:pt>
                <c:pt idx="4">
                  <c:v>NV</c:v>
                </c:pt>
                <c:pt idx="5">
                  <c:v>KY</c:v>
                </c:pt>
                <c:pt idx="6">
                  <c:v>CT</c:v>
                </c:pt>
                <c:pt idx="7">
                  <c:v>UT</c:v>
                </c:pt>
                <c:pt idx="8">
                  <c:v>MS</c:v>
                </c:pt>
                <c:pt idx="9">
                  <c:v>MA</c:v>
                </c:pt>
                <c:pt idx="10">
                  <c:v>NJ</c:v>
                </c:pt>
                <c:pt idx="11">
                  <c:v>OK</c:v>
                </c:pt>
                <c:pt idx="12">
                  <c:v>KS</c:v>
                </c:pt>
                <c:pt idx="13">
                  <c:v>OH</c:v>
                </c:pt>
                <c:pt idx="14">
                  <c:v>LA</c:v>
                </c:pt>
                <c:pt idx="15">
                  <c:v>AL</c:v>
                </c:pt>
                <c:pt idx="16">
                  <c:v>OR</c:v>
                </c:pt>
                <c:pt idx="17">
                  <c:v>NE</c:v>
                </c:pt>
                <c:pt idx="18">
                  <c:v>TX</c:v>
                </c:pt>
                <c:pt idx="19">
                  <c:v>VT</c:v>
                </c:pt>
                <c:pt idx="20">
                  <c:v>ME</c:v>
                </c:pt>
                <c:pt idx="21">
                  <c:v>CO</c:v>
                </c:pt>
                <c:pt idx="22">
                  <c:v>AZ</c:v>
                </c:pt>
                <c:pt idx="23">
                  <c:v>NM</c:v>
                </c:pt>
                <c:pt idx="24">
                  <c:v>MO</c:v>
                </c:pt>
                <c:pt idx="25">
                  <c:v>ID</c:v>
                </c:pt>
                <c:pt idx="26">
                  <c:v>IA</c:v>
                </c:pt>
                <c:pt idx="27">
                  <c:v>MT</c:v>
                </c:pt>
                <c:pt idx="28">
                  <c:v>WA</c:v>
                </c:pt>
                <c:pt idx="29">
                  <c:v>DE</c:v>
                </c:pt>
                <c:pt idx="30">
                  <c:v>NH</c:v>
                </c:pt>
                <c:pt idx="31">
                  <c:v>CA</c:v>
                </c:pt>
                <c:pt idx="32">
                  <c:v>NC</c:v>
                </c:pt>
                <c:pt idx="33">
                  <c:v>IL</c:v>
                </c:pt>
                <c:pt idx="34">
                  <c:v>VA</c:v>
                </c:pt>
                <c:pt idx="35">
                  <c:v>WY</c:v>
                </c:pt>
                <c:pt idx="36">
                  <c:v>WI</c:v>
                </c:pt>
                <c:pt idx="37">
                  <c:v>GA</c:v>
                </c:pt>
                <c:pt idx="38">
                  <c:v>MN</c:v>
                </c:pt>
                <c:pt idx="39">
                  <c:v>NY</c:v>
                </c:pt>
                <c:pt idx="40">
                  <c:v>IN</c:v>
                </c:pt>
                <c:pt idx="41">
                  <c:v>FL</c:v>
                </c:pt>
                <c:pt idx="42">
                  <c:v>TN</c:v>
                </c:pt>
                <c:pt idx="43">
                  <c:v>AK</c:v>
                </c:pt>
                <c:pt idx="44">
                  <c:v>SC</c:v>
                </c:pt>
                <c:pt idx="45">
                  <c:v>WV</c:v>
                </c:pt>
              </c:strCache>
            </c:strRef>
          </c:cat>
          <c:val>
            <c:numRef>
              <c:f>[1]fig.PF_ST_PRICE_RATIO_2018!$L$2:$L$47</c:f>
              <c:numCache>
                <c:formatCode>General</c:formatCode>
                <c:ptCount val="46"/>
                <c:pt idx="0">
                  <c:v>2.0176042204656066</c:v>
                </c:pt>
                <c:pt idx="1">
                  <c:v>2.0440467586840256</c:v>
                </c:pt>
                <c:pt idx="2">
                  <c:v>2.141838846742008</c:v>
                </c:pt>
                <c:pt idx="3">
                  <c:v>1.8687029250955671</c:v>
                </c:pt>
                <c:pt idx="4">
                  <c:v>1.9960562322686559</c:v>
                </c:pt>
                <c:pt idx="5">
                  <c:v>2.0298801647110425</c:v>
                </c:pt>
                <c:pt idx="6">
                  <c:v>2.0280738065219204</c:v>
                </c:pt>
                <c:pt idx="7">
                  <c:v>2.0501136335684431</c:v>
                </c:pt>
                <c:pt idx="8">
                  <c:v>2.4669005692975969</c:v>
                </c:pt>
                <c:pt idx="9">
                  <c:v>2.5460282519899922</c:v>
                </c:pt>
                <c:pt idx="10">
                  <c:v>1.9491126421183305</c:v>
                </c:pt>
                <c:pt idx="11">
                  <c:v>2.0218773208190179</c:v>
                </c:pt>
                <c:pt idx="12">
                  <c:v>2.1664077231699954</c:v>
                </c:pt>
                <c:pt idx="13">
                  <c:v>2.2352951210303798</c:v>
                </c:pt>
                <c:pt idx="14">
                  <c:v>2.4355484585031895</c:v>
                </c:pt>
                <c:pt idx="15">
                  <c:v>2.8461321604762504</c:v>
                </c:pt>
                <c:pt idx="16">
                  <c:v>2.1917003318731503</c:v>
                </c:pt>
                <c:pt idx="17">
                  <c:v>2.1415089800866181</c:v>
                </c:pt>
                <c:pt idx="18">
                  <c:v>2.2722721357610021</c:v>
                </c:pt>
                <c:pt idx="19">
                  <c:v>2.1129491289746154</c:v>
                </c:pt>
                <c:pt idx="20">
                  <c:v>2.2120560443423396</c:v>
                </c:pt>
                <c:pt idx="21">
                  <c:v>2.1370857963350396</c:v>
                </c:pt>
                <c:pt idx="22">
                  <c:v>2.3619698573702888</c:v>
                </c:pt>
                <c:pt idx="23">
                  <c:v>2.1391162080745998</c:v>
                </c:pt>
                <c:pt idx="24">
                  <c:v>2.2789223482912404</c:v>
                </c:pt>
                <c:pt idx="25">
                  <c:v>2.5558936677469721</c:v>
                </c:pt>
                <c:pt idx="26">
                  <c:v>2.6332909215962275</c:v>
                </c:pt>
                <c:pt idx="27">
                  <c:v>2.5741082518177461</c:v>
                </c:pt>
                <c:pt idx="28">
                  <c:v>2.5529728302439327</c:v>
                </c:pt>
                <c:pt idx="29">
                  <c:v>2.4433920160092639</c:v>
                </c:pt>
                <c:pt idx="30">
                  <c:v>2.6970017269892193</c:v>
                </c:pt>
                <c:pt idx="31">
                  <c:v>2.525768261701669</c:v>
                </c:pt>
                <c:pt idx="32">
                  <c:v>2.2104307077105685</c:v>
                </c:pt>
                <c:pt idx="33">
                  <c:v>2.3776287530590339</c:v>
                </c:pt>
                <c:pt idx="34">
                  <c:v>2.9613929041453626</c:v>
                </c:pt>
                <c:pt idx="35">
                  <c:v>2.1538038167153153</c:v>
                </c:pt>
                <c:pt idx="36">
                  <c:v>2.5637704594306809</c:v>
                </c:pt>
                <c:pt idx="37">
                  <c:v>3.105212419294868</c:v>
                </c:pt>
                <c:pt idx="38">
                  <c:v>2.7845587899875448</c:v>
                </c:pt>
                <c:pt idx="39">
                  <c:v>3.1795379267527002</c:v>
                </c:pt>
                <c:pt idx="40">
                  <c:v>2.8782843003402512</c:v>
                </c:pt>
                <c:pt idx="41">
                  <c:v>3.1599716133032629</c:v>
                </c:pt>
                <c:pt idx="42">
                  <c:v>3.6973188529280425</c:v>
                </c:pt>
                <c:pt idx="43">
                  <c:v>2.8113654516187965</c:v>
                </c:pt>
                <c:pt idx="44">
                  <c:v>3.2232914846433824</c:v>
                </c:pt>
                <c:pt idx="45">
                  <c:v>2.9966512515384007</c:v>
                </c:pt>
              </c:numCache>
            </c:numRef>
          </c:val>
          <c:smooth val="0"/>
          <c:extLst>
            <c:ext xmlns:c16="http://schemas.microsoft.com/office/drawing/2014/chart" uri="{C3380CC4-5D6E-409C-BE32-E72D297353CC}">
              <c16:uniqueId val="{00000001-AAFD-0C45-949C-ECBDF9456A75}"/>
            </c:ext>
          </c:extLst>
        </c:ser>
        <c:ser>
          <c:idx val="2"/>
          <c:order val="2"/>
          <c:tx>
            <c:v>Outpatient</c:v>
          </c:tx>
          <c:spPr>
            <a:ln w="28575" cap="rnd">
              <a:noFill/>
              <a:round/>
            </a:ln>
            <a:effectLst/>
          </c:spPr>
          <c:marker>
            <c:symbol val="triangle"/>
            <c:size val="9"/>
            <c:spPr>
              <a:solidFill>
                <a:schemeClr val="accent2">
                  <a:lumMod val="20000"/>
                  <a:lumOff val="80000"/>
                </a:schemeClr>
              </a:solidFill>
              <a:ln w="12700">
                <a:solidFill>
                  <a:srgbClr val="C00000"/>
                </a:solidFill>
              </a:ln>
              <a:effectLst/>
            </c:spPr>
          </c:marker>
          <c:cat>
            <c:strRef>
              <c:f>[1]fig.PF_ST_PRICE_RATIO_2018!$A$2:$A$47</c:f>
              <c:strCache>
                <c:ptCount val="46"/>
                <c:pt idx="0">
                  <c:v>AR</c:v>
                </c:pt>
                <c:pt idx="1">
                  <c:v>MI</c:v>
                </c:pt>
                <c:pt idx="2">
                  <c:v>RI</c:v>
                </c:pt>
                <c:pt idx="3">
                  <c:v>PA</c:v>
                </c:pt>
                <c:pt idx="4">
                  <c:v>NV</c:v>
                </c:pt>
                <c:pt idx="5">
                  <c:v>KY</c:v>
                </c:pt>
                <c:pt idx="6">
                  <c:v>CT</c:v>
                </c:pt>
                <c:pt idx="7">
                  <c:v>UT</c:v>
                </c:pt>
                <c:pt idx="8">
                  <c:v>MS</c:v>
                </c:pt>
                <c:pt idx="9">
                  <c:v>MA</c:v>
                </c:pt>
                <c:pt idx="10">
                  <c:v>NJ</c:v>
                </c:pt>
                <c:pt idx="11">
                  <c:v>OK</c:v>
                </c:pt>
                <c:pt idx="12">
                  <c:v>KS</c:v>
                </c:pt>
                <c:pt idx="13">
                  <c:v>OH</c:v>
                </c:pt>
                <c:pt idx="14">
                  <c:v>LA</c:v>
                </c:pt>
                <c:pt idx="15">
                  <c:v>AL</c:v>
                </c:pt>
                <c:pt idx="16">
                  <c:v>OR</c:v>
                </c:pt>
                <c:pt idx="17">
                  <c:v>NE</c:v>
                </c:pt>
                <c:pt idx="18">
                  <c:v>TX</c:v>
                </c:pt>
                <c:pt idx="19">
                  <c:v>VT</c:v>
                </c:pt>
                <c:pt idx="20">
                  <c:v>ME</c:v>
                </c:pt>
                <c:pt idx="21">
                  <c:v>CO</c:v>
                </c:pt>
                <c:pt idx="22">
                  <c:v>AZ</c:v>
                </c:pt>
                <c:pt idx="23">
                  <c:v>NM</c:v>
                </c:pt>
                <c:pt idx="24">
                  <c:v>MO</c:v>
                </c:pt>
                <c:pt idx="25">
                  <c:v>ID</c:v>
                </c:pt>
                <c:pt idx="26">
                  <c:v>IA</c:v>
                </c:pt>
                <c:pt idx="27">
                  <c:v>MT</c:v>
                </c:pt>
                <c:pt idx="28">
                  <c:v>WA</c:v>
                </c:pt>
                <c:pt idx="29">
                  <c:v>DE</c:v>
                </c:pt>
                <c:pt idx="30">
                  <c:v>NH</c:v>
                </c:pt>
                <c:pt idx="31">
                  <c:v>CA</c:v>
                </c:pt>
                <c:pt idx="32">
                  <c:v>NC</c:v>
                </c:pt>
                <c:pt idx="33">
                  <c:v>IL</c:v>
                </c:pt>
                <c:pt idx="34">
                  <c:v>VA</c:v>
                </c:pt>
                <c:pt idx="35">
                  <c:v>WY</c:v>
                </c:pt>
                <c:pt idx="36">
                  <c:v>WI</c:v>
                </c:pt>
                <c:pt idx="37">
                  <c:v>GA</c:v>
                </c:pt>
                <c:pt idx="38">
                  <c:v>MN</c:v>
                </c:pt>
                <c:pt idx="39">
                  <c:v>NY</c:v>
                </c:pt>
                <c:pt idx="40">
                  <c:v>IN</c:v>
                </c:pt>
                <c:pt idx="41">
                  <c:v>FL</c:v>
                </c:pt>
                <c:pt idx="42">
                  <c:v>TN</c:v>
                </c:pt>
                <c:pt idx="43">
                  <c:v>AK</c:v>
                </c:pt>
                <c:pt idx="44">
                  <c:v>SC</c:v>
                </c:pt>
                <c:pt idx="45">
                  <c:v>WV</c:v>
                </c:pt>
              </c:strCache>
            </c:strRef>
          </c:cat>
          <c:val>
            <c:numRef>
              <c:f>[1]fig.PF_ST_PRICE_RATIO_2018!$M$2:$M$47</c:f>
              <c:numCache>
                <c:formatCode>General</c:formatCode>
                <c:ptCount val="46"/>
                <c:pt idx="0">
                  <c:v>1.6418038370653261</c:v>
                </c:pt>
                <c:pt idx="1">
                  <c:v>1.765741483461033</c:v>
                </c:pt>
                <c:pt idx="2">
                  <c:v>1.712515435128263</c:v>
                </c:pt>
                <c:pt idx="3">
                  <c:v>2.5040478005957194</c:v>
                </c:pt>
                <c:pt idx="4">
                  <c:v>2.2732984260118596</c:v>
                </c:pt>
                <c:pt idx="5">
                  <c:v>2.2202258534760393</c:v>
                </c:pt>
                <c:pt idx="6">
                  <c:v>2.3023988568309206</c:v>
                </c:pt>
                <c:pt idx="7">
                  <c:v>2.2538078584796404</c:v>
                </c:pt>
                <c:pt idx="8">
                  <c:v>2.0562808019664609</c:v>
                </c:pt>
                <c:pt idx="9">
                  <c:v>1.9850079961964875</c:v>
                </c:pt>
                <c:pt idx="10">
                  <c:v>2.7358919418583594</c:v>
                </c:pt>
                <c:pt idx="11">
                  <c:v>2.5557158137411649</c:v>
                </c:pt>
                <c:pt idx="12">
                  <c:v>2.513421120718152</c:v>
                </c:pt>
                <c:pt idx="13">
                  <c:v>2.4755940197080841</c:v>
                </c:pt>
                <c:pt idx="14">
                  <c:v>2.2977527186343281</c:v>
                </c:pt>
                <c:pt idx="15">
                  <c:v>1.8343221309929401</c:v>
                </c:pt>
                <c:pt idx="16">
                  <c:v>2.6473463617993698</c:v>
                </c:pt>
                <c:pt idx="17">
                  <c:v>2.8345352417029761</c:v>
                </c:pt>
                <c:pt idx="18">
                  <c:v>2.8987120983701642</c:v>
                </c:pt>
                <c:pt idx="19">
                  <c:v>2.7935880786871605</c:v>
                </c:pt>
                <c:pt idx="20">
                  <c:v>2.6919850128709379</c:v>
                </c:pt>
                <c:pt idx="21">
                  <c:v>3.1243653529586086</c:v>
                </c:pt>
                <c:pt idx="22">
                  <c:v>2.8423197059414953</c:v>
                </c:pt>
                <c:pt idx="23">
                  <c:v>2.9732782657749977</c:v>
                </c:pt>
                <c:pt idx="24">
                  <c:v>2.9012562677519145</c:v>
                </c:pt>
                <c:pt idx="25">
                  <c:v>2.6115820752477834</c:v>
                </c:pt>
                <c:pt idx="26">
                  <c:v>2.5580436183171793</c:v>
                </c:pt>
                <c:pt idx="27">
                  <c:v>2.6359061821773833</c:v>
                </c:pt>
                <c:pt idx="28">
                  <c:v>2.679349280236881</c:v>
                </c:pt>
                <c:pt idx="29">
                  <c:v>2.829638790025339</c:v>
                </c:pt>
                <c:pt idx="30">
                  <c:v>2.609156599493236</c:v>
                </c:pt>
                <c:pt idx="31">
                  <c:v>2.9056796385054078</c:v>
                </c:pt>
                <c:pt idx="32">
                  <c:v>3.341942665112041</c:v>
                </c:pt>
                <c:pt idx="33">
                  <c:v>3.1977284985837606</c:v>
                </c:pt>
                <c:pt idx="34">
                  <c:v>2.602811232057797</c:v>
                </c:pt>
                <c:pt idx="35">
                  <c:v>3.5806204465346521</c:v>
                </c:pt>
                <c:pt idx="36">
                  <c:v>3.2459379228696594</c:v>
                </c:pt>
                <c:pt idx="37">
                  <c:v>2.781083173025432</c:v>
                </c:pt>
                <c:pt idx="38">
                  <c:v>3.2332757817853346</c:v>
                </c:pt>
                <c:pt idx="39">
                  <c:v>2.6561225155260657</c:v>
                </c:pt>
                <c:pt idx="40">
                  <c:v>3.1513828216227169</c:v>
                </c:pt>
                <c:pt idx="41">
                  <c:v>3.3948726015072057</c:v>
                </c:pt>
                <c:pt idx="42">
                  <c:v>2.3495321983067954</c:v>
                </c:pt>
                <c:pt idx="43">
                  <c:v>4.1489125418560864</c:v>
                </c:pt>
                <c:pt idx="44">
                  <c:v>3.7115400114286734</c:v>
                </c:pt>
                <c:pt idx="45">
                  <c:v>3.9714994666622863</c:v>
                </c:pt>
              </c:numCache>
            </c:numRef>
          </c:val>
          <c:smooth val="0"/>
          <c:extLst>
            <c:ext xmlns:c16="http://schemas.microsoft.com/office/drawing/2014/chart" uri="{C3380CC4-5D6E-409C-BE32-E72D297353CC}">
              <c16:uniqueId val="{00000002-AAFD-0C45-949C-ECBDF9456A75}"/>
            </c:ext>
          </c:extLst>
        </c:ser>
        <c:dLbls>
          <c:showLegendKey val="0"/>
          <c:showVal val="0"/>
          <c:showCatName val="0"/>
          <c:showSerName val="0"/>
          <c:showPercent val="0"/>
          <c:showBubbleSize val="0"/>
        </c:dLbls>
        <c:marker val="1"/>
        <c:smooth val="0"/>
        <c:axId val="492045192"/>
        <c:axId val="492036336"/>
      </c:lineChart>
      <c:catAx>
        <c:axId val="49204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92036336"/>
        <c:crosses val="autoZero"/>
        <c:auto val="1"/>
        <c:lblAlgn val="ctr"/>
        <c:lblOffset val="100"/>
        <c:tickLblSkip val="1"/>
        <c:noMultiLvlLbl val="0"/>
      </c:catAx>
      <c:valAx>
        <c:axId val="492036336"/>
        <c:scaling>
          <c:orientation val="minMax"/>
          <c:max val="4.25"/>
          <c:min val="1"/>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Relative price for hospital care</a:t>
                </a:r>
              </a:p>
            </c:rich>
          </c:tx>
          <c:layout>
            <c:manualLayout>
              <c:xMode val="edge"/>
              <c:yMode val="edge"/>
              <c:x val="1.091935744998096E-3"/>
              <c:y val="0.218923426925234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92045192"/>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9B94DE47-2CEC-7447-BD46-4606D44D4471}" type="datetimeFigureOut">
              <a:rPr lang="en-US" smtClean="0"/>
              <a:pPr/>
              <a:t>2/24/2021</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50261DEC-8B98-884D-AF5E-A7FC9B4F8DB7}" type="slidenum">
              <a:rPr lang="en-US" smtClean="0"/>
              <a:pPr/>
              <a:t>‹#›</a:t>
            </a:fld>
            <a:endParaRPr lang="en-US"/>
          </a:p>
        </p:txBody>
      </p:sp>
    </p:spTree>
    <p:extLst>
      <p:ext uri="{BB962C8B-B14F-4D97-AF65-F5344CB8AC3E}">
        <p14:creationId xmlns:p14="http://schemas.microsoft.com/office/powerpoint/2010/main" val="36402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268B53AE-E046-41AC-8062-41DD64D0D92B}" type="datetimeFigureOut">
              <a:rPr lang="en-US" smtClean="0"/>
              <a:pPr/>
              <a:t>2/24/2021</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23018B3C-3C21-4D18-90F8-0102CC8B92C0}" type="slidenum">
              <a:rPr lang="en-US" smtClean="0"/>
              <a:pPr/>
              <a:t>‹#›</a:t>
            </a:fld>
            <a:endParaRPr lang="en-US"/>
          </a:p>
        </p:txBody>
      </p:sp>
    </p:spTree>
    <p:extLst>
      <p:ext uri="{BB962C8B-B14F-4D97-AF65-F5344CB8AC3E}">
        <p14:creationId xmlns:p14="http://schemas.microsoft.com/office/powerpoint/2010/main" val="36594006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18B3C-3C21-4D18-90F8-0102CC8B92C0}" type="slidenum">
              <a:rPr lang="en-US" smtClean="0"/>
              <a:pPr/>
              <a:t>1</a:t>
            </a:fld>
            <a:endParaRPr lang="en-US"/>
          </a:p>
        </p:txBody>
      </p:sp>
    </p:spTree>
    <p:extLst>
      <p:ext uri="{BB962C8B-B14F-4D97-AF65-F5344CB8AC3E}">
        <p14:creationId xmlns:p14="http://schemas.microsoft.com/office/powerpoint/2010/main" val="3879149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902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0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739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56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9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3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0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09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869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6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E6D2-DAAA-4D54-8DE3-EF804C7EB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1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64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C08AEA6-8337-4D6F-B181-327932A4CDE8}"/>
              </a:ext>
            </a:extLst>
          </p:cNvPr>
          <p:cNvSpPr>
            <a:spLocks noGrp="1" noRot="1" noChangeAspect="1" noTextEdit="1"/>
          </p:cNvSpPr>
          <p:nvPr>
            <p:ph type="sldImg"/>
          </p:nvPr>
        </p:nvSpPr>
        <p:spPr bwMode="auto">
          <a:xfrm>
            <a:off x="407988" y="698500"/>
            <a:ext cx="61944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672BEAF-7589-4EBA-A69C-0104F0D7B6A2}"/>
              </a:ext>
            </a:extLst>
          </p:cNvPr>
          <p:cNvSpPr>
            <a:spLocks noGrp="1"/>
          </p:cNvSpPr>
          <p:nvPr>
            <p:ph type="body" idx="1"/>
          </p:nvPr>
        </p:nvSpPr>
        <p:spPr/>
        <p:txBody>
          <a:bodyPr/>
          <a:lstStyle/>
          <a:p>
            <a:pPr>
              <a:defRPr/>
            </a:pPr>
            <a:endParaRPr lang="en-US" dirty="0"/>
          </a:p>
          <a:p>
            <a:pPr marL="174700" indent="-174700">
              <a:buFontTx/>
              <a:buChar char="-"/>
              <a:defRPr/>
            </a:pPr>
            <a:endParaRPr lang="en-US" dirty="0"/>
          </a:p>
        </p:txBody>
      </p:sp>
      <p:sp>
        <p:nvSpPr>
          <p:cNvPr id="23555" name="Slide Number Placeholder 3">
            <a:extLst>
              <a:ext uri="{FF2B5EF4-FFF2-40B4-BE49-F238E27FC236}">
                <a16:creationId xmlns:a16="http://schemas.microsoft.com/office/drawing/2014/main" id="{9E484A36-AB96-47D4-AB80-CCD3410F45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panose="020F0502020204030204" pitchFamily="34" charset="0"/>
                <a:ea typeface="MS PGothic" panose="020B0600070205080204" pitchFamily="34" charset="-128"/>
              </a:defRPr>
            </a:lvl1pPr>
            <a:lvl2pPr marL="757035" indent="-291167">
              <a:defRPr sz="2500">
                <a:solidFill>
                  <a:schemeClr val="tx1"/>
                </a:solidFill>
                <a:latin typeface="Calibri" panose="020F0502020204030204" pitchFamily="34" charset="0"/>
                <a:ea typeface="MS PGothic" panose="020B0600070205080204" pitchFamily="34" charset="-128"/>
              </a:defRPr>
            </a:lvl2pPr>
            <a:lvl3pPr marL="1164670" indent="-232934">
              <a:defRPr sz="2500">
                <a:solidFill>
                  <a:schemeClr val="tx1"/>
                </a:solidFill>
                <a:latin typeface="Calibri" panose="020F0502020204030204" pitchFamily="34" charset="0"/>
                <a:ea typeface="MS PGothic" panose="020B0600070205080204" pitchFamily="34" charset="-128"/>
              </a:defRPr>
            </a:lvl3pPr>
            <a:lvl4pPr marL="1630537" indent="-232934">
              <a:defRPr sz="2500">
                <a:solidFill>
                  <a:schemeClr val="tx1"/>
                </a:solidFill>
                <a:latin typeface="Calibri" panose="020F0502020204030204" pitchFamily="34" charset="0"/>
                <a:ea typeface="MS PGothic" panose="020B0600070205080204" pitchFamily="34" charset="-128"/>
              </a:defRPr>
            </a:lvl4pPr>
            <a:lvl5pPr marL="2096405" indent="-232934">
              <a:defRPr sz="2500">
                <a:solidFill>
                  <a:schemeClr val="tx1"/>
                </a:solidFill>
                <a:latin typeface="Calibri" panose="020F0502020204030204" pitchFamily="34" charset="0"/>
                <a:ea typeface="MS PGothic" panose="020B0600070205080204" pitchFamily="34" charset="-128"/>
              </a:defRPr>
            </a:lvl5pPr>
            <a:lvl6pPr marL="2562272" indent="-232934" defTabSz="465868" eaLnBrk="0" fontAlgn="base" hangingPunct="0">
              <a:spcBef>
                <a:spcPct val="0"/>
              </a:spcBef>
              <a:spcAft>
                <a:spcPct val="0"/>
              </a:spcAft>
              <a:defRPr sz="2500">
                <a:solidFill>
                  <a:schemeClr val="tx1"/>
                </a:solidFill>
                <a:latin typeface="Calibri" panose="020F0502020204030204" pitchFamily="34" charset="0"/>
                <a:ea typeface="MS PGothic" panose="020B0600070205080204" pitchFamily="34" charset="-128"/>
              </a:defRPr>
            </a:lvl6pPr>
            <a:lvl7pPr marL="3028141" indent="-232934" defTabSz="465868" eaLnBrk="0" fontAlgn="base" hangingPunct="0">
              <a:spcBef>
                <a:spcPct val="0"/>
              </a:spcBef>
              <a:spcAft>
                <a:spcPct val="0"/>
              </a:spcAft>
              <a:defRPr sz="2500">
                <a:solidFill>
                  <a:schemeClr val="tx1"/>
                </a:solidFill>
                <a:latin typeface="Calibri" panose="020F0502020204030204" pitchFamily="34" charset="0"/>
                <a:ea typeface="MS PGothic" panose="020B0600070205080204" pitchFamily="34" charset="-128"/>
              </a:defRPr>
            </a:lvl7pPr>
            <a:lvl8pPr marL="3494009" indent="-232934" defTabSz="465868" eaLnBrk="0" fontAlgn="base" hangingPunct="0">
              <a:spcBef>
                <a:spcPct val="0"/>
              </a:spcBef>
              <a:spcAft>
                <a:spcPct val="0"/>
              </a:spcAft>
              <a:defRPr sz="2500">
                <a:solidFill>
                  <a:schemeClr val="tx1"/>
                </a:solidFill>
                <a:latin typeface="Calibri" panose="020F0502020204030204" pitchFamily="34" charset="0"/>
                <a:ea typeface="MS PGothic" panose="020B0600070205080204" pitchFamily="34" charset="-128"/>
              </a:defRPr>
            </a:lvl8pPr>
            <a:lvl9pPr marL="3959876" indent="-232934" defTabSz="465868" eaLnBrk="0" fontAlgn="base" hangingPunct="0">
              <a:spcBef>
                <a:spcPct val="0"/>
              </a:spcBef>
              <a:spcAft>
                <a:spcPct val="0"/>
              </a:spcAft>
              <a:defRPr sz="25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27E0FD-F3A9-4F8F-89D2-509380CFB95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5297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5078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416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444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061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349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245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bdb235c13e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bdb235c13e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58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E6D2-DAAA-4D54-8DE3-EF804C7EB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888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db235c13e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bdb235c13e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endParaRPr/>
          </a:p>
        </p:txBody>
      </p:sp>
    </p:spTree>
    <p:extLst>
      <p:ext uri="{BB962C8B-B14F-4D97-AF65-F5344CB8AC3E}">
        <p14:creationId xmlns:p14="http://schemas.microsoft.com/office/powerpoint/2010/main" val="3286327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db235c13e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db235c13e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514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e9ac9b83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be9ac9b83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472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bdb235c13e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bdb235c13e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endParaRPr/>
          </a:p>
        </p:txBody>
      </p:sp>
    </p:spTree>
    <p:extLst>
      <p:ext uri="{BB962C8B-B14F-4D97-AF65-F5344CB8AC3E}">
        <p14:creationId xmlns:p14="http://schemas.microsoft.com/office/powerpoint/2010/main" val="316475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db235c13e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bdb235c13e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LIVE LINKS!</a:t>
            </a:r>
            <a:endParaRPr/>
          </a:p>
        </p:txBody>
      </p:sp>
    </p:spTree>
    <p:extLst>
      <p:ext uri="{BB962C8B-B14F-4D97-AF65-F5344CB8AC3E}">
        <p14:creationId xmlns:p14="http://schemas.microsoft.com/office/powerpoint/2010/main" val="110226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db235c13e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db235c13e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148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12A75-8478-BD4F-AEF0-63EF68786B5A}" type="slidenum">
              <a:rPr lang="en-US" smtClean="0"/>
              <a:t>88</a:t>
            </a:fld>
            <a:endParaRPr lang="en-US"/>
          </a:p>
        </p:txBody>
      </p:sp>
    </p:spTree>
    <p:extLst>
      <p:ext uri="{BB962C8B-B14F-4D97-AF65-F5344CB8AC3E}">
        <p14:creationId xmlns:p14="http://schemas.microsoft.com/office/powerpoint/2010/main" val="220538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E6D2-DAAA-4D54-8DE3-EF804C7EB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05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E6D2-DAAA-4D54-8DE3-EF804C7EB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70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E6D2-DAAA-4D54-8DE3-EF804C7EB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71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4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77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D910E3-23F3-4E63-8F7D-701764FC1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35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09800"/>
            <a:ext cx="5486400" cy="1295400"/>
          </a:xfrm>
        </p:spPr>
        <p:txBody>
          <a:bodyPr>
            <a:noAutofit/>
          </a:bodyPr>
          <a:lstStyle>
            <a:lvl1pPr algn="l">
              <a:defRPr sz="33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524000" y="3886210"/>
            <a:ext cx="4495800" cy="1523999"/>
          </a:xfrm>
        </p:spPr>
        <p:txBody>
          <a:bodyPr>
            <a:normAutofit/>
          </a:bodyPr>
          <a:lstStyle>
            <a:lvl1pPr marL="0" indent="0" algn="l">
              <a:buNone/>
              <a:defRPr sz="1800">
                <a:solidFill>
                  <a:schemeClr val="tx2"/>
                </a:solidFill>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r>
              <a:rPr lang="en-US" dirty="0"/>
              <a:t>Click to edit Master subtitle style</a:t>
            </a:r>
          </a:p>
        </p:txBody>
      </p:sp>
      <p:sp>
        <p:nvSpPr>
          <p:cNvPr id="7" name="Footer Placeholder 4">
            <a:extLst>
              <a:ext uri="{FF2B5EF4-FFF2-40B4-BE49-F238E27FC236}">
                <a16:creationId xmlns:a16="http://schemas.microsoft.com/office/drawing/2014/main" id="{5E7B9B00-4CBE-4D50-9935-F456A9AD73F1}"/>
              </a:ext>
            </a:extLst>
          </p:cNvPr>
          <p:cNvSpPr>
            <a:spLocks noGrp="1"/>
          </p:cNvSpPr>
          <p:nvPr>
            <p:ph type="ftr" sz="quarter" idx="3"/>
          </p:nvPr>
        </p:nvSpPr>
        <p:spPr>
          <a:xfrm>
            <a:off x="1117600" y="6400810"/>
            <a:ext cx="7416800" cy="365125"/>
          </a:xfrm>
          <a:prstGeom prst="rect">
            <a:avLst/>
          </a:prstGeom>
        </p:spPr>
        <p:txBody>
          <a:bodyPr vert="horz" lIns="91440" tIns="45720" rIns="91440" bIns="45720" rtlCol="0" anchor="ctr"/>
          <a:lstStyle>
            <a:lvl1pPr algn="l">
              <a:defRPr sz="1050">
                <a:solidFill>
                  <a:schemeClr val="bg1"/>
                </a:solidFill>
              </a:defRPr>
            </a:lvl1pPr>
          </a:lstStyle>
          <a:p>
            <a:r>
              <a:rPr lang="en-US" dirty="0"/>
              <a:t>Vaccination Management – February 24, 2021</a:t>
            </a:r>
          </a:p>
        </p:txBody>
      </p:sp>
      <p:sp>
        <p:nvSpPr>
          <p:cNvPr id="8" name="Slide Number Placeholder 5">
            <a:extLst>
              <a:ext uri="{FF2B5EF4-FFF2-40B4-BE49-F238E27FC236}">
                <a16:creationId xmlns:a16="http://schemas.microsoft.com/office/drawing/2014/main" id="{3DF49161-3A8B-4937-B0B8-55D2A36EDAA9}"/>
              </a:ext>
            </a:extLst>
          </p:cNvPr>
          <p:cNvSpPr>
            <a:spLocks noGrp="1"/>
          </p:cNvSpPr>
          <p:nvPr>
            <p:ph type="sldNum" sz="quarter" idx="4"/>
          </p:nvPr>
        </p:nvSpPr>
        <p:spPr>
          <a:xfrm>
            <a:off x="508000" y="6400810"/>
            <a:ext cx="609600" cy="365125"/>
          </a:xfrm>
          <a:prstGeom prst="rect">
            <a:avLst/>
          </a:prstGeom>
        </p:spPr>
        <p:txBody>
          <a:bodyPr vert="horz" lIns="91440" tIns="45720" rIns="91440" bIns="45720" rtlCol="0" anchor="ctr"/>
          <a:lstStyle>
            <a:lvl1pPr algn="r">
              <a:defRPr sz="1050" b="1">
                <a:solidFill>
                  <a:schemeClr val="bg1"/>
                </a:solidFill>
              </a:defRPr>
            </a:lvl1p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1460976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A400B-A6E8-41FB-97FE-1F793EAC6559}"/>
              </a:ext>
            </a:extLst>
          </p:cNvPr>
          <p:cNvSpPr>
            <a:spLocks noGrp="1"/>
          </p:cNvSpPr>
          <p:nvPr>
            <p:ph type="ftr" sz="quarter" idx="10"/>
          </p:nvPr>
        </p:nvSpPr>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8B3A77E2-B76C-4DA8-B6EC-FB2CD24109D9}"/>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405588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209800"/>
            <a:ext cx="9296400" cy="1143000"/>
          </a:xfrm>
        </p:spPr>
        <p:txBody>
          <a:bodyPr>
            <a:noAutofit/>
          </a:bodyPr>
          <a:lstStyle>
            <a:lvl1pPr algn="l">
              <a:defRPr sz="33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1981200" y="3429001"/>
            <a:ext cx="9296400" cy="1295400"/>
          </a:xfrm>
        </p:spPr>
        <p:txBody>
          <a:bodyPr>
            <a:normAutofit/>
          </a:bodyPr>
          <a:lstStyle>
            <a:lvl1pPr marL="0" indent="0" algn="l">
              <a:buNone/>
              <a:defRPr sz="1800">
                <a:solidFill>
                  <a:schemeClr val="tx2"/>
                </a:solidFill>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r>
              <a:rPr lang="en-US" dirty="0"/>
              <a:t>Click to edit Master subtitle style</a:t>
            </a:r>
          </a:p>
        </p:txBody>
      </p:sp>
      <p:sp>
        <p:nvSpPr>
          <p:cNvPr id="7" name="Footer Placeholder 6">
            <a:extLst>
              <a:ext uri="{FF2B5EF4-FFF2-40B4-BE49-F238E27FC236}">
                <a16:creationId xmlns:a16="http://schemas.microsoft.com/office/drawing/2014/main" id="{1A56909E-30A4-4348-974F-F858075E7ECF}"/>
              </a:ext>
            </a:extLst>
          </p:cNvPr>
          <p:cNvSpPr>
            <a:spLocks noGrp="1"/>
          </p:cNvSpPr>
          <p:nvPr>
            <p:ph type="ftr" sz="quarter" idx="10"/>
          </p:nvPr>
        </p:nvSpPr>
        <p:spPr>
          <a:xfrm>
            <a:off x="1117600" y="6486779"/>
            <a:ext cx="7416800" cy="365125"/>
          </a:xfrm>
        </p:spPr>
        <p:txBody>
          <a:bodyPr/>
          <a:lstStyle/>
          <a:p>
            <a:r>
              <a:rPr lang="en-US">
                <a:solidFill>
                  <a:srgbClr val="212C65"/>
                </a:solidFill>
              </a:rPr>
              <a:t>Business Health Care Group </a:t>
            </a:r>
            <a:endParaRPr lang="en-US" dirty="0">
              <a:solidFill>
                <a:srgbClr val="212C65"/>
              </a:solidFill>
            </a:endParaRPr>
          </a:p>
        </p:txBody>
      </p:sp>
      <p:sp>
        <p:nvSpPr>
          <p:cNvPr id="8" name="Slide Number Placeholder 7">
            <a:extLst>
              <a:ext uri="{FF2B5EF4-FFF2-40B4-BE49-F238E27FC236}">
                <a16:creationId xmlns:a16="http://schemas.microsoft.com/office/drawing/2014/main" id="{87E2D41F-0E4B-4296-8E08-1C76F3E73810}"/>
              </a:ext>
            </a:extLst>
          </p:cNvPr>
          <p:cNvSpPr>
            <a:spLocks noGrp="1"/>
          </p:cNvSpPr>
          <p:nvPr>
            <p:ph type="sldNum" sz="quarter" idx="11"/>
          </p:nvPr>
        </p:nvSpPr>
        <p:spPr>
          <a:xfrm>
            <a:off x="508000" y="6486779"/>
            <a:ext cx="609600" cy="365125"/>
          </a:xfrm>
        </p:spPr>
        <p:txBody>
          <a:body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6193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4876800" y="383771"/>
            <a:ext cx="65024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a:off x="5689606" y="1219201"/>
            <a:ext cx="5283201" cy="1752600"/>
          </a:xfrm>
        </p:spPr>
        <p:txBody>
          <a:bodyPr anchor="b"/>
          <a:lstStyle>
            <a:lvl1pPr algn="l">
              <a:defRPr sz="3000" b="0" cap="none" baseline="0">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5689606" y="3442895"/>
            <a:ext cx="5384801" cy="2427287"/>
          </a:xfrm>
        </p:spPr>
        <p:txBody>
          <a:bodyPr anchor="t"/>
          <a:lstStyle>
            <a:lvl1pPr marL="0" indent="0" algn="l">
              <a:buNone/>
              <a:defRPr sz="1500">
                <a:solidFill>
                  <a:schemeClr val="tx2"/>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6"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6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a:p>
        </p:txBody>
      </p:sp>
    </p:spTree>
    <p:extLst>
      <p:ext uri="{BB962C8B-B14F-4D97-AF65-F5344CB8AC3E}">
        <p14:creationId xmlns:p14="http://schemas.microsoft.com/office/powerpoint/2010/main" val="2160352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558800" y="381000"/>
            <a:ext cx="110744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a:off x="914400" y="533399"/>
            <a:ext cx="10160000" cy="1242060"/>
          </a:xfrm>
        </p:spPr>
        <p:txBody>
          <a:bodyPr anchor="b"/>
          <a:lstStyle>
            <a:lvl1pPr algn="l">
              <a:defRPr sz="3000" b="0" cap="none" baseline="0">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963087" y="1981200"/>
            <a:ext cx="10212916" cy="990600"/>
          </a:xfrm>
        </p:spPr>
        <p:txBody>
          <a:bodyPr anchor="t"/>
          <a:lstStyle>
            <a:lvl1pPr marL="0" indent="0" algn="l">
              <a:buNone/>
              <a:defRPr sz="1500">
                <a:solidFill>
                  <a:schemeClr val="tx2"/>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6"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61"/>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a:p>
        </p:txBody>
      </p:sp>
    </p:spTree>
    <p:extLst>
      <p:ext uri="{BB962C8B-B14F-4D97-AF65-F5344CB8AC3E}">
        <p14:creationId xmlns:p14="http://schemas.microsoft.com/office/powerpoint/2010/main" val="3744082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662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6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srgbClr val="212C65"/>
                </a:solidFill>
              </a:rPr>
              <a:t>Business Health Care Group </a:t>
            </a:r>
          </a:p>
        </p:txBody>
      </p:sp>
      <p:sp>
        <p:nvSpPr>
          <p:cNvPr id="7" name="Slide Number Placeholder 6"/>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239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61"/>
            <a:ext cx="28448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srgbClr val="212C65"/>
                </a:solidFill>
              </a:rPr>
              <a:t>Business Health Care Group </a:t>
            </a:r>
          </a:p>
        </p:txBody>
      </p:sp>
      <p:sp>
        <p:nvSpPr>
          <p:cNvPr id="9" name="Slide Number Placeholder 8"/>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9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61"/>
            <a:ext cx="28448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srgbClr val="212C65"/>
                </a:solidFill>
              </a:rPr>
              <a:t>Business Health Care Group </a:t>
            </a:r>
          </a:p>
        </p:txBody>
      </p:sp>
      <p:sp>
        <p:nvSpPr>
          <p:cNvPr id="5" name="Slide Number Placeholder 4"/>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437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212C65"/>
                </a:solidFill>
              </a:rPr>
              <a:t>Business Health Care Group </a:t>
            </a:r>
          </a:p>
        </p:txBody>
      </p:sp>
      <p:sp>
        <p:nvSpPr>
          <p:cNvPr id="4" name="Slide Number Placeholder 3"/>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0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2552699" y="1359694"/>
            <a:ext cx="9251373" cy="1981200"/>
          </a:xfrm>
          <a:prstGeom prst="rect">
            <a:avLst/>
          </a:prstGeom>
        </p:spPr>
        <p:txBody>
          <a:bodyPr anchor="b">
            <a:normAutofit/>
          </a:bodyPr>
          <a:lstStyle>
            <a:lvl1pPr algn="l">
              <a:defRPr sz="4800" b="0">
                <a:solidFill>
                  <a:schemeClr val="accent1"/>
                </a:solidFill>
                <a:effectLst/>
                <a:latin typeface="+mn-lt"/>
              </a:defRPr>
            </a:lvl1pPr>
          </a:lstStyle>
          <a:p>
            <a:r>
              <a:rPr lang="en-US"/>
              <a:t>Click to edit Master title style</a:t>
            </a:r>
            <a:endParaRPr lang="en-US" dirty="0"/>
          </a:p>
        </p:txBody>
      </p:sp>
      <p:sp>
        <p:nvSpPr>
          <p:cNvPr id="8" name="Subtitle 2"/>
          <p:cNvSpPr>
            <a:spLocks noGrp="1"/>
          </p:cNvSpPr>
          <p:nvPr>
            <p:ph type="subTitle" idx="1"/>
          </p:nvPr>
        </p:nvSpPr>
        <p:spPr>
          <a:xfrm>
            <a:off x="2552699" y="3516192"/>
            <a:ext cx="6134100" cy="707107"/>
          </a:xfrm>
          <a:prstGeom prst="rect">
            <a:avLst/>
          </a:prstGeom>
        </p:spPr>
        <p:txBody>
          <a:bodyPr>
            <a:normAutofit/>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p:cNvCxnSpPr/>
          <p:nvPr userDrawn="1"/>
        </p:nvCxnSpPr>
        <p:spPr>
          <a:xfrm>
            <a:off x="2552700" y="3428543"/>
            <a:ext cx="925137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455" y="5974080"/>
            <a:ext cx="1843536" cy="48815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176272" cy="6858000"/>
          </a:xfrm>
          <a:prstGeom prst="rect">
            <a:avLst/>
          </a:prstGeom>
        </p:spPr>
      </p:pic>
      <p:cxnSp>
        <p:nvCxnSpPr>
          <p:cNvPr id="12" name="Straight Connector 11"/>
          <p:cNvCxnSpPr/>
          <p:nvPr userDrawn="1"/>
        </p:nvCxnSpPr>
        <p:spPr>
          <a:xfrm>
            <a:off x="2171700" y="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029969"/>
      </p:ext>
    </p:extLst>
  </p:cSld>
  <p:clrMapOvr>
    <a:masterClrMapping/>
  </p:clrMapOvr>
  <p:extLst>
    <p:ext uri="{DCECCB84-F9BA-43D5-87BE-67443E8EF086}">
      <p15:sldGuideLst xmlns:p15="http://schemas.microsoft.com/office/powerpoint/2012/main">
        <p15:guide id="1" orient="horz" pos="2160">
          <p15:clr>
            <a:srgbClr val="FBAE40"/>
          </p15:clr>
        </p15:guide>
        <p15:guide id="2" pos="13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6" y="1219201"/>
            <a:ext cx="5283201" cy="1752600"/>
          </a:xfrm>
        </p:spPr>
        <p:txBody>
          <a:bodyPr anchor="b"/>
          <a:lstStyle>
            <a:lvl1pPr algn="l">
              <a:defRPr sz="3000" b="0"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676406" y="3442895"/>
            <a:ext cx="5384801" cy="2427287"/>
          </a:xfrm>
        </p:spPr>
        <p:txBody>
          <a:bodyPr anchor="t"/>
          <a:lstStyle>
            <a:lvl1pPr marL="0" indent="0" algn="l">
              <a:buNone/>
              <a:defRPr sz="1500">
                <a:solidFill>
                  <a:schemeClr val="tx2"/>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6"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dirty="0"/>
              <a:t>Click to edit Master text styles</a:t>
            </a:r>
          </a:p>
        </p:txBody>
      </p:sp>
      <p:sp>
        <p:nvSpPr>
          <p:cNvPr id="4" name="Footer Placeholder 3">
            <a:extLst>
              <a:ext uri="{FF2B5EF4-FFF2-40B4-BE49-F238E27FC236}">
                <a16:creationId xmlns:a16="http://schemas.microsoft.com/office/drawing/2014/main" id="{D13CF868-3A2F-4CF4-A0DE-7771AA5CCA66}"/>
              </a:ext>
            </a:extLst>
          </p:cNvPr>
          <p:cNvSpPr>
            <a:spLocks noGrp="1"/>
          </p:cNvSpPr>
          <p:nvPr>
            <p:ph type="ftr" sz="quarter" idx="10"/>
          </p:nvPr>
        </p:nvSpPr>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D658E2EC-6D0E-4B30-B83E-FD530E9294F1}"/>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4266173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11490150" cy="723106"/>
          </a:xfrm>
          <a:prstGeom prst="rect">
            <a:avLst/>
          </a:prstGeom>
        </p:spPr>
        <p:txBody>
          <a:bodyPr>
            <a:normAutofit/>
          </a:bodyPr>
          <a:lstStyle>
            <a:lvl1pPr>
              <a:defRPr sz="4400">
                <a:solidFill>
                  <a:schemeClr val="accent1"/>
                </a:solidFill>
                <a:latin typeface="+mn-lt"/>
              </a:defRPr>
            </a:lvl1pPr>
          </a:lstStyle>
          <a:p>
            <a:r>
              <a:rPr lang="en-US"/>
              <a:t>Click to edit Master title style</a:t>
            </a:r>
            <a:endParaRPr lang="en-US" dirty="0"/>
          </a:p>
        </p:txBody>
      </p:sp>
      <p:sp>
        <p:nvSpPr>
          <p:cNvPr id="8" name="Content Placeholder 2"/>
          <p:cNvSpPr>
            <a:spLocks noGrp="1"/>
          </p:cNvSpPr>
          <p:nvPr>
            <p:ph idx="1"/>
          </p:nvPr>
        </p:nvSpPr>
        <p:spPr>
          <a:xfrm>
            <a:off x="457201" y="1066800"/>
            <a:ext cx="11357889" cy="4898571"/>
          </a:xfrm>
          <a:prstGeom prst="rect">
            <a:avLst/>
          </a:prstGeom>
        </p:spPr>
        <p:txBody>
          <a:bodyPr>
            <a:noAutofit/>
          </a:bodyPr>
          <a:lstStyle>
            <a:lvl1pPr marL="228600" indent="-228600">
              <a:lnSpc>
                <a:spcPct val="100000"/>
              </a:lnSpc>
              <a:buClr>
                <a:srgbClr val="AE0A09"/>
              </a:buClr>
              <a:buFont typeface="Arial" panose="020B0604020202020204" pitchFamily="34" charset="0"/>
              <a:buChar char="•"/>
              <a:defRPr sz="3600">
                <a:solidFill>
                  <a:schemeClr val="tx1"/>
                </a:solidFill>
                <a:latin typeface="+mj-lt"/>
              </a:defRPr>
            </a:lvl1pPr>
            <a:lvl2pPr marL="685800" indent="-228600">
              <a:lnSpc>
                <a:spcPct val="100000"/>
              </a:lnSpc>
              <a:buClr>
                <a:srgbClr val="AE0A09"/>
              </a:buClr>
              <a:buFont typeface="Arial" panose="020B0604020202020204" pitchFamily="34" charset="0"/>
              <a:buChar char="•"/>
              <a:defRPr sz="3200">
                <a:solidFill>
                  <a:schemeClr val="tx1"/>
                </a:solidFill>
                <a:latin typeface="+mj-lt"/>
              </a:defRPr>
            </a:lvl2pPr>
            <a:lvl3pPr marL="1143000" indent="-228600">
              <a:lnSpc>
                <a:spcPct val="100000"/>
              </a:lnSpc>
              <a:buClr>
                <a:srgbClr val="AE0A09"/>
              </a:buClr>
              <a:buFont typeface="Arial" panose="020B0604020202020204" pitchFamily="34" charset="0"/>
              <a:buChar char="•"/>
              <a:defRPr sz="2800">
                <a:solidFill>
                  <a:schemeClr val="tx1"/>
                </a:solidFill>
                <a:latin typeface="+mj-lt"/>
              </a:defRPr>
            </a:lvl3pPr>
            <a:lvl4pPr marL="1600200" indent="-228600">
              <a:lnSpc>
                <a:spcPct val="100000"/>
              </a:lnSpc>
              <a:buClr>
                <a:srgbClr val="AE0A09"/>
              </a:buClr>
              <a:buFont typeface="Arial" panose="020B0604020202020204" pitchFamily="34" charset="0"/>
              <a:buChar char="•"/>
              <a:defRPr sz="2400">
                <a:solidFill>
                  <a:schemeClr val="tx1"/>
                </a:solidFill>
                <a:latin typeface="+mj-lt"/>
              </a:defRPr>
            </a:lvl4pPr>
            <a:lvl5pPr marL="2057400" indent="-228600">
              <a:lnSpc>
                <a:spcPct val="100000"/>
              </a:lnSpc>
              <a:buClr>
                <a:srgbClr val="AE0A09"/>
              </a:buClr>
              <a:buFont typeface="Arial" panose="020B0604020202020204" pitchFamily="34" charset="0"/>
              <a:buChar char="•"/>
              <a:defRPr sz="2000">
                <a:solidFill>
                  <a:schemeClr val="tx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951706"/>
            <a:ext cx="113578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8558135"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18" name="Straight Connector 17"/>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spTree>
    <p:extLst>
      <p:ext uri="{BB962C8B-B14F-4D97-AF65-F5344CB8AC3E}">
        <p14:creationId xmlns:p14="http://schemas.microsoft.com/office/powerpoint/2010/main" val="2773461181"/>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1996" y="228600"/>
            <a:ext cx="11535355" cy="723106"/>
          </a:xfrm>
          <a:prstGeom prst="rect">
            <a:avLst/>
          </a:prstGeom>
        </p:spPr>
        <p:txBody>
          <a:bodyPr>
            <a:normAutofit/>
          </a:bodyPr>
          <a:lstStyle>
            <a:lvl1pPr>
              <a:defRPr sz="4400">
                <a:solidFill>
                  <a:schemeClr val="accent1"/>
                </a:solidFill>
                <a:latin typeface="+mn-lt"/>
              </a:defRPr>
            </a:lvl1pPr>
          </a:lstStyle>
          <a:p>
            <a:r>
              <a:rPr lang="en-US"/>
              <a:t>Click to edit Master title style</a:t>
            </a:r>
            <a:endParaRPr lang="en-US" dirty="0"/>
          </a:p>
        </p:txBody>
      </p:sp>
      <p:sp>
        <p:nvSpPr>
          <p:cNvPr id="9" name="Content Placeholder 2"/>
          <p:cNvSpPr>
            <a:spLocks noGrp="1"/>
          </p:cNvSpPr>
          <p:nvPr>
            <p:ph idx="1"/>
          </p:nvPr>
        </p:nvSpPr>
        <p:spPr>
          <a:xfrm>
            <a:off x="411996" y="1066800"/>
            <a:ext cx="5686106" cy="4905375"/>
          </a:xfrm>
          <a:prstGeom prst="rect">
            <a:avLst/>
          </a:prstGeom>
        </p:spPr>
        <p:txBody>
          <a:bodyPr>
            <a:noAutofit/>
          </a:bodyPr>
          <a:lstStyle>
            <a:lvl1pPr marL="228600" indent="-228600">
              <a:lnSpc>
                <a:spcPct val="100000"/>
              </a:lnSpc>
              <a:buClr>
                <a:srgbClr val="AE0A09"/>
              </a:buClr>
              <a:buFont typeface="Arial" panose="020B0604020202020204" pitchFamily="34" charset="0"/>
              <a:buChar char="•"/>
              <a:defRPr sz="1800">
                <a:latin typeface="+mj-lt"/>
              </a:defRPr>
            </a:lvl1pPr>
            <a:lvl2pPr marL="685800" indent="-228600">
              <a:lnSpc>
                <a:spcPct val="100000"/>
              </a:lnSpc>
              <a:buClr>
                <a:srgbClr val="AE0A09"/>
              </a:buClr>
              <a:buFont typeface="Arial" panose="020B0604020202020204" pitchFamily="34" charset="0"/>
              <a:buChar char="•"/>
              <a:defRPr sz="1600">
                <a:latin typeface="+mj-lt"/>
              </a:defRPr>
            </a:lvl2pPr>
            <a:lvl3pPr marL="1143000" indent="-228600">
              <a:lnSpc>
                <a:spcPct val="100000"/>
              </a:lnSpc>
              <a:buClr>
                <a:srgbClr val="AE0A09"/>
              </a:buClr>
              <a:buFont typeface="Arial" panose="020B0604020202020204" pitchFamily="34" charset="0"/>
              <a:buChar char="•"/>
              <a:defRPr sz="1400">
                <a:latin typeface="+mj-lt"/>
              </a:defRPr>
            </a:lvl3pPr>
            <a:lvl4pPr marL="1600200" indent="-228600">
              <a:lnSpc>
                <a:spcPct val="100000"/>
              </a:lnSpc>
              <a:buClr>
                <a:srgbClr val="AE0A09"/>
              </a:buClr>
              <a:buFont typeface="Arial" panose="020B0604020202020204" pitchFamily="34" charset="0"/>
              <a:buChar char="•"/>
              <a:defRPr sz="1200">
                <a:latin typeface="+mj-lt"/>
              </a:defRPr>
            </a:lvl4pPr>
            <a:lvl5pPr marL="2057400" indent="-228600">
              <a:lnSpc>
                <a:spcPct val="100000"/>
              </a:lnSpc>
              <a:buClr>
                <a:srgbClr val="AE0A09"/>
              </a:buClr>
              <a:buFont typeface="Arial" panose="020B0604020202020204" pitchFamily="34" charset="0"/>
              <a:buChar char="•"/>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11996" y="951706"/>
            <a:ext cx="1140309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p:nvPr>
        </p:nvSpPr>
        <p:spPr>
          <a:xfrm>
            <a:off x="6325127" y="1066800"/>
            <a:ext cx="5489964" cy="4905374"/>
          </a:xfrm>
          <a:prstGeom prst="rect">
            <a:avLst/>
          </a:prstGeom>
        </p:spPr>
        <p:txBody>
          <a:bodyPr>
            <a:noAutofit/>
          </a:bodyPr>
          <a:lstStyle>
            <a:lvl1pPr marL="228600" indent="-228600">
              <a:lnSpc>
                <a:spcPct val="100000"/>
              </a:lnSpc>
              <a:buClr>
                <a:srgbClr val="AE0A09"/>
              </a:buClr>
              <a:buFont typeface="Arial" panose="020B0604020202020204" pitchFamily="34" charset="0"/>
              <a:buChar char="•"/>
              <a:defRPr sz="1800">
                <a:latin typeface="+mj-lt"/>
              </a:defRPr>
            </a:lvl1pPr>
            <a:lvl2pPr marL="685800" indent="-228600">
              <a:lnSpc>
                <a:spcPct val="100000"/>
              </a:lnSpc>
              <a:buClr>
                <a:srgbClr val="AE0A09"/>
              </a:buClr>
              <a:buFont typeface="Arial" panose="020B0604020202020204" pitchFamily="34" charset="0"/>
              <a:buChar char="•"/>
              <a:defRPr sz="1600">
                <a:latin typeface="+mj-lt"/>
              </a:defRPr>
            </a:lvl2pPr>
            <a:lvl3pPr marL="1143000" indent="-228600">
              <a:lnSpc>
                <a:spcPct val="100000"/>
              </a:lnSpc>
              <a:buClr>
                <a:srgbClr val="AE0A09"/>
              </a:buClr>
              <a:buFont typeface="Arial" panose="020B0604020202020204" pitchFamily="34" charset="0"/>
              <a:buChar char="•"/>
              <a:defRPr sz="1400">
                <a:latin typeface="+mj-lt"/>
              </a:defRPr>
            </a:lvl3pPr>
            <a:lvl4pPr marL="1600200" indent="-228600">
              <a:lnSpc>
                <a:spcPct val="100000"/>
              </a:lnSpc>
              <a:buClr>
                <a:srgbClr val="AE0A09"/>
              </a:buClr>
              <a:buFont typeface="Arial" panose="020B0604020202020204" pitchFamily="34" charset="0"/>
              <a:buChar char="•"/>
              <a:defRPr sz="1200">
                <a:latin typeface="+mj-lt"/>
              </a:defRPr>
            </a:lvl4pPr>
            <a:lvl5pPr marL="2057400" indent="-228600">
              <a:lnSpc>
                <a:spcPct val="100000"/>
              </a:lnSpc>
              <a:buClr>
                <a:srgbClr val="AE0A09"/>
              </a:buClr>
              <a:buFont typeface="Arial" panose="020B0604020202020204" pitchFamily="34" charset="0"/>
              <a:buChar char="•"/>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24" name="Straight Connector 23"/>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4051077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11997" y="228600"/>
            <a:ext cx="11403093" cy="5638800"/>
          </a:xfrm>
          <a:prstGeom prst="rect">
            <a:avLst/>
          </a:prstGeom>
        </p:spPr>
        <p:txBody>
          <a:bodyPr>
            <a:normAutofit/>
          </a:bodyPr>
          <a:lstStyle>
            <a:lvl1pPr algn="ctr">
              <a:defRPr sz="7200" baseline="0">
                <a:solidFill>
                  <a:schemeClr val="tx2"/>
                </a:solidFill>
              </a:defRPr>
            </a:lvl1pPr>
          </a:lstStyle>
          <a:p>
            <a:r>
              <a:rPr lang="en-US" dirty="0"/>
              <a:t>THANK YOU</a:t>
            </a:r>
          </a:p>
        </p:txBody>
      </p:sp>
      <p:sp>
        <p:nvSpPr>
          <p:cNvPr id="13" name="Rectangle 12"/>
          <p:cNvSpPr/>
          <p:nvPr userDrawn="1"/>
        </p:nvSpPr>
        <p:spPr>
          <a:xfrm>
            <a:off x="411996" y="6092561"/>
            <a:ext cx="8109152" cy="507831"/>
          </a:xfrm>
          <a:prstGeom prst="rect">
            <a:avLst/>
          </a:prstGeom>
        </p:spPr>
        <p:txBody>
          <a:bodyPr wrap="square">
            <a:spAutoFit/>
          </a:bodyPr>
          <a:lstStyle/>
          <a:p>
            <a:r>
              <a:rPr lang="en-US" sz="900" b="1" dirty="0">
                <a:effectLst/>
                <a:latin typeface="+mn-lt"/>
                <a:ea typeface="Calibri" panose="020F0502020204030204" pitchFamily="34" charset="0"/>
                <a:cs typeface="Times New Roman" panose="02020603050405020304" pitchFamily="18" charset="0"/>
              </a:rPr>
              <a:t>© 2021</a:t>
            </a:r>
            <a:r>
              <a:rPr lang="en-US" sz="900" b="1" baseline="0" dirty="0">
                <a:effectLst/>
                <a:latin typeface="+mn-lt"/>
                <a:ea typeface="Calibri" panose="020F0502020204030204" pitchFamily="34" charset="0"/>
                <a:cs typeface="Times New Roman" panose="02020603050405020304" pitchFamily="18" charset="0"/>
              </a:rPr>
              <a:t> </a:t>
            </a:r>
            <a:r>
              <a:rPr lang="en-US" sz="900" b="1" dirty="0">
                <a:effectLst/>
                <a:latin typeface="+mn-lt"/>
                <a:ea typeface="Calibri" panose="020F0502020204030204" pitchFamily="34" charset="0"/>
                <a:cs typeface="Times New Roman" panose="02020603050405020304" pitchFamily="18" charset="0"/>
              </a:rPr>
              <a:t>Quarles &amp; Brady LLP - </a:t>
            </a:r>
            <a:r>
              <a:rPr lang="en-US" sz="900" dirty="0">
                <a:effectLst/>
                <a:latin typeface="+mn-lt"/>
                <a:ea typeface="Calibri" panose="020F0502020204030204" pitchFamily="34" charset="0"/>
                <a:cs typeface="Times New Roman" panose="02020603050405020304" pitchFamily="18" charset="0"/>
              </a:rPr>
              <a:t>This document provides information of a general nature. None of the information contained herein is intended as legal advice or opinion relative to specific matters, facts, situations or issues. Additional facts and information or future developments may affect the subjects addressed in this document. You should consult with a lawyer about your particular circumstances before acting on any of this information because it may not be applicable to you or your situation.</a:t>
            </a:r>
            <a:endParaRPr lang="en-US" sz="900" dirty="0">
              <a:latin typeface="+mn-lt"/>
            </a:endParaRPr>
          </a:p>
        </p:txBody>
      </p:sp>
      <p:sp>
        <p:nvSpPr>
          <p:cNvPr id="16"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22" name="Straight Connector 21"/>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rotWithShape="1">
          <a:blip r:embed="rId2">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397743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4" name="Title 1"/>
          <p:cNvSpPr>
            <a:spLocks noGrp="1"/>
          </p:cNvSpPr>
          <p:nvPr>
            <p:ph type="title"/>
          </p:nvPr>
        </p:nvSpPr>
        <p:spPr>
          <a:xfrm>
            <a:off x="456304" y="228600"/>
            <a:ext cx="11491047" cy="723106"/>
          </a:xfrm>
          <a:prstGeom prst="rect">
            <a:avLst/>
          </a:prstGeom>
        </p:spPr>
        <p:txBody>
          <a:bodyPr>
            <a:normAutofit/>
          </a:bodyPr>
          <a:lstStyle>
            <a:lvl1pPr>
              <a:defRPr sz="4400">
                <a:solidFill>
                  <a:schemeClr val="accent1"/>
                </a:solidFill>
                <a:latin typeface="+mn-lt"/>
              </a:defRPr>
            </a:lvl1pPr>
          </a:lstStyle>
          <a:p>
            <a:r>
              <a:rPr lang="en-US"/>
              <a:t>Click to edit Master title style</a:t>
            </a:r>
            <a:endParaRPr lang="en-US" dirty="0"/>
          </a:p>
        </p:txBody>
      </p:sp>
      <p:cxnSp>
        <p:nvCxnSpPr>
          <p:cNvPr id="25" name="Straight Connector 24"/>
          <p:cNvCxnSpPr/>
          <p:nvPr userDrawn="1"/>
        </p:nvCxnSpPr>
        <p:spPr>
          <a:xfrm>
            <a:off x="456304" y="951706"/>
            <a:ext cx="113144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Picture Placeholder 2"/>
          <p:cNvSpPr>
            <a:spLocks noGrp="1"/>
          </p:cNvSpPr>
          <p:nvPr>
            <p:ph type="pic" sz="quarter" idx="10"/>
          </p:nvPr>
        </p:nvSpPr>
        <p:spPr>
          <a:xfrm>
            <a:off x="471660" y="1153609"/>
            <a:ext cx="1143000" cy="1408176"/>
          </a:xfrm>
          <a:prstGeom prst="rect">
            <a:avLst/>
          </a:prstGeom>
        </p:spPr>
        <p:txBody>
          <a:bodyPr>
            <a:normAutofit/>
          </a:bodyPr>
          <a:lstStyle>
            <a:lvl1pPr>
              <a:defRPr sz="1400"/>
            </a:lvl1pPr>
          </a:lstStyle>
          <a:p>
            <a:r>
              <a:rPr lang="en-US" dirty="0"/>
              <a:t>Click icon to add picture</a:t>
            </a:r>
          </a:p>
        </p:txBody>
      </p:sp>
      <p:sp>
        <p:nvSpPr>
          <p:cNvPr id="31" name="Picture Placeholder 2"/>
          <p:cNvSpPr>
            <a:spLocks noGrp="1"/>
          </p:cNvSpPr>
          <p:nvPr>
            <p:ph type="pic" sz="quarter" idx="13"/>
          </p:nvPr>
        </p:nvSpPr>
        <p:spPr>
          <a:xfrm>
            <a:off x="4256086" y="1156043"/>
            <a:ext cx="1143000" cy="1408176"/>
          </a:xfrm>
          <a:prstGeom prst="rect">
            <a:avLst/>
          </a:prstGeom>
        </p:spPr>
        <p:txBody>
          <a:bodyPr>
            <a:normAutofit/>
          </a:bodyPr>
          <a:lstStyle>
            <a:lvl1pPr>
              <a:defRPr sz="1400"/>
            </a:lvl1pPr>
          </a:lstStyle>
          <a:p>
            <a:r>
              <a:rPr lang="en-US" dirty="0"/>
              <a:t>Click icon to add picture</a:t>
            </a:r>
          </a:p>
        </p:txBody>
      </p:sp>
      <p:sp>
        <p:nvSpPr>
          <p:cNvPr id="32" name="Picture Placeholder 2"/>
          <p:cNvSpPr>
            <a:spLocks noGrp="1"/>
          </p:cNvSpPr>
          <p:nvPr>
            <p:ph type="pic" sz="quarter" idx="15"/>
          </p:nvPr>
        </p:nvSpPr>
        <p:spPr>
          <a:xfrm>
            <a:off x="8002902" y="1156043"/>
            <a:ext cx="1143000" cy="1408176"/>
          </a:xfrm>
          <a:prstGeom prst="rect">
            <a:avLst/>
          </a:prstGeom>
        </p:spPr>
        <p:txBody>
          <a:bodyPr>
            <a:normAutofit/>
          </a:bodyPr>
          <a:lstStyle>
            <a:lvl1pPr>
              <a:defRPr sz="1400"/>
            </a:lvl1pPr>
          </a:lstStyle>
          <a:p>
            <a:r>
              <a:rPr lang="en-US" dirty="0"/>
              <a:t>Click icon to add picture</a:t>
            </a:r>
          </a:p>
        </p:txBody>
      </p:sp>
      <p:sp>
        <p:nvSpPr>
          <p:cNvPr id="3" name="Text Placeholder 2"/>
          <p:cNvSpPr>
            <a:spLocks noGrp="1"/>
          </p:cNvSpPr>
          <p:nvPr>
            <p:ph type="body" sz="quarter" idx="19" hasCustomPrompt="1"/>
          </p:nvPr>
        </p:nvSpPr>
        <p:spPr>
          <a:xfrm>
            <a:off x="1714673" y="1153667"/>
            <a:ext cx="2198687"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19" name="Text Placeholder 2"/>
          <p:cNvSpPr>
            <a:spLocks noGrp="1"/>
          </p:cNvSpPr>
          <p:nvPr>
            <p:ph type="body" sz="quarter" idx="20" hasCustomPrompt="1"/>
          </p:nvPr>
        </p:nvSpPr>
        <p:spPr>
          <a:xfrm>
            <a:off x="5505228" y="1162972"/>
            <a:ext cx="2187142"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20" name="Text Placeholder 2"/>
          <p:cNvSpPr>
            <a:spLocks noGrp="1"/>
          </p:cNvSpPr>
          <p:nvPr>
            <p:ph type="body" sz="quarter" idx="21" hasCustomPrompt="1"/>
          </p:nvPr>
        </p:nvSpPr>
        <p:spPr>
          <a:xfrm>
            <a:off x="9239476" y="1162971"/>
            <a:ext cx="2531306"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38" name="Picture Placeholder 2"/>
          <p:cNvSpPr>
            <a:spLocks noGrp="1"/>
          </p:cNvSpPr>
          <p:nvPr>
            <p:ph type="pic" sz="quarter" idx="22"/>
          </p:nvPr>
        </p:nvSpPr>
        <p:spPr>
          <a:xfrm>
            <a:off x="471660" y="2792925"/>
            <a:ext cx="1143000" cy="1408176"/>
          </a:xfrm>
          <a:prstGeom prst="rect">
            <a:avLst/>
          </a:prstGeom>
        </p:spPr>
        <p:txBody>
          <a:bodyPr>
            <a:normAutofit/>
          </a:bodyPr>
          <a:lstStyle>
            <a:lvl1pPr>
              <a:defRPr sz="1400"/>
            </a:lvl1pPr>
          </a:lstStyle>
          <a:p>
            <a:r>
              <a:rPr lang="en-US" dirty="0"/>
              <a:t>Click icon to add picture</a:t>
            </a:r>
          </a:p>
        </p:txBody>
      </p:sp>
      <p:sp>
        <p:nvSpPr>
          <p:cNvPr id="39" name="Picture Placeholder 2"/>
          <p:cNvSpPr>
            <a:spLocks noGrp="1"/>
          </p:cNvSpPr>
          <p:nvPr>
            <p:ph type="pic" sz="quarter" idx="23"/>
          </p:nvPr>
        </p:nvSpPr>
        <p:spPr>
          <a:xfrm>
            <a:off x="4256086" y="2782747"/>
            <a:ext cx="1143000" cy="1408176"/>
          </a:xfrm>
          <a:prstGeom prst="rect">
            <a:avLst/>
          </a:prstGeom>
        </p:spPr>
        <p:txBody>
          <a:bodyPr>
            <a:normAutofit/>
          </a:bodyPr>
          <a:lstStyle>
            <a:lvl1pPr>
              <a:defRPr sz="1400"/>
            </a:lvl1pPr>
          </a:lstStyle>
          <a:p>
            <a:r>
              <a:rPr lang="en-US" dirty="0"/>
              <a:t>Click icon to add picture</a:t>
            </a:r>
          </a:p>
        </p:txBody>
      </p:sp>
      <p:sp>
        <p:nvSpPr>
          <p:cNvPr id="40" name="Picture Placeholder 2"/>
          <p:cNvSpPr>
            <a:spLocks noGrp="1"/>
          </p:cNvSpPr>
          <p:nvPr>
            <p:ph type="pic" sz="quarter" idx="24"/>
          </p:nvPr>
        </p:nvSpPr>
        <p:spPr>
          <a:xfrm>
            <a:off x="8002902" y="2782747"/>
            <a:ext cx="1143000" cy="1408176"/>
          </a:xfrm>
          <a:prstGeom prst="rect">
            <a:avLst/>
          </a:prstGeom>
        </p:spPr>
        <p:txBody>
          <a:bodyPr>
            <a:normAutofit/>
          </a:bodyPr>
          <a:lstStyle>
            <a:lvl1pPr>
              <a:defRPr sz="1400"/>
            </a:lvl1pPr>
          </a:lstStyle>
          <a:p>
            <a:r>
              <a:rPr lang="en-US" dirty="0"/>
              <a:t>Click icon to add picture</a:t>
            </a:r>
          </a:p>
        </p:txBody>
      </p:sp>
      <p:sp>
        <p:nvSpPr>
          <p:cNvPr id="41" name="Text Placeholder 2"/>
          <p:cNvSpPr>
            <a:spLocks noGrp="1"/>
          </p:cNvSpPr>
          <p:nvPr>
            <p:ph type="body" sz="quarter" idx="25" hasCustomPrompt="1"/>
          </p:nvPr>
        </p:nvSpPr>
        <p:spPr>
          <a:xfrm>
            <a:off x="1714673" y="2792983"/>
            <a:ext cx="2198687"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42" name="Text Placeholder 2"/>
          <p:cNvSpPr>
            <a:spLocks noGrp="1"/>
          </p:cNvSpPr>
          <p:nvPr>
            <p:ph type="body" sz="quarter" idx="26" hasCustomPrompt="1"/>
          </p:nvPr>
        </p:nvSpPr>
        <p:spPr>
          <a:xfrm>
            <a:off x="5505228" y="2789676"/>
            <a:ext cx="2187142"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43" name="Text Placeholder 2"/>
          <p:cNvSpPr>
            <a:spLocks noGrp="1"/>
          </p:cNvSpPr>
          <p:nvPr>
            <p:ph type="body" sz="quarter" idx="27" hasCustomPrompt="1"/>
          </p:nvPr>
        </p:nvSpPr>
        <p:spPr>
          <a:xfrm>
            <a:off x="9239476" y="2783369"/>
            <a:ext cx="2531306"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44" name="Picture Placeholder 2"/>
          <p:cNvSpPr>
            <a:spLocks noGrp="1"/>
          </p:cNvSpPr>
          <p:nvPr>
            <p:ph type="pic" sz="quarter" idx="28"/>
          </p:nvPr>
        </p:nvSpPr>
        <p:spPr>
          <a:xfrm>
            <a:off x="471660" y="4436119"/>
            <a:ext cx="1143000" cy="1408176"/>
          </a:xfrm>
          <a:prstGeom prst="rect">
            <a:avLst/>
          </a:prstGeom>
        </p:spPr>
        <p:txBody>
          <a:bodyPr>
            <a:normAutofit/>
          </a:bodyPr>
          <a:lstStyle>
            <a:lvl1pPr>
              <a:defRPr sz="1400"/>
            </a:lvl1pPr>
          </a:lstStyle>
          <a:p>
            <a:r>
              <a:rPr lang="en-US" dirty="0"/>
              <a:t>Click icon to add picture</a:t>
            </a:r>
          </a:p>
        </p:txBody>
      </p:sp>
      <p:sp>
        <p:nvSpPr>
          <p:cNvPr id="45" name="Picture Placeholder 2"/>
          <p:cNvSpPr>
            <a:spLocks noGrp="1"/>
          </p:cNvSpPr>
          <p:nvPr>
            <p:ph type="pic" sz="quarter" idx="29"/>
          </p:nvPr>
        </p:nvSpPr>
        <p:spPr>
          <a:xfrm>
            <a:off x="4256086" y="4438553"/>
            <a:ext cx="1143000" cy="1408176"/>
          </a:xfrm>
          <a:prstGeom prst="rect">
            <a:avLst/>
          </a:prstGeom>
        </p:spPr>
        <p:txBody>
          <a:bodyPr>
            <a:normAutofit/>
          </a:bodyPr>
          <a:lstStyle>
            <a:lvl1pPr>
              <a:defRPr sz="1400"/>
            </a:lvl1pPr>
          </a:lstStyle>
          <a:p>
            <a:r>
              <a:rPr lang="en-US" dirty="0"/>
              <a:t>Click icon to add picture</a:t>
            </a:r>
          </a:p>
        </p:txBody>
      </p:sp>
      <p:sp>
        <p:nvSpPr>
          <p:cNvPr id="46" name="Picture Placeholder 2"/>
          <p:cNvSpPr>
            <a:spLocks noGrp="1"/>
          </p:cNvSpPr>
          <p:nvPr>
            <p:ph type="pic" sz="quarter" idx="30"/>
          </p:nvPr>
        </p:nvSpPr>
        <p:spPr>
          <a:xfrm>
            <a:off x="8002902" y="4438553"/>
            <a:ext cx="1143000" cy="1408176"/>
          </a:xfrm>
          <a:prstGeom prst="rect">
            <a:avLst/>
          </a:prstGeom>
        </p:spPr>
        <p:txBody>
          <a:bodyPr>
            <a:normAutofit/>
          </a:bodyPr>
          <a:lstStyle>
            <a:lvl1pPr>
              <a:defRPr sz="1400"/>
            </a:lvl1pPr>
          </a:lstStyle>
          <a:p>
            <a:r>
              <a:rPr lang="en-US" dirty="0"/>
              <a:t>Click icon to add picture</a:t>
            </a:r>
          </a:p>
        </p:txBody>
      </p:sp>
      <p:sp>
        <p:nvSpPr>
          <p:cNvPr id="47" name="Text Placeholder 2"/>
          <p:cNvSpPr>
            <a:spLocks noGrp="1"/>
          </p:cNvSpPr>
          <p:nvPr>
            <p:ph type="body" sz="quarter" idx="31" hasCustomPrompt="1"/>
          </p:nvPr>
        </p:nvSpPr>
        <p:spPr>
          <a:xfrm>
            <a:off x="1714673" y="4436177"/>
            <a:ext cx="2198687"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48" name="Text Placeholder 2"/>
          <p:cNvSpPr>
            <a:spLocks noGrp="1"/>
          </p:cNvSpPr>
          <p:nvPr>
            <p:ph type="body" sz="quarter" idx="32" hasCustomPrompt="1"/>
          </p:nvPr>
        </p:nvSpPr>
        <p:spPr>
          <a:xfrm>
            <a:off x="5505228" y="4432870"/>
            <a:ext cx="2187142"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49" name="Text Placeholder 2"/>
          <p:cNvSpPr>
            <a:spLocks noGrp="1"/>
          </p:cNvSpPr>
          <p:nvPr>
            <p:ph type="body" sz="quarter" idx="33" hasCustomPrompt="1"/>
          </p:nvPr>
        </p:nvSpPr>
        <p:spPr>
          <a:xfrm>
            <a:off x="9239476" y="4432869"/>
            <a:ext cx="2531306"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51"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sp>
        <p:nvSpPr>
          <p:cNvPr id="50" name="Rectangle 49"/>
          <p:cNvSpPr/>
          <p:nvPr userDrawn="1"/>
        </p:nvSpPr>
        <p:spPr>
          <a:xfrm>
            <a:off x="446714" y="6092561"/>
            <a:ext cx="6352785" cy="646331"/>
          </a:xfrm>
          <a:prstGeom prst="rect">
            <a:avLst/>
          </a:prstGeom>
        </p:spPr>
        <p:txBody>
          <a:bodyPr wrap="square">
            <a:spAutoFit/>
          </a:bodyPr>
          <a:lstStyle/>
          <a:p>
            <a:r>
              <a:rPr lang="en-US" sz="900" b="1" dirty="0">
                <a:effectLst/>
                <a:latin typeface="+mn-lt"/>
                <a:ea typeface="Calibri" panose="020F0502020204030204" pitchFamily="34" charset="0"/>
                <a:cs typeface="Times New Roman" panose="02020603050405020304" pitchFamily="18" charset="0"/>
              </a:rPr>
              <a:t>© 2021</a:t>
            </a:r>
            <a:r>
              <a:rPr lang="en-US" sz="900" b="1" baseline="0" dirty="0">
                <a:effectLst/>
                <a:latin typeface="+mn-lt"/>
                <a:ea typeface="Calibri" panose="020F0502020204030204" pitchFamily="34" charset="0"/>
                <a:cs typeface="Times New Roman" panose="02020603050405020304" pitchFamily="18" charset="0"/>
              </a:rPr>
              <a:t> </a:t>
            </a:r>
            <a:r>
              <a:rPr lang="en-US" sz="900" b="1" dirty="0">
                <a:effectLst/>
                <a:latin typeface="+mn-lt"/>
                <a:ea typeface="Calibri" panose="020F0502020204030204" pitchFamily="34" charset="0"/>
                <a:cs typeface="Times New Roman" panose="02020603050405020304" pitchFamily="18" charset="0"/>
              </a:rPr>
              <a:t>Quarles &amp; Brady LLP - </a:t>
            </a:r>
            <a:r>
              <a:rPr lang="en-US" sz="900" dirty="0">
                <a:effectLst/>
                <a:latin typeface="+mn-lt"/>
                <a:ea typeface="Calibri" panose="020F0502020204030204" pitchFamily="34" charset="0"/>
                <a:cs typeface="Times New Roman" panose="02020603050405020304" pitchFamily="18" charset="0"/>
              </a:rPr>
              <a:t>This document provides information of a general nature. None of the information contained herein is intended as legal advice or opinion relative to specific matters, facts, situations or issues. Additional facts and information or future developments may affect the subjects addressed in this document. You should consult with a lawyer about your particular circumstances before acting on any of this information because it may not be applicable to you or your situation.</a:t>
            </a:r>
            <a:endParaRPr lang="en-US" sz="900" dirty="0">
              <a:latin typeface="+mn-lt"/>
            </a:endParaRPr>
          </a:p>
        </p:txBody>
      </p:sp>
      <p:pic>
        <p:nvPicPr>
          <p:cNvPr id="56" name="Picture 55"/>
          <p:cNvPicPr>
            <a:picLocks noChangeAspect="1"/>
          </p:cNvPicPr>
          <p:nvPr userDrawn="1"/>
        </p:nvPicPr>
        <p:blipFill rotWithShape="1">
          <a:blip r:embed="rId2">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57" name="Straight Connector 56"/>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rotWithShape="1">
          <a:blip r:embed="rId2">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1498130387"/>
      </p:ext>
    </p:extLst>
  </p:cSld>
  <p:clrMapOvr>
    <a:masterClrMapping/>
  </p:clrMapOvr>
  <p:extLst>
    <p:ext uri="{DCECCB84-F9BA-43D5-87BE-67443E8EF086}">
      <p15:sldGuideLst xmlns:p15="http://schemas.microsoft.com/office/powerpoint/2012/main">
        <p15:guide id="1" orient="horz" pos="2784">
          <p15:clr>
            <a:srgbClr val="FBAE40"/>
          </p15:clr>
        </p15:guide>
        <p15:guide id="2" pos="2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8" name="Title 1"/>
          <p:cNvSpPr>
            <a:spLocks noGrp="1"/>
          </p:cNvSpPr>
          <p:nvPr>
            <p:ph type="title"/>
          </p:nvPr>
        </p:nvSpPr>
        <p:spPr>
          <a:xfrm>
            <a:off x="466659" y="228600"/>
            <a:ext cx="11480691" cy="723106"/>
          </a:xfrm>
          <a:prstGeom prst="rect">
            <a:avLst/>
          </a:prstGeom>
        </p:spPr>
        <p:txBody>
          <a:bodyPr>
            <a:normAutofit/>
          </a:bodyPr>
          <a:lstStyle>
            <a:lvl1pPr>
              <a:defRPr sz="4400">
                <a:solidFill>
                  <a:schemeClr val="accent1"/>
                </a:solidFill>
                <a:latin typeface="+mn-lt"/>
              </a:defRPr>
            </a:lvl1pPr>
          </a:lstStyle>
          <a:p>
            <a:r>
              <a:rPr lang="en-US"/>
              <a:t>Click to edit Master title style</a:t>
            </a:r>
            <a:endParaRPr lang="en-US" dirty="0"/>
          </a:p>
        </p:txBody>
      </p:sp>
      <p:cxnSp>
        <p:nvCxnSpPr>
          <p:cNvPr id="19" name="Straight Connector 18"/>
          <p:cNvCxnSpPr/>
          <p:nvPr userDrawn="1"/>
        </p:nvCxnSpPr>
        <p:spPr>
          <a:xfrm>
            <a:off x="466659" y="951706"/>
            <a:ext cx="113484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
          <p:cNvSpPr>
            <a:spLocks noGrp="1"/>
          </p:cNvSpPr>
          <p:nvPr>
            <p:ph idx="1"/>
          </p:nvPr>
        </p:nvSpPr>
        <p:spPr>
          <a:xfrm>
            <a:off x="466659" y="1066800"/>
            <a:ext cx="11348431" cy="4952999"/>
          </a:xfrm>
          <a:prstGeom prst="rect">
            <a:avLst/>
          </a:prstGeom>
        </p:spPr>
        <p:txBody>
          <a:bodyPr>
            <a:noAutofit/>
          </a:bodyPr>
          <a:lstStyle>
            <a:lvl1pPr marL="228600" indent="-228600">
              <a:lnSpc>
                <a:spcPct val="100000"/>
              </a:lnSpc>
              <a:buClr>
                <a:srgbClr val="AE0A09"/>
              </a:buClr>
              <a:buFont typeface="Arial" panose="020B0604020202020204" pitchFamily="34" charset="0"/>
              <a:buChar char="•"/>
              <a:defRPr sz="3600">
                <a:latin typeface="+mj-lt"/>
              </a:defRPr>
            </a:lvl1pPr>
            <a:lvl2pPr marL="685800" indent="-228600">
              <a:lnSpc>
                <a:spcPct val="100000"/>
              </a:lnSpc>
              <a:buClr>
                <a:srgbClr val="AE0A09"/>
              </a:buClr>
              <a:buFont typeface="Arial" panose="020B0604020202020204" pitchFamily="34" charset="0"/>
              <a:buChar char="•"/>
              <a:defRPr sz="3200">
                <a:latin typeface="+mj-lt"/>
              </a:defRPr>
            </a:lvl2pPr>
            <a:lvl3pPr marL="1143000" indent="-228600">
              <a:lnSpc>
                <a:spcPct val="100000"/>
              </a:lnSpc>
              <a:buClr>
                <a:srgbClr val="AE0A09"/>
              </a:buClr>
              <a:buFont typeface="Arial" panose="020B0604020202020204" pitchFamily="34" charset="0"/>
              <a:buChar char="•"/>
              <a:defRPr sz="2800">
                <a:latin typeface="+mj-lt"/>
              </a:defRPr>
            </a:lvl3pPr>
            <a:lvl4pPr marL="1600200" indent="-228600">
              <a:lnSpc>
                <a:spcPct val="100000"/>
              </a:lnSpc>
              <a:buClr>
                <a:srgbClr val="AE0A09"/>
              </a:buClr>
              <a:buFont typeface="Arial" panose="020B0604020202020204" pitchFamily="34" charset="0"/>
              <a:buChar char="•"/>
              <a:defRPr sz="2400">
                <a:latin typeface="+mj-lt"/>
              </a:defRPr>
            </a:lvl4pPr>
            <a:lvl5pPr marL="2057400" indent="-228600">
              <a:lnSpc>
                <a:spcPct val="100000"/>
              </a:lnSpc>
              <a:buClr>
                <a:srgbClr val="AE0A09"/>
              </a:buClr>
              <a:buFont typeface="Arial" panose="020B0604020202020204" pitchFamily="34" charset="0"/>
              <a:buChar cha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sp>
        <p:nvSpPr>
          <p:cNvPr id="25" name="Rectangle 24"/>
          <p:cNvSpPr/>
          <p:nvPr userDrawn="1"/>
        </p:nvSpPr>
        <p:spPr>
          <a:xfrm>
            <a:off x="466659" y="6092561"/>
            <a:ext cx="6332840" cy="646331"/>
          </a:xfrm>
          <a:prstGeom prst="rect">
            <a:avLst/>
          </a:prstGeom>
        </p:spPr>
        <p:txBody>
          <a:bodyPr wrap="square">
            <a:spAutoFit/>
          </a:bodyPr>
          <a:lstStyle/>
          <a:p>
            <a:r>
              <a:rPr lang="en-US" sz="900" b="1" dirty="0">
                <a:effectLst/>
                <a:latin typeface="+mn-lt"/>
                <a:ea typeface="Calibri" panose="020F0502020204030204" pitchFamily="34" charset="0"/>
                <a:cs typeface="Times New Roman" panose="02020603050405020304" pitchFamily="18" charset="0"/>
              </a:rPr>
              <a:t>© 2021</a:t>
            </a:r>
            <a:r>
              <a:rPr lang="en-US" sz="900" b="1" baseline="0" dirty="0">
                <a:effectLst/>
                <a:latin typeface="+mn-lt"/>
                <a:ea typeface="Calibri" panose="020F0502020204030204" pitchFamily="34" charset="0"/>
                <a:cs typeface="Times New Roman" panose="02020603050405020304" pitchFamily="18" charset="0"/>
              </a:rPr>
              <a:t> </a:t>
            </a:r>
            <a:r>
              <a:rPr lang="en-US" sz="900" b="1" dirty="0">
                <a:effectLst/>
                <a:latin typeface="+mn-lt"/>
                <a:ea typeface="Calibri" panose="020F0502020204030204" pitchFamily="34" charset="0"/>
                <a:cs typeface="Times New Roman" panose="02020603050405020304" pitchFamily="18" charset="0"/>
              </a:rPr>
              <a:t>Quarles &amp; Brady LLP - </a:t>
            </a:r>
            <a:r>
              <a:rPr lang="en-US" sz="900" dirty="0">
                <a:effectLst/>
                <a:latin typeface="+mn-lt"/>
                <a:ea typeface="Calibri" panose="020F0502020204030204" pitchFamily="34" charset="0"/>
                <a:cs typeface="Times New Roman" panose="02020603050405020304" pitchFamily="18" charset="0"/>
              </a:rPr>
              <a:t>This document provides information of a general nature. None of the information contained herein is intended as legal advice or opinion relative to specific matters, facts, situations or issues. Additional facts and information or future developments may affect the subjects addressed in this document. You should consult with a lawyer about your particular circumstances before acting on any of this information because it may not be applicable to you or your situation.</a:t>
            </a:r>
            <a:endParaRPr lang="en-US" sz="900" dirty="0">
              <a:latin typeface="+mn-lt"/>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27" name="Straight Connector 26"/>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2">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722969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2857322" y="648494"/>
            <a:ext cx="9090027" cy="723106"/>
          </a:xfrm>
          <a:prstGeom prst="rect">
            <a:avLst/>
          </a:prstGeom>
        </p:spPr>
        <p:txBody>
          <a:bodyPr>
            <a:normAutofit/>
          </a:bodyPr>
          <a:lstStyle>
            <a:lvl1pPr>
              <a:defRPr sz="4400">
                <a:solidFill>
                  <a:schemeClr val="accent1"/>
                </a:solidFill>
                <a:latin typeface="+mn-lt"/>
              </a:defRPr>
            </a:lvl1pPr>
          </a:lstStyle>
          <a:p>
            <a:r>
              <a:rPr lang="en-US"/>
              <a:t>Click to edit Master title style</a:t>
            </a:r>
            <a:endParaRPr lang="en-US" dirty="0"/>
          </a:p>
        </p:txBody>
      </p:sp>
      <p:sp>
        <p:nvSpPr>
          <p:cNvPr id="13" name="Content Placeholder 2"/>
          <p:cNvSpPr>
            <a:spLocks noGrp="1"/>
          </p:cNvSpPr>
          <p:nvPr>
            <p:ph idx="1"/>
          </p:nvPr>
        </p:nvSpPr>
        <p:spPr>
          <a:xfrm>
            <a:off x="380999" y="1676399"/>
            <a:ext cx="11434091" cy="4343400"/>
          </a:xfrm>
          <a:prstGeom prst="rect">
            <a:avLst/>
          </a:prstGeom>
        </p:spPr>
        <p:txBody>
          <a:bodyPr>
            <a:noAutofit/>
          </a:bodyPr>
          <a:lstStyle>
            <a:lvl1pPr marL="228600" indent="-228600">
              <a:lnSpc>
                <a:spcPct val="100000"/>
              </a:lnSpc>
              <a:buClr>
                <a:srgbClr val="AE0A09"/>
              </a:buClr>
              <a:buFont typeface="Arial" panose="020B0604020202020204" pitchFamily="34" charset="0"/>
              <a:buChar char="•"/>
              <a:defRPr sz="3600">
                <a:latin typeface="+mj-lt"/>
              </a:defRPr>
            </a:lvl1pPr>
            <a:lvl2pPr marL="685800" indent="-228600">
              <a:lnSpc>
                <a:spcPct val="100000"/>
              </a:lnSpc>
              <a:buClr>
                <a:srgbClr val="AE0A09"/>
              </a:buClr>
              <a:buFont typeface="Arial" panose="020B0604020202020204" pitchFamily="34" charset="0"/>
              <a:buChar char="•"/>
              <a:defRPr sz="3200">
                <a:latin typeface="+mj-lt"/>
              </a:defRPr>
            </a:lvl2pPr>
            <a:lvl3pPr marL="1143000" indent="-228600">
              <a:lnSpc>
                <a:spcPct val="100000"/>
              </a:lnSpc>
              <a:buClr>
                <a:srgbClr val="AE0A09"/>
              </a:buClr>
              <a:buFont typeface="Arial" panose="020B0604020202020204" pitchFamily="34" charset="0"/>
              <a:buChar char="•"/>
              <a:defRPr sz="2800">
                <a:latin typeface="+mj-lt"/>
              </a:defRPr>
            </a:lvl3pPr>
            <a:lvl4pPr marL="1600200" indent="-228600">
              <a:lnSpc>
                <a:spcPct val="100000"/>
              </a:lnSpc>
              <a:buClr>
                <a:srgbClr val="AE0A09"/>
              </a:buClr>
              <a:buFont typeface="Arial" panose="020B0604020202020204" pitchFamily="34" charset="0"/>
              <a:buChar char="•"/>
              <a:defRPr sz="2400">
                <a:latin typeface="+mj-lt"/>
              </a:defRPr>
            </a:lvl4pPr>
            <a:lvl5pPr marL="2057400" indent="-228600">
              <a:lnSpc>
                <a:spcPct val="100000"/>
              </a:lnSpc>
              <a:buClr>
                <a:srgbClr val="AE0A09"/>
              </a:buClr>
              <a:buFont typeface="Arial" panose="020B0604020202020204" pitchFamily="34" charset="0"/>
              <a:buChar cha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a:xfrm>
            <a:off x="2857322" y="1447800"/>
            <a:ext cx="89577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3"/>
          <p:cNvSpPr>
            <a:spLocks noGrp="1"/>
          </p:cNvSpPr>
          <p:nvPr>
            <p:ph type="pic" sz="quarter" idx="10"/>
          </p:nvPr>
        </p:nvSpPr>
        <p:spPr>
          <a:xfrm>
            <a:off x="392768" y="0"/>
            <a:ext cx="2359152" cy="1457860"/>
          </a:xfrm>
          <a:prstGeom prst="rect">
            <a:avLst/>
          </a:prstGeom>
        </p:spPr>
        <p:txBody>
          <a:bodyPr/>
          <a:lstStyle/>
          <a:p>
            <a:r>
              <a:rPr lang="en-US" dirty="0"/>
              <a:t>Click icon to add picture</a:t>
            </a:r>
          </a:p>
        </p:txBody>
      </p:sp>
      <p:sp>
        <p:nvSpPr>
          <p:cNvPr id="9"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23" name="Straight Connector 22"/>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rotWithShape="1">
          <a:blip r:embed="rId2">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907384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Title 1"/>
          <p:cNvSpPr>
            <a:spLocks noGrp="1"/>
          </p:cNvSpPr>
          <p:nvPr>
            <p:ph type="title"/>
          </p:nvPr>
        </p:nvSpPr>
        <p:spPr>
          <a:xfrm>
            <a:off x="411996" y="228600"/>
            <a:ext cx="11316280" cy="723106"/>
          </a:xfrm>
          <a:prstGeom prst="rect">
            <a:avLst/>
          </a:prstGeom>
        </p:spPr>
        <p:txBody>
          <a:bodyPr>
            <a:normAutofit/>
          </a:bodyPr>
          <a:lstStyle>
            <a:lvl1pPr>
              <a:defRPr sz="4400">
                <a:solidFill>
                  <a:schemeClr val="accent1"/>
                </a:solidFill>
                <a:latin typeface="+mn-lt"/>
              </a:defRPr>
            </a:lvl1pPr>
          </a:lstStyle>
          <a:p>
            <a:r>
              <a:rPr lang="en-US"/>
              <a:t>Click to edit Master title style</a:t>
            </a:r>
            <a:endParaRPr lang="en-US" dirty="0"/>
          </a:p>
        </p:txBody>
      </p:sp>
      <p:cxnSp>
        <p:nvCxnSpPr>
          <p:cNvPr id="11" name="Straight Connector 10"/>
          <p:cNvCxnSpPr/>
          <p:nvPr userDrawn="1"/>
        </p:nvCxnSpPr>
        <p:spPr>
          <a:xfrm>
            <a:off x="411996" y="951706"/>
            <a:ext cx="113162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7452" t="1751" r="78554" b="48"/>
          <a:stretch/>
        </p:blipFill>
        <p:spPr>
          <a:xfrm>
            <a:off x="0" y="-2167"/>
            <a:ext cx="310626" cy="6868833"/>
          </a:xfrm>
          <a:prstGeom prst="rect">
            <a:avLst/>
          </a:prstGeom>
        </p:spPr>
      </p:pic>
      <p:cxnSp>
        <p:nvCxnSpPr>
          <p:cNvPr id="23" name="Straight Connector 22"/>
          <p:cNvCxnSpPr/>
          <p:nvPr userDrawn="1"/>
        </p:nvCxnSpPr>
        <p:spPr>
          <a:xfrm>
            <a:off x="310626" y="-2167"/>
            <a:ext cx="0" cy="68688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1922472" y="60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rotWithShape="1">
          <a:blip r:embed="rId2">
            <a:extLst>
              <a:ext uri="{28A0092B-C50C-407E-A947-70E740481C1C}">
                <a14:useLocalDpi xmlns:a14="http://schemas.microsoft.com/office/drawing/2010/main" val="0"/>
              </a:ext>
            </a:extLst>
          </a:blip>
          <a:srcRect l="83532" t="573" r="2474" b="1226"/>
          <a:stretch/>
        </p:blipFill>
        <p:spPr>
          <a:xfrm>
            <a:off x="11929421" y="-2166"/>
            <a:ext cx="310626" cy="6871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3916289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11682" y="0"/>
            <a:ext cx="198925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Title 1"/>
          <p:cNvSpPr>
            <a:spLocks noGrp="1"/>
          </p:cNvSpPr>
          <p:nvPr>
            <p:ph type="ctrTitle"/>
          </p:nvPr>
        </p:nvSpPr>
        <p:spPr>
          <a:xfrm>
            <a:off x="2552700" y="1359694"/>
            <a:ext cx="9116786" cy="1981200"/>
          </a:xfrm>
          <a:prstGeom prst="rect">
            <a:avLst/>
          </a:prstGeom>
        </p:spPr>
        <p:txBody>
          <a:bodyPr anchor="b">
            <a:normAutofit/>
          </a:bodyPr>
          <a:lstStyle>
            <a:lvl1pPr algn="l">
              <a:defRPr sz="4800" b="0">
                <a:solidFill>
                  <a:schemeClr val="accent1"/>
                </a:solidFill>
                <a:latin typeface="+mn-lt"/>
              </a:defRPr>
            </a:lvl1pPr>
          </a:lstStyle>
          <a:p>
            <a:r>
              <a:rPr lang="en-US"/>
              <a:t>Click to edit Master title style</a:t>
            </a:r>
            <a:endParaRPr lang="en-US" dirty="0"/>
          </a:p>
        </p:txBody>
      </p:sp>
      <p:sp>
        <p:nvSpPr>
          <p:cNvPr id="10" name="Subtitle 2"/>
          <p:cNvSpPr>
            <a:spLocks noGrp="1"/>
          </p:cNvSpPr>
          <p:nvPr>
            <p:ph type="subTitle" idx="1"/>
          </p:nvPr>
        </p:nvSpPr>
        <p:spPr>
          <a:xfrm>
            <a:off x="2552699" y="3516192"/>
            <a:ext cx="6134100" cy="707107"/>
          </a:xfrm>
          <a:prstGeom prst="rect">
            <a:avLst/>
          </a:prstGeom>
        </p:spPr>
        <p:txBody>
          <a:bodyPr>
            <a:normAutofit/>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1" name="Straight Connector 10"/>
          <p:cNvCxnSpPr/>
          <p:nvPr userDrawn="1"/>
        </p:nvCxnSpPr>
        <p:spPr>
          <a:xfrm>
            <a:off x="2552700" y="3428543"/>
            <a:ext cx="91167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455" y="5974080"/>
            <a:ext cx="1843536" cy="488158"/>
          </a:xfrm>
          <a:prstGeom prst="rect">
            <a:avLst/>
          </a:prstGeom>
        </p:spPr>
      </p:pic>
      <p:cxnSp>
        <p:nvCxnSpPr>
          <p:cNvPr id="12" name="Straight Connector 11"/>
          <p:cNvCxnSpPr/>
          <p:nvPr userDrawn="1"/>
        </p:nvCxnSpPr>
        <p:spPr>
          <a:xfrm>
            <a:off x="1999864" y="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324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ctrTitle"/>
          </p:nvPr>
        </p:nvSpPr>
        <p:spPr>
          <a:xfrm>
            <a:off x="2203450" y="228600"/>
            <a:ext cx="9743900" cy="609600"/>
          </a:xfrm>
          <a:prstGeom prst="rect">
            <a:avLst/>
          </a:prstGeom>
        </p:spPr>
        <p:txBody>
          <a:bodyPr anchor="b">
            <a:noAutofit/>
          </a:bodyPr>
          <a:lstStyle>
            <a:lvl1pPr algn="l">
              <a:defRPr sz="4400">
                <a:solidFill>
                  <a:schemeClr val="accent1"/>
                </a:solidFill>
                <a:latin typeface="+mn-lt"/>
              </a:defRPr>
            </a:lvl1pPr>
          </a:lstStyle>
          <a:p>
            <a:r>
              <a:rPr lang="en-US"/>
              <a:t>Click to edit Master title style</a:t>
            </a:r>
            <a:endParaRPr lang="en-US" dirty="0"/>
          </a:p>
        </p:txBody>
      </p:sp>
      <p:cxnSp>
        <p:nvCxnSpPr>
          <p:cNvPr id="13" name="Straight Connector 12"/>
          <p:cNvCxnSpPr/>
          <p:nvPr userDrawn="1"/>
        </p:nvCxnSpPr>
        <p:spPr>
          <a:xfrm>
            <a:off x="2203450" y="838200"/>
            <a:ext cx="97439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2203451" y="1001486"/>
            <a:ext cx="9743900" cy="5018313"/>
          </a:xfrm>
          <a:prstGeom prst="rect">
            <a:avLst/>
          </a:prstGeom>
        </p:spPr>
        <p:txBody>
          <a:bodyPr>
            <a:noAutofit/>
          </a:bodyPr>
          <a:lstStyle>
            <a:lvl1pPr marL="228600" indent="-228600">
              <a:lnSpc>
                <a:spcPct val="100000"/>
              </a:lnSpc>
              <a:buClr>
                <a:srgbClr val="AE0A09"/>
              </a:buClr>
              <a:buFont typeface="Arial" panose="020B0604020202020204" pitchFamily="34" charset="0"/>
              <a:buChar char="•"/>
              <a:defRPr sz="3600">
                <a:latin typeface="+mj-lt"/>
              </a:defRPr>
            </a:lvl1pPr>
            <a:lvl2pPr marL="685800" indent="-228600">
              <a:lnSpc>
                <a:spcPct val="100000"/>
              </a:lnSpc>
              <a:buClr>
                <a:srgbClr val="AE0A09"/>
              </a:buClr>
              <a:buFont typeface="Arial" panose="020B0604020202020204" pitchFamily="34" charset="0"/>
              <a:buChar char="•"/>
              <a:defRPr sz="3200">
                <a:latin typeface="+mj-lt"/>
              </a:defRPr>
            </a:lvl2pPr>
            <a:lvl3pPr marL="1143000" indent="-228600">
              <a:lnSpc>
                <a:spcPct val="100000"/>
              </a:lnSpc>
              <a:buClr>
                <a:srgbClr val="AE0A09"/>
              </a:buClr>
              <a:buFont typeface="Arial" panose="020B0604020202020204" pitchFamily="34" charset="0"/>
              <a:buChar char="•"/>
              <a:defRPr sz="2800">
                <a:latin typeface="+mj-lt"/>
              </a:defRPr>
            </a:lvl3pPr>
            <a:lvl4pPr marL="1600200" indent="-228600">
              <a:lnSpc>
                <a:spcPct val="100000"/>
              </a:lnSpc>
              <a:buClr>
                <a:srgbClr val="AE0A09"/>
              </a:buClr>
              <a:buFont typeface="Arial" panose="020B0604020202020204" pitchFamily="34" charset="0"/>
              <a:buChar char="•"/>
              <a:defRPr sz="2400">
                <a:latin typeface="+mj-lt"/>
              </a:defRPr>
            </a:lvl4pPr>
            <a:lvl5pPr marL="2057400" indent="-228600">
              <a:lnSpc>
                <a:spcPct val="100000"/>
              </a:lnSpc>
              <a:buClr>
                <a:srgbClr val="AE0A09"/>
              </a:buClr>
              <a:buFont typeface="Arial" panose="020B0604020202020204" pitchFamily="34" charset="0"/>
              <a:buChar cha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sp>
        <p:nvSpPr>
          <p:cNvPr id="16" name="Rectangle 15"/>
          <p:cNvSpPr/>
          <p:nvPr userDrawn="1"/>
        </p:nvSpPr>
        <p:spPr>
          <a:xfrm>
            <a:off x="11682" y="0"/>
            <a:ext cx="198925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7" name="Straight Connector 16"/>
          <p:cNvCxnSpPr/>
          <p:nvPr userDrawn="1"/>
        </p:nvCxnSpPr>
        <p:spPr>
          <a:xfrm>
            <a:off x="1999864" y="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397496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Title 1"/>
          <p:cNvSpPr>
            <a:spLocks noGrp="1"/>
          </p:cNvSpPr>
          <p:nvPr>
            <p:ph type="ctrTitle"/>
          </p:nvPr>
        </p:nvSpPr>
        <p:spPr>
          <a:xfrm>
            <a:off x="2207173" y="228600"/>
            <a:ext cx="9740178" cy="609600"/>
          </a:xfrm>
          <a:prstGeom prst="rect">
            <a:avLst/>
          </a:prstGeom>
        </p:spPr>
        <p:txBody>
          <a:bodyPr anchor="b">
            <a:noAutofit/>
          </a:bodyPr>
          <a:lstStyle>
            <a:lvl1pPr algn="l">
              <a:defRPr sz="4400">
                <a:solidFill>
                  <a:schemeClr val="accent1"/>
                </a:solidFill>
                <a:latin typeface="+mn-lt"/>
              </a:defRPr>
            </a:lvl1pPr>
          </a:lstStyle>
          <a:p>
            <a:r>
              <a:rPr lang="en-US"/>
              <a:t>Click to edit Master title style</a:t>
            </a:r>
            <a:endParaRPr lang="en-US" dirty="0"/>
          </a:p>
        </p:txBody>
      </p:sp>
      <p:cxnSp>
        <p:nvCxnSpPr>
          <p:cNvPr id="13" name="Straight Connector 12"/>
          <p:cNvCxnSpPr/>
          <p:nvPr userDrawn="1"/>
        </p:nvCxnSpPr>
        <p:spPr>
          <a:xfrm>
            <a:off x="2202111" y="758835"/>
            <a:ext cx="9745239" cy="7936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Picture Placeholder 2"/>
          <p:cNvSpPr>
            <a:spLocks noGrp="1"/>
          </p:cNvSpPr>
          <p:nvPr>
            <p:ph type="pic" sz="quarter" idx="10"/>
          </p:nvPr>
        </p:nvSpPr>
        <p:spPr>
          <a:xfrm>
            <a:off x="2214178" y="1190209"/>
            <a:ext cx="1143000" cy="1408176"/>
          </a:xfrm>
          <a:prstGeom prst="rect">
            <a:avLst/>
          </a:prstGeom>
        </p:spPr>
        <p:txBody>
          <a:bodyPr>
            <a:normAutofit/>
          </a:bodyPr>
          <a:lstStyle>
            <a:lvl1pPr>
              <a:defRPr sz="1400"/>
            </a:lvl1pPr>
          </a:lstStyle>
          <a:p>
            <a:r>
              <a:rPr lang="en-US" dirty="0"/>
              <a:t>Click icon to add picture</a:t>
            </a:r>
          </a:p>
        </p:txBody>
      </p:sp>
      <p:sp>
        <p:nvSpPr>
          <p:cNvPr id="52" name="Text Placeholder 2"/>
          <p:cNvSpPr>
            <a:spLocks noGrp="1"/>
          </p:cNvSpPr>
          <p:nvPr>
            <p:ph type="body" sz="quarter" idx="19" hasCustomPrompt="1"/>
          </p:nvPr>
        </p:nvSpPr>
        <p:spPr>
          <a:xfrm>
            <a:off x="3457191" y="1190267"/>
            <a:ext cx="2892778"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54" name="Picture Placeholder 2"/>
          <p:cNvSpPr>
            <a:spLocks noGrp="1"/>
          </p:cNvSpPr>
          <p:nvPr>
            <p:ph type="pic" sz="quarter" idx="22"/>
          </p:nvPr>
        </p:nvSpPr>
        <p:spPr>
          <a:xfrm>
            <a:off x="2214178" y="2766463"/>
            <a:ext cx="1143000" cy="1408176"/>
          </a:xfrm>
          <a:prstGeom prst="rect">
            <a:avLst/>
          </a:prstGeom>
        </p:spPr>
        <p:txBody>
          <a:bodyPr>
            <a:normAutofit/>
          </a:bodyPr>
          <a:lstStyle>
            <a:lvl1pPr>
              <a:defRPr sz="1400"/>
            </a:lvl1pPr>
          </a:lstStyle>
          <a:p>
            <a:r>
              <a:rPr lang="en-US" dirty="0"/>
              <a:t>Click icon to add picture</a:t>
            </a:r>
          </a:p>
        </p:txBody>
      </p:sp>
      <p:sp>
        <p:nvSpPr>
          <p:cNvPr id="56" name="Text Placeholder 2"/>
          <p:cNvSpPr>
            <a:spLocks noGrp="1"/>
          </p:cNvSpPr>
          <p:nvPr>
            <p:ph type="body" sz="quarter" idx="25" hasCustomPrompt="1"/>
          </p:nvPr>
        </p:nvSpPr>
        <p:spPr>
          <a:xfrm>
            <a:off x="3457191" y="2766521"/>
            <a:ext cx="2892778"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58" name="Picture Placeholder 2"/>
          <p:cNvSpPr>
            <a:spLocks noGrp="1"/>
          </p:cNvSpPr>
          <p:nvPr>
            <p:ph type="pic" sz="quarter" idx="28"/>
          </p:nvPr>
        </p:nvSpPr>
        <p:spPr>
          <a:xfrm>
            <a:off x="2214178" y="4340291"/>
            <a:ext cx="1143000" cy="1408176"/>
          </a:xfrm>
          <a:prstGeom prst="rect">
            <a:avLst/>
          </a:prstGeom>
        </p:spPr>
        <p:txBody>
          <a:bodyPr>
            <a:normAutofit/>
          </a:bodyPr>
          <a:lstStyle>
            <a:lvl1pPr>
              <a:defRPr sz="1400"/>
            </a:lvl1pPr>
          </a:lstStyle>
          <a:p>
            <a:r>
              <a:rPr lang="en-US" dirty="0"/>
              <a:t>Click icon to add picture</a:t>
            </a:r>
          </a:p>
        </p:txBody>
      </p:sp>
      <p:sp>
        <p:nvSpPr>
          <p:cNvPr id="60" name="Text Placeholder 2"/>
          <p:cNvSpPr>
            <a:spLocks noGrp="1"/>
          </p:cNvSpPr>
          <p:nvPr>
            <p:ph type="body" sz="quarter" idx="31" hasCustomPrompt="1"/>
          </p:nvPr>
        </p:nvSpPr>
        <p:spPr>
          <a:xfrm>
            <a:off x="3457191" y="4340349"/>
            <a:ext cx="2892778"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62" name="Picture Placeholder 2"/>
          <p:cNvSpPr>
            <a:spLocks noGrp="1"/>
          </p:cNvSpPr>
          <p:nvPr>
            <p:ph type="pic" sz="quarter" idx="32"/>
          </p:nvPr>
        </p:nvSpPr>
        <p:spPr>
          <a:xfrm>
            <a:off x="7035898" y="1185897"/>
            <a:ext cx="1143000" cy="1408176"/>
          </a:xfrm>
          <a:prstGeom prst="rect">
            <a:avLst/>
          </a:prstGeom>
        </p:spPr>
        <p:txBody>
          <a:bodyPr>
            <a:normAutofit/>
          </a:bodyPr>
          <a:lstStyle>
            <a:lvl1pPr>
              <a:defRPr sz="1400"/>
            </a:lvl1pPr>
          </a:lstStyle>
          <a:p>
            <a:r>
              <a:rPr lang="en-US" dirty="0"/>
              <a:t>Click icon to add picture</a:t>
            </a:r>
          </a:p>
        </p:txBody>
      </p:sp>
      <p:sp>
        <p:nvSpPr>
          <p:cNvPr id="63" name="Text Placeholder 2"/>
          <p:cNvSpPr>
            <a:spLocks noGrp="1"/>
          </p:cNvSpPr>
          <p:nvPr>
            <p:ph type="body" sz="quarter" idx="33" hasCustomPrompt="1"/>
          </p:nvPr>
        </p:nvSpPr>
        <p:spPr>
          <a:xfrm>
            <a:off x="8278911" y="1185955"/>
            <a:ext cx="2892778"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64" name="Picture Placeholder 2"/>
          <p:cNvSpPr>
            <a:spLocks noGrp="1"/>
          </p:cNvSpPr>
          <p:nvPr>
            <p:ph type="pic" sz="quarter" idx="34"/>
          </p:nvPr>
        </p:nvSpPr>
        <p:spPr>
          <a:xfrm>
            <a:off x="7035898" y="2768457"/>
            <a:ext cx="1143000" cy="1408176"/>
          </a:xfrm>
          <a:prstGeom prst="rect">
            <a:avLst/>
          </a:prstGeom>
        </p:spPr>
        <p:txBody>
          <a:bodyPr>
            <a:normAutofit/>
          </a:bodyPr>
          <a:lstStyle>
            <a:lvl1pPr>
              <a:defRPr sz="1400"/>
            </a:lvl1pPr>
          </a:lstStyle>
          <a:p>
            <a:r>
              <a:rPr lang="en-US" dirty="0"/>
              <a:t>Click icon to add picture</a:t>
            </a:r>
          </a:p>
        </p:txBody>
      </p:sp>
      <p:sp>
        <p:nvSpPr>
          <p:cNvPr id="65" name="Text Placeholder 2"/>
          <p:cNvSpPr>
            <a:spLocks noGrp="1"/>
          </p:cNvSpPr>
          <p:nvPr>
            <p:ph type="body" sz="quarter" idx="35" hasCustomPrompt="1"/>
          </p:nvPr>
        </p:nvSpPr>
        <p:spPr>
          <a:xfrm>
            <a:off x="8278911" y="2768515"/>
            <a:ext cx="2892778"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66" name="Picture Placeholder 2"/>
          <p:cNvSpPr>
            <a:spLocks noGrp="1"/>
          </p:cNvSpPr>
          <p:nvPr>
            <p:ph type="pic" sz="quarter" idx="36"/>
          </p:nvPr>
        </p:nvSpPr>
        <p:spPr>
          <a:xfrm>
            <a:off x="7035898" y="4354897"/>
            <a:ext cx="1143000" cy="1408176"/>
          </a:xfrm>
          <a:prstGeom prst="rect">
            <a:avLst/>
          </a:prstGeom>
        </p:spPr>
        <p:txBody>
          <a:bodyPr>
            <a:normAutofit/>
          </a:bodyPr>
          <a:lstStyle>
            <a:lvl1pPr>
              <a:defRPr sz="1400"/>
            </a:lvl1pPr>
          </a:lstStyle>
          <a:p>
            <a:r>
              <a:rPr lang="en-US" dirty="0"/>
              <a:t>Click icon to add picture</a:t>
            </a:r>
          </a:p>
        </p:txBody>
      </p:sp>
      <p:sp>
        <p:nvSpPr>
          <p:cNvPr id="67" name="Text Placeholder 2"/>
          <p:cNvSpPr>
            <a:spLocks noGrp="1"/>
          </p:cNvSpPr>
          <p:nvPr>
            <p:ph type="body" sz="quarter" idx="37" hasCustomPrompt="1"/>
          </p:nvPr>
        </p:nvSpPr>
        <p:spPr>
          <a:xfrm>
            <a:off x="8278911" y="4354955"/>
            <a:ext cx="2892778" cy="1408113"/>
          </a:xfrm>
        </p:spPr>
        <p:txBody>
          <a:bodyPr>
            <a:noAutofit/>
          </a:bodyPr>
          <a:lstStyle>
            <a:lvl1pPr marL="0" indent="0" algn="l">
              <a:lnSpc>
                <a:spcPct val="100000"/>
              </a:lnSpc>
              <a:spcBef>
                <a:spcPts val="0"/>
              </a:spcBef>
              <a:buFontTx/>
              <a:buNone/>
              <a:defRPr sz="1200" baseline="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algn="l">
              <a:defRPr sz="1200">
                <a:solidFill>
                  <a:schemeClr val="tx1"/>
                </a:solidFill>
              </a:defRPr>
            </a:lvl5pPr>
          </a:lstStyle>
          <a:p>
            <a:pPr lvl="0"/>
            <a:r>
              <a:rPr lang="en-US" dirty="0"/>
              <a:t>Name</a:t>
            </a:r>
          </a:p>
          <a:p>
            <a:pPr lvl="0"/>
            <a:r>
              <a:rPr lang="en-US" dirty="0"/>
              <a:t>Phone Number</a:t>
            </a:r>
          </a:p>
          <a:p>
            <a:pPr lvl="0"/>
            <a:r>
              <a:rPr lang="en-US" dirty="0"/>
              <a:t>Email Address</a:t>
            </a:r>
          </a:p>
        </p:txBody>
      </p:sp>
      <p:sp>
        <p:nvSpPr>
          <p:cNvPr id="69" name="Slide Number Placeholder 5"/>
          <p:cNvSpPr>
            <a:spLocks noGrp="1"/>
          </p:cNvSpPr>
          <p:nvPr>
            <p:ph type="sldNum" sz="quarter" idx="12"/>
          </p:nvPr>
        </p:nvSpPr>
        <p:spPr>
          <a:xfrm>
            <a:off x="8610600" y="6356350"/>
            <a:ext cx="3336750" cy="365125"/>
          </a:xfrm>
          <a:prstGeom prst="rect">
            <a:avLst/>
          </a:prstGeom>
        </p:spPr>
        <p:txBody>
          <a:bodyPr/>
          <a:lstStyle>
            <a:lvl1pPr algn="r">
              <a:defRPr sz="1100"/>
            </a:lvl1pPr>
          </a:lstStyle>
          <a:p>
            <a:fld id="{CC52E155-FD95-45BC-A9C1-019A20DEA94F}" type="slidenum">
              <a:rPr lang="en-US" smtClean="0"/>
              <a:pPr/>
              <a:t>‹#›</a:t>
            </a:fld>
            <a:endParaRPr lang="en-US" dirty="0"/>
          </a:p>
        </p:txBody>
      </p:sp>
      <p:sp>
        <p:nvSpPr>
          <p:cNvPr id="24" name="Rectangle 23"/>
          <p:cNvSpPr/>
          <p:nvPr userDrawn="1"/>
        </p:nvSpPr>
        <p:spPr>
          <a:xfrm>
            <a:off x="5545" y="0"/>
            <a:ext cx="198925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5" name="Straight Connector 24"/>
          <p:cNvCxnSpPr/>
          <p:nvPr userDrawn="1"/>
        </p:nvCxnSpPr>
        <p:spPr>
          <a:xfrm>
            <a:off x="1999864" y="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197093" y="3921582"/>
            <a:ext cx="1600200" cy="2723823"/>
          </a:xfrm>
          <a:prstGeom prst="rect">
            <a:avLst/>
          </a:prstGeom>
        </p:spPr>
        <p:txBody>
          <a:bodyPr wrap="square">
            <a:spAutoFit/>
          </a:bodyPr>
          <a:lstStyle/>
          <a:p>
            <a:r>
              <a:rPr lang="en-US" sz="900" b="1" dirty="0">
                <a:solidFill>
                  <a:schemeClr val="bg1"/>
                </a:solidFill>
                <a:effectLst/>
                <a:latin typeface="+mn-lt"/>
                <a:ea typeface="Calibri" panose="020F0502020204030204" pitchFamily="34" charset="0"/>
                <a:cs typeface="Times New Roman" panose="02020603050405020304" pitchFamily="18" charset="0"/>
              </a:rPr>
              <a:t>© 2021</a:t>
            </a:r>
            <a:r>
              <a:rPr lang="en-US" sz="900" b="1" baseline="0" dirty="0">
                <a:solidFill>
                  <a:schemeClr val="bg1"/>
                </a:solidFill>
                <a:effectLst/>
                <a:latin typeface="+mn-lt"/>
                <a:ea typeface="Calibri" panose="020F0502020204030204" pitchFamily="34" charset="0"/>
                <a:cs typeface="Times New Roman" panose="02020603050405020304" pitchFamily="18" charset="0"/>
              </a:rPr>
              <a:t> </a:t>
            </a:r>
            <a:r>
              <a:rPr lang="en-US" sz="900" b="1" dirty="0">
                <a:solidFill>
                  <a:schemeClr val="bg1"/>
                </a:solidFill>
                <a:effectLst/>
                <a:latin typeface="+mn-lt"/>
                <a:ea typeface="Calibri" panose="020F0502020204030204" pitchFamily="34" charset="0"/>
                <a:cs typeface="Times New Roman" panose="02020603050405020304" pitchFamily="18" charset="0"/>
              </a:rPr>
              <a:t>Quarles &amp; Brady LLP - </a:t>
            </a:r>
            <a:r>
              <a:rPr lang="en-US" sz="900" dirty="0">
                <a:solidFill>
                  <a:schemeClr val="bg1"/>
                </a:solidFill>
                <a:effectLst/>
                <a:latin typeface="+mn-lt"/>
                <a:ea typeface="Calibri" panose="020F0502020204030204" pitchFamily="34" charset="0"/>
                <a:cs typeface="Times New Roman" panose="02020603050405020304" pitchFamily="18" charset="0"/>
              </a:rPr>
              <a:t>This document provides information of a general nature. None of the information contained herein is intended as legal advice or opinion relative to specific matters, facts, situations or issues. Additional facts and information or future developments may affect the subjects addressed in this document. You should consult with a lawyer about your particular circumstances before acting on any of this information because it may not be applicable to you or your situation.</a:t>
            </a:r>
            <a:endParaRPr lang="en-US" sz="900" dirty="0">
              <a:solidFill>
                <a:schemeClr val="bg1"/>
              </a:solidFill>
              <a:latin typeface="+mn-lt"/>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4236" y="6203337"/>
            <a:ext cx="1843536" cy="488158"/>
          </a:xfrm>
          <a:prstGeom prst="rect">
            <a:avLst/>
          </a:prstGeom>
        </p:spPr>
      </p:pic>
    </p:spTree>
    <p:extLst>
      <p:ext uri="{BB962C8B-B14F-4D97-AF65-F5344CB8AC3E}">
        <p14:creationId xmlns:p14="http://schemas.microsoft.com/office/powerpoint/2010/main" val="2040791273"/>
      </p:ext>
    </p:extLst>
  </p:cSld>
  <p:clrMapOvr>
    <a:masterClrMapping/>
  </p:clrMapOvr>
  <p:extLst>
    <p:ext uri="{DCECCB84-F9BA-43D5-87BE-67443E8EF086}">
      <p15:sldGuideLst xmlns:p15="http://schemas.microsoft.com/office/powerpoint/2012/main">
        <p15:guide id="1" orient="horz" pos="2736">
          <p15:clr>
            <a:srgbClr val="FBAE40"/>
          </p15:clr>
        </p15:guide>
        <p15:guide id="2" pos="13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6" y="1219201"/>
            <a:ext cx="5283201" cy="1752600"/>
          </a:xfrm>
        </p:spPr>
        <p:txBody>
          <a:bodyPr anchor="b"/>
          <a:lstStyle>
            <a:lvl1pPr algn="l">
              <a:defRPr sz="3000" b="0"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676406" y="3442895"/>
            <a:ext cx="5384801" cy="2427287"/>
          </a:xfrm>
        </p:spPr>
        <p:txBody>
          <a:bodyPr anchor="t"/>
          <a:lstStyle>
            <a:lvl1pPr marL="0" indent="0" algn="l">
              <a:buNone/>
              <a:defRPr sz="1500">
                <a:solidFill>
                  <a:schemeClr val="tx2"/>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6"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dirty="0"/>
              <a:t>Click to edit Master text styles</a:t>
            </a:r>
          </a:p>
        </p:txBody>
      </p:sp>
      <p:sp>
        <p:nvSpPr>
          <p:cNvPr id="4" name="Footer Placeholder 3">
            <a:extLst>
              <a:ext uri="{FF2B5EF4-FFF2-40B4-BE49-F238E27FC236}">
                <a16:creationId xmlns:a16="http://schemas.microsoft.com/office/drawing/2014/main" id="{C7D65634-8BC2-4247-ACE3-D2879FF7249B}"/>
              </a:ext>
            </a:extLst>
          </p:cNvPr>
          <p:cNvSpPr>
            <a:spLocks noGrp="1"/>
          </p:cNvSpPr>
          <p:nvPr>
            <p:ph type="ftr" sz="quarter" idx="10"/>
          </p:nvPr>
        </p:nvSpPr>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554F7CB4-A180-4461-A0A5-6A5BF41C6CE4}"/>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3550529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B593D81-1D78-4BF4-9559-F65201D03212}" type="datetimeFigureOut">
              <a:rPr lang="en-US" smtClean="0"/>
              <a:t>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149828272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593D81-1D78-4BF4-9559-F65201D03212}" type="datetimeFigureOut">
              <a:rPr lang="en-US" smtClean="0"/>
              <a:t>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1890461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7B593D81-1D78-4BF4-9559-F65201D03212}" type="datetimeFigureOut">
              <a:rPr lang="en-US" smtClean="0"/>
              <a:t>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148976814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B593D81-1D78-4BF4-9559-F65201D03212}" type="datetimeFigureOut">
              <a:rPr lang="en-US" smtClean="0"/>
              <a:t>2/24/2021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972503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7B593D81-1D78-4BF4-9559-F65201D03212}" type="datetimeFigureOut">
              <a:rPr lang="en-US" smtClean="0"/>
              <a:t>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BBE6F-AB4D-4483-BFA4-5FA39E1CD45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66948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593D81-1D78-4BF4-9559-F65201D03212}" type="datetimeFigureOut">
              <a:rPr lang="en-US" smtClean="0"/>
              <a:t>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922348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93D81-1D78-4BF4-9559-F65201D03212}" type="datetimeFigureOut">
              <a:rPr lang="en-US" smtClean="0"/>
              <a:t>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1800777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7B593D81-1D78-4BF4-9559-F65201D03212}" type="datetimeFigureOut">
              <a:rPr lang="en-US" smtClean="0"/>
              <a:t>2/24/2021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1029632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B593D81-1D78-4BF4-9559-F65201D03212}" type="datetimeFigureOut">
              <a:rPr lang="en-US" smtClean="0"/>
              <a:t>2/24/2021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762764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93D81-1D78-4BF4-9559-F65201D03212}"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229784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6" y="1219201"/>
            <a:ext cx="5283201" cy="1752600"/>
          </a:xfrm>
        </p:spPr>
        <p:txBody>
          <a:bodyPr anchor="b"/>
          <a:lstStyle>
            <a:lvl1pPr algn="l">
              <a:defRPr sz="3000" b="0"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676406" y="3442895"/>
            <a:ext cx="5384801" cy="2427287"/>
          </a:xfrm>
        </p:spPr>
        <p:txBody>
          <a:bodyPr anchor="t"/>
          <a:lstStyle>
            <a:lvl1pPr marL="0" indent="0" algn="l">
              <a:buNone/>
              <a:defRPr sz="1500">
                <a:solidFill>
                  <a:schemeClr val="tx2"/>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6"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dirty="0"/>
              <a:t>Click to edit Master text styles</a:t>
            </a:r>
          </a:p>
        </p:txBody>
      </p:sp>
      <p:sp>
        <p:nvSpPr>
          <p:cNvPr id="4" name="Footer Placeholder 3">
            <a:extLst>
              <a:ext uri="{FF2B5EF4-FFF2-40B4-BE49-F238E27FC236}">
                <a16:creationId xmlns:a16="http://schemas.microsoft.com/office/drawing/2014/main" id="{466F6EE5-A231-418B-B1B3-5F3F24860E02}"/>
              </a:ext>
            </a:extLst>
          </p:cNvPr>
          <p:cNvSpPr>
            <a:spLocks noGrp="1"/>
          </p:cNvSpPr>
          <p:nvPr>
            <p:ph type="ftr" sz="quarter" idx="10"/>
          </p:nvPr>
        </p:nvSpPr>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12FB95BA-150E-4F5B-84FD-59CD214CBF29}"/>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1075557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93D81-1D78-4BF4-9559-F65201D03212}"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BBE6F-AB4D-4483-BFA4-5FA39E1CD454}" type="slidenum">
              <a:rPr lang="en-US" smtClean="0"/>
              <a:t>‹#›</a:t>
            </a:fld>
            <a:endParaRPr lang="en-US"/>
          </a:p>
        </p:txBody>
      </p:sp>
    </p:spTree>
    <p:extLst>
      <p:ext uri="{BB962C8B-B14F-4D97-AF65-F5344CB8AC3E}">
        <p14:creationId xmlns:p14="http://schemas.microsoft.com/office/powerpoint/2010/main" val="2210483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stock-vector-abstract-geometric-hexagon-medical-wallpaper-1686163810"/>
          <p:cNvPicPr>
            <a:picLocks noChangeAspect="1" noChangeArrowheads="1"/>
          </p:cNvPicPr>
          <p:nvPr/>
        </p:nvPicPr>
        <p:blipFill>
          <a:blip r:embed="rId2" cstate="print">
            <a:extLst>
              <a:ext uri="{28A0092B-C50C-407E-A947-70E740481C1C}">
                <a14:useLocalDpi xmlns:a14="http://schemas.microsoft.com/office/drawing/2010/main" val="0"/>
              </a:ext>
            </a:extLst>
          </a:blip>
          <a:srcRect t="21353" b="21353"/>
          <a:stretch>
            <a:fillRect/>
          </a:stretch>
        </p:blipFill>
        <p:spPr bwMode="auto">
          <a:xfrm>
            <a:off x="264440" y="-31789"/>
            <a:ext cx="11967627" cy="50792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10">
            <a:extLst>
              <a:ext uri="{FF2B5EF4-FFF2-40B4-BE49-F238E27FC236}">
                <a16:creationId xmlns:a16="http://schemas.microsoft.com/office/drawing/2014/main" id="{632B26D8-D16B-E94C-A734-5418905BB497}"/>
              </a:ext>
            </a:extLst>
          </p:cNvPr>
          <p:cNvSpPr/>
          <p:nvPr/>
        </p:nvSpPr>
        <p:spPr>
          <a:xfrm>
            <a:off x="-101600" y="-110835"/>
            <a:ext cx="10617199" cy="5158324"/>
          </a:xfrm>
          <a:custGeom>
            <a:avLst/>
            <a:gdLst>
              <a:gd name="connsiteX0" fmla="*/ 0 w 10992678"/>
              <a:gd name="connsiteY0" fmla="*/ 0 h 4701209"/>
              <a:gd name="connsiteX1" fmla="*/ 10992678 w 10992678"/>
              <a:gd name="connsiteY1" fmla="*/ 0 h 4701209"/>
              <a:gd name="connsiteX2" fmla="*/ 10992678 w 10992678"/>
              <a:gd name="connsiteY2" fmla="*/ 4701209 h 4701209"/>
              <a:gd name="connsiteX3" fmla="*/ 0 w 10992678"/>
              <a:gd name="connsiteY3" fmla="*/ 4701209 h 4701209"/>
              <a:gd name="connsiteX4" fmla="*/ 0 w 10992678"/>
              <a:gd name="connsiteY4" fmla="*/ 0 h 4701209"/>
              <a:gd name="connsiteX0" fmla="*/ 0 w 10992678"/>
              <a:gd name="connsiteY0" fmla="*/ 0 h 4701209"/>
              <a:gd name="connsiteX1" fmla="*/ 10992678 w 10992678"/>
              <a:gd name="connsiteY1" fmla="*/ 0 h 4701209"/>
              <a:gd name="connsiteX2" fmla="*/ 9432235 w 10992678"/>
              <a:gd name="connsiteY2" fmla="*/ 4701209 h 4701209"/>
              <a:gd name="connsiteX3" fmla="*/ 0 w 10992678"/>
              <a:gd name="connsiteY3" fmla="*/ 4701209 h 4701209"/>
              <a:gd name="connsiteX4" fmla="*/ 0 w 10992678"/>
              <a:gd name="connsiteY4" fmla="*/ 0 h 470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2678" h="4701209">
                <a:moveTo>
                  <a:pt x="0" y="0"/>
                </a:moveTo>
                <a:lnTo>
                  <a:pt x="10992678" y="0"/>
                </a:lnTo>
                <a:lnTo>
                  <a:pt x="9432235" y="4701209"/>
                </a:lnTo>
                <a:lnTo>
                  <a:pt x="0" y="4701209"/>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4440" y="642785"/>
            <a:ext cx="9357639" cy="1825542"/>
          </a:xfrm>
          <a:prstGeom prst="rect">
            <a:avLst/>
          </a:prstGeom>
        </p:spPr>
        <p:txBody>
          <a:bodyPr anchor="b"/>
          <a:lstStyle>
            <a:lvl1pPr algn="ctr">
              <a:defRPr lang="en-US" sz="5100" b="1" kern="1200" dirty="0">
                <a:solidFill>
                  <a:schemeClr val="bg1"/>
                </a:solidFill>
                <a:latin typeface="Helvetica" pitchFamily="2" charset="0"/>
                <a:ea typeface="+mj-ea"/>
                <a:cs typeface="+mj-cs"/>
              </a:defRPr>
            </a:lvl1pPr>
          </a:lstStyle>
          <a:p>
            <a:r>
              <a:rPr lang="en-US"/>
              <a:t>Click to edit Master title style</a:t>
            </a:r>
          </a:p>
        </p:txBody>
      </p:sp>
      <p:sp>
        <p:nvSpPr>
          <p:cNvPr id="3" name="Subtitle 2"/>
          <p:cNvSpPr>
            <a:spLocks noGrp="1"/>
          </p:cNvSpPr>
          <p:nvPr>
            <p:ph type="subTitle" idx="1"/>
          </p:nvPr>
        </p:nvSpPr>
        <p:spPr>
          <a:xfrm>
            <a:off x="816300" y="2774157"/>
            <a:ext cx="8253918" cy="674896"/>
          </a:xfrm>
          <a:prstGeom prst="rect">
            <a:avLst/>
          </a:prstGeom>
        </p:spPr>
        <p:txBody>
          <a:bodyPr/>
          <a:lstStyle>
            <a:lvl1pPr marL="0" indent="0" algn="ctr">
              <a:buNone/>
              <a:defRPr lang="en-US" sz="3000" b="1" kern="1200" dirty="0">
                <a:solidFill>
                  <a:schemeClr val="bg1"/>
                </a:solidFill>
                <a:latin typeface="Helvetica"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p:cNvSpPr>
            <a:spLocks noGrp="1"/>
          </p:cNvSpPr>
          <p:nvPr>
            <p:ph type="body" sz="quarter" idx="10"/>
          </p:nvPr>
        </p:nvSpPr>
        <p:spPr>
          <a:xfrm>
            <a:off x="2415798" y="3754883"/>
            <a:ext cx="4402097" cy="4641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smtClean="0">
                <a:solidFill>
                  <a:schemeClr val="bg1"/>
                </a:solidFill>
                <a:latin typeface="Times" pitchFamily="2" charset="0"/>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1800" kern="1200" dirty="0" smtClean="0">
                <a:solidFill>
                  <a:schemeClr val="bg1"/>
                </a:solidFill>
                <a:latin typeface="Times" pitchFamily="2" charset="0"/>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1800" kern="1200" dirty="0" smtClean="0">
                <a:solidFill>
                  <a:schemeClr val="bg1"/>
                </a:solidFill>
                <a:latin typeface="Times" pitchFamily="2" charset="0"/>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1800" kern="1200" dirty="0" smtClean="0">
                <a:solidFill>
                  <a:schemeClr val="bg1"/>
                </a:solidFill>
                <a:latin typeface="Times" pitchFamily="2" charset="0"/>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1800" kern="1200" dirty="0">
                <a:solidFill>
                  <a:schemeClr val="bg1"/>
                </a:solidFill>
                <a:latin typeface="Times" pitchFamily="2" charset="0"/>
                <a:ea typeface="+mn-ea"/>
                <a:cs typeface="+mn-cs"/>
              </a:defRPr>
            </a:lvl5pPr>
          </a:lstStyle>
          <a:p>
            <a:pPr lvl="0"/>
            <a:r>
              <a:rPr lang="en-US"/>
              <a:t>Edit Master text styles</a:t>
            </a:r>
          </a:p>
        </p:txBody>
      </p:sp>
      <p:sp>
        <p:nvSpPr>
          <p:cNvPr id="10" name="Text Placeholder 9"/>
          <p:cNvSpPr>
            <a:spLocks noGrp="1"/>
          </p:cNvSpPr>
          <p:nvPr>
            <p:ph type="body" sz="quarter" idx="11"/>
          </p:nvPr>
        </p:nvSpPr>
        <p:spPr>
          <a:xfrm>
            <a:off x="1427163" y="5353050"/>
            <a:ext cx="7475537" cy="1111250"/>
          </a:xfrm>
          <a:prstGeom prst="rect">
            <a:avLst/>
          </a:prstGeom>
        </p:spPr>
        <p:txBody>
          <a:bodyPr/>
          <a:lstStyle>
            <a:lvl1pPr>
              <a:defRPr lang="en-US" sz="2000" kern="1200" dirty="0" smtClean="0">
                <a:solidFill>
                  <a:schemeClr val="tx1"/>
                </a:solidFill>
                <a:latin typeface="Helvetica" panose="020B0604020202020204" pitchFamily="34" charset="0"/>
                <a:ea typeface="+mn-ea"/>
                <a:cs typeface="Helvetica" panose="020B0604020202020204" pitchFamily="34" charset="0"/>
              </a:defRPr>
            </a:lvl1pPr>
            <a:lvl2pPr>
              <a:defRPr lang="en-US" sz="2000" kern="1200" dirty="0" smtClean="0">
                <a:solidFill>
                  <a:schemeClr val="tx1"/>
                </a:solidFill>
                <a:latin typeface="Helvetica" panose="020B0604020202020204" pitchFamily="34" charset="0"/>
                <a:ea typeface="+mn-ea"/>
                <a:cs typeface="Helvetica" panose="020B0604020202020204" pitchFamily="34" charset="0"/>
              </a:defRPr>
            </a:lvl2pPr>
            <a:lvl3pPr>
              <a:defRPr lang="en-US" sz="2000" kern="1200" dirty="0" smtClean="0">
                <a:solidFill>
                  <a:schemeClr val="tx1"/>
                </a:solidFill>
                <a:latin typeface="Helvetica" panose="020B0604020202020204" pitchFamily="34" charset="0"/>
                <a:ea typeface="+mn-ea"/>
                <a:cs typeface="Helvetica" panose="020B0604020202020204" pitchFamily="34" charset="0"/>
              </a:defRPr>
            </a:lvl3pPr>
            <a:lvl4pPr>
              <a:defRPr lang="en-US" sz="2000" kern="1200" dirty="0" smtClean="0">
                <a:solidFill>
                  <a:schemeClr val="tx1"/>
                </a:solidFill>
                <a:latin typeface="Helvetica" panose="020B0604020202020204" pitchFamily="34" charset="0"/>
                <a:ea typeface="+mn-ea"/>
                <a:cs typeface="Helvetica" panose="020B0604020202020204" pitchFamily="34" charset="0"/>
              </a:defRPr>
            </a:lvl4pPr>
            <a:lvl5pPr>
              <a:defRPr lang="en-US" sz="2000" kern="1200" dirty="0">
                <a:solidFill>
                  <a:schemeClr val="tx1"/>
                </a:solidFill>
                <a:latin typeface="Helvetica" panose="020B0604020202020204" pitchFamily="34" charset="0"/>
                <a:ea typeface="+mn-ea"/>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018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tock-vector-abstract-geometric-hexagon-medical-wallpaper-1686163810"/>
          <p:cNvPicPr>
            <a:picLocks noChangeAspect="1" noChangeArrowheads="1"/>
          </p:cNvPicPr>
          <p:nvPr/>
        </p:nvPicPr>
        <p:blipFill>
          <a:blip r:embed="rId2" cstate="print">
            <a:extLst>
              <a:ext uri="{28A0092B-C50C-407E-A947-70E740481C1C}">
                <a14:useLocalDpi xmlns:a14="http://schemas.microsoft.com/office/drawing/2010/main" val="0"/>
              </a:ext>
            </a:extLst>
          </a:blip>
          <a:srcRect t="21353" b="21353"/>
          <a:stretch>
            <a:fillRect/>
          </a:stretch>
        </p:blipFill>
        <p:spPr bwMode="auto">
          <a:xfrm>
            <a:off x="4700336" y="1867891"/>
            <a:ext cx="7491663" cy="3179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10">
            <a:extLst>
              <a:ext uri="{FF2B5EF4-FFF2-40B4-BE49-F238E27FC236}">
                <a16:creationId xmlns:a16="http://schemas.microsoft.com/office/drawing/2014/main" id="{632B26D8-D16B-E94C-A734-5418905BB497}"/>
              </a:ext>
            </a:extLst>
          </p:cNvPr>
          <p:cNvSpPr/>
          <p:nvPr/>
        </p:nvSpPr>
        <p:spPr>
          <a:xfrm>
            <a:off x="-101599" y="1876461"/>
            <a:ext cx="9832402" cy="3171028"/>
          </a:xfrm>
          <a:custGeom>
            <a:avLst/>
            <a:gdLst>
              <a:gd name="connsiteX0" fmla="*/ 0 w 10992678"/>
              <a:gd name="connsiteY0" fmla="*/ 0 h 4701209"/>
              <a:gd name="connsiteX1" fmla="*/ 10992678 w 10992678"/>
              <a:gd name="connsiteY1" fmla="*/ 0 h 4701209"/>
              <a:gd name="connsiteX2" fmla="*/ 10992678 w 10992678"/>
              <a:gd name="connsiteY2" fmla="*/ 4701209 h 4701209"/>
              <a:gd name="connsiteX3" fmla="*/ 0 w 10992678"/>
              <a:gd name="connsiteY3" fmla="*/ 4701209 h 4701209"/>
              <a:gd name="connsiteX4" fmla="*/ 0 w 10992678"/>
              <a:gd name="connsiteY4" fmla="*/ 0 h 4701209"/>
              <a:gd name="connsiteX0" fmla="*/ 0 w 10992678"/>
              <a:gd name="connsiteY0" fmla="*/ 0 h 4701209"/>
              <a:gd name="connsiteX1" fmla="*/ 10992678 w 10992678"/>
              <a:gd name="connsiteY1" fmla="*/ 0 h 4701209"/>
              <a:gd name="connsiteX2" fmla="*/ 9432235 w 10992678"/>
              <a:gd name="connsiteY2" fmla="*/ 4701209 h 4701209"/>
              <a:gd name="connsiteX3" fmla="*/ 0 w 10992678"/>
              <a:gd name="connsiteY3" fmla="*/ 4701209 h 4701209"/>
              <a:gd name="connsiteX4" fmla="*/ 0 w 10992678"/>
              <a:gd name="connsiteY4" fmla="*/ 0 h 470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2678" h="4701209">
                <a:moveTo>
                  <a:pt x="0" y="0"/>
                </a:moveTo>
                <a:lnTo>
                  <a:pt x="10992678" y="0"/>
                </a:lnTo>
                <a:lnTo>
                  <a:pt x="9432235" y="4701209"/>
                </a:lnTo>
                <a:lnTo>
                  <a:pt x="0" y="4701209"/>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8AC796-767F-5A45-AC71-B82172E3E36B}"/>
              </a:ext>
            </a:extLst>
          </p:cNvPr>
          <p:cNvSpPr>
            <a:spLocks noGrp="1"/>
          </p:cNvSpPr>
          <p:nvPr>
            <p:ph type="title"/>
          </p:nvPr>
        </p:nvSpPr>
        <p:spPr>
          <a:xfrm>
            <a:off x="0" y="2165684"/>
            <a:ext cx="9306761" cy="1769348"/>
          </a:xfrm>
          <a:prstGeom prst="rect">
            <a:avLst/>
          </a:prstGeom>
        </p:spPr>
        <p:txBody>
          <a:bodyPr anchor="b"/>
          <a:lstStyle>
            <a:lvl1pPr marL="0" algn="ctr" defTabSz="914400" rtl="0" eaLnBrk="1" latinLnBrk="0" hangingPunct="1">
              <a:lnSpc>
                <a:spcPct val="90000"/>
              </a:lnSpc>
              <a:spcBef>
                <a:spcPct val="0"/>
              </a:spcBef>
              <a:buNone/>
              <a:defRPr lang="en-US" sz="4400" b="1" kern="1200" dirty="0">
                <a:solidFill>
                  <a:schemeClr val="bg1"/>
                </a:solidFill>
                <a:latin typeface="Helvetica" pitchFamily="2" charset="0"/>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8BFC54B9-BF9F-0948-804D-0C5B4D6A9644}"/>
              </a:ext>
            </a:extLst>
          </p:cNvPr>
          <p:cNvSpPr>
            <a:spLocks noGrp="1"/>
          </p:cNvSpPr>
          <p:nvPr>
            <p:ph type="body" idx="1"/>
          </p:nvPr>
        </p:nvSpPr>
        <p:spPr>
          <a:xfrm>
            <a:off x="294438" y="4210529"/>
            <a:ext cx="8055476" cy="747248"/>
          </a:xfrm>
          <a:prstGeom prst="rect">
            <a:avLst/>
          </a:prstGeom>
        </p:spPr>
        <p:txBody>
          <a:bodyPr/>
          <a:lstStyle>
            <a:lvl1pPr marL="0" indent="0" algn="ctr">
              <a:buNone/>
              <a:defRPr lang="en-US" sz="3000" b="1" kern="1200" dirty="0">
                <a:solidFill>
                  <a:schemeClr val="bg1"/>
                </a:solidFill>
                <a:latin typeface="Helvetica" pitchFamily="2"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62524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ub-Section Header">
    <p:spTree>
      <p:nvGrpSpPr>
        <p:cNvPr id="1" name=""/>
        <p:cNvGrpSpPr/>
        <p:nvPr/>
      </p:nvGrpSpPr>
      <p:grpSpPr>
        <a:xfrm>
          <a:off x="0" y="0"/>
          <a:ext cx="0" cy="0"/>
          <a:chOff x="0" y="0"/>
          <a:chExt cx="0" cy="0"/>
        </a:xfrm>
      </p:grpSpPr>
      <p:pic>
        <p:nvPicPr>
          <p:cNvPr id="6"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883" r="12156" b="21353"/>
          <a:stretch/>
        </p:blipFill>
        <p:spPr bwMode="auto">
          <a:xfrm>
            <a:off x="4100766" y="0"/>
            <a:ext cx="8113693" cy="16259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19">
            <a:extLst>
              <a:ext uri="{FF2B5EF4-FFF2-40B4-BE49-F238E27FC236}">
                <a16:creationId xmlns:a16="http://schemas.microsoft.com/office/drawing/2014/main" id="{F4E03E2B-FB3F-7243-AABF-E47B400BE729}"/>
              </a:ext>
            </a:extLst>
          </p:cNvPr>
          <p:cNvSpPr/>
          <p:nvPr/>
        </p:nvSpPr>
        <p:spPr>
          <a:xfrm>
            <a:off x="-30831" y="0"/>
            <a:ext cx="8788090" cy="1625968"/>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56301">
                <a:moveTo>
                  <a:pt x="0" y="0"/>
                </a:moveTo>
                <a:lnTo>
                  <a:pt x="10596880" y="0"/>
                </a:lnTo>
                <a:lnTo>
                  <a:pt x="10363200" y="1056301"/>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04A34-8AC1-C84E-A094-36B469BAAEB7}"/>
              </a:ext>
            </a:extLst>
          </p:cNvPr>
          <p:cNvSpPr>
            <a:spLocks noGrp="1"/>
          </p:cNvSpPr>
          <p:nvPr>
            <p:ph type="title" hasCustomPrompt="1"/>
          </p:nvPr>
        </p:nvSpPr>
        <p:spPr>
          <a:xfrm>
            <a:off x="0" y="0"/>
            <a:ext cx="8650941" cy="1647833"/>
          </a:xfrm>
          <a:prstGeom prst="rect">
            <a:avLst/>
          </a:prstGeom>
        </p:spPr>
        <p:txBody>
          <a:bodyPr anchor="ctr"/>
          <a:lstStyle>
            <a:lvl1pPr algn="ctr">
              <a:defRPr lang="en-US" sz="4000" b="1" kern="1200" dirty="0">
                <a:solidFill>
                  <a:schemeClr val="bg1"/>
                </a:solidFill>
                <a:latin typeface="Helvetica" pitchFamily="2" charset="0"/>
                <a:ea typeface="+mj-ea"/>
                <a:cs typeface="+mj-cs"/>
              </a:defRPr>
            </a:lvl1pPr>
          </a:lstStyle>
          <a:p>
            <a:r>
              <a:rPr lang="en-US"/>
              <a:t>CLICK TO EDIT MASTER TITLE STYLE</a:t>
            </a:r>
          </a:p>
        </p:txBody>
      </p:sp>
      <p:sp>
        <p:nvSpPr>
          <p:cNvPr id="4" name="Text Placeholder 3"/>
          <p:cNvSpPr>
            <a:spLocks noGrp="1"/>
          </p:cNvSpPr>
          <p:nvPr>
            <p:ph type="body" sz="quarter" idx="10"/>
          </p:nvPr>
        </p:nvSpPr>
        <p:spPr>
          <a:xfrm>
            <a:off x="3307884" y="2064311"/>
            <a:ext cx="5522351" cy="3915148"/>
          </a:xfrm>
          <a:prstGeom prst="rect">
            <a:avLst/>
          </a:prstGeom>
        </p:spPr>
        <p:txBody>
          <a:bodyPr/>
          <a:lstStyle>
            <a:lvl1pPr>
              <a:defRPr>
                <a:latin typeface="Times" panose="02020603050405020304" pitchFamily="18" charset="0"/>
                <a:cs typeface="Times" panose="02020603050405020304" pitchFamily="18" charset="0"/>
              </a:defRPr>
            </a:lvl1pPr>
            <a:lvl2pPr>
              <a:defRPr>
                <a:latin typeface="Times" panose="02020603050405020304" pitchFamily="18" charset="0"/>
                <a:cs typeface="Times" panose="02020603050405020304" pitchFamily="18" charset="0"/>
              </a:defRPr>
            </a:lvl2pPr>
            <a:lvl3pPr>
              <a:defRPr>
                <a:latin typeface="Times" panose="02020603050405020304" pitchFamily="18" charset="0"/>
                <a:cs typeface="Times" panose="02020603050405020304" pitchFamily="18" charset="0"/>
              </a:defRPr>
            </a:lvl3pPr>
            <a:lvl4pPr>
              <a:defRPr>
                <a:latin typeface="Times" panose="02020603050405020304" pitchFamily="18" charset="0"/>
                <a:cs typeface="Times" panose="02020603050405020304" pitchFamily="18" charset="0"/>
              </a:defRPr>
            </a:lvl4pPr>
            <a:lvl5pPr>
              <a:defRPr>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819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686" b="21353"/>
          <a:stretch/>
        </p:blipFill>
        <p:spPr bwMode="auto">
          <a:xfrm flipH="1">
            <a:off x="0" y="0"/>
            <a:ext cx="3568358" cy="10563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19">
            <a:extLst>
              <a:ext uri="{FF2B5EF4-FFF2-40B4-BE49-F238E27FC236}">
                <a16:creationId xmlns:a16="http://schemas.microsoft.com/office/drawing/2014/main" id="{F4E03E2B-FB3F-7243-AABF-E47B400BE729}"/>
              </a:ext>
            </a:extLst>
          </p:cNvPr>
          <p:cNvSpPr/>
          <p:nvPr/>
        </p:nvSpPr>
        <p:spPr>
          <a:xfrm flipH="1">
            <a:off x="1699484" y="0"/>
            <a:ext cx="10596880" cy="1056301"/>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56301">
                <a:moveTo>
                  <a:pt x="0" y="0"/>
                </a:moveTo>
                <a:lnTo>
                  <a:pt x="10596880" y="0"/>
                </a:lnTo>
                <a:lnTo>
                  <a:pt x="10363200" y="1056301"/>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CFF39-11DD-FB40-A25B-7884BE69CAB0}"/>
              </a:ext>
            </a:extLst>
          </p:cNvPr>
          <p:cNvSpPr>
            <a:spLocks noGrp="1"/>
          </p:cNvSpPr>
          <p:nvPr>
            <p:ph type="title"/>
          </p:nvPr>
        </p:nvSpPr>
        <p:spPr>
          <a:xfrm>
            <a:off x="1699484" y="1"/>
            <a:ext cx="10596880" cy="1056300"/>
          </a:xfrm>
          <a:prstGeom prst="rect">
            <a:avLst/>
          </a:prstGeom>
        </p:spPr>
        <p:txBody>
          <a:bodyPr anchor="ctr"/>
          <a:lstStyle>
            <a:lvl1pPr algn="ctr">
              <a:defRPr lang="en-US" sz="4000" b="1" kern="1200" dirty="0">
                <a:solidFill>
                  <a:schemeClr val="bg1"/>
                </a:solidFill>
                <a:latin typeface="Helvetica" pitchFamily="2" charset="0"/>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11C489DC-3B78-3546-ADFB-B72D204C175E}"/>
              </a:ext>
            </a:extLst>
          </p:cNvPr>
          <p:cNvSpPr>
            <a:spLocks noGrp="1"/>
          </p:cNvSpPr>
          <p:nvPr>
            <p:ph idx="1"/>
          </p:nvPr>
        </p:nvSpPr>
        <p:spPr>
          <a:xfrm>
            <a:off x="838200" y="1825625"/>
            <a:ext cx="10515600" cy="4351338"/>
          </a:xfrm>
          <a:prstGeom prst="rect">
            <a:avLst/>
          </a:prstGeom>
        </p:spPr>
        <p:txBody>
          <a:bodyPr/>
          <a:lstStyle>
            <a:lvl1pPr>
              <a:defRPr lang="en-US" sz="2800" b="1" kern="1200" dirty="0">
                <a:solidFill>
                  <a:schemeClr val="tx1"/>
                </a:solidFill>
                <a:latin typeface="Helvetica" pitchFamily="2" charset="0"/>
                <a:ea typeface="+mn-ea"/>
                <a:cs typeface="+mn-cs"/>
              </a:defRPr>
            </a:lvl1pPr>
            <a:lvl2pPr>
              <a:defRPr lang="en-US" sz="2800" kern="1200" dirty="0">
                <a:solidFill>
                  <a:schemeClr val="tx1"/>
                </a:solidFill>
                <a:latin typeface="Times" pitchFamily="2" charset="0"/>
                <a:ea typeface="+mn-ea"/>
                <a:cs typeface="+mn-cs"/>
              </a:defRPr>
            </a:lvl2pPr>
            <a:lvl3pPr>
              <a:defRPr sz="2400">
                <a:latin typeface="Times" panose="02020603050405020304" pitchFamily="18" charset="0"/>
                <a:cs typeface="Times" panose="02020603050405020304" pitchFamily="18" charset="0"/>
              </a:defRPr>
            </a:lvl3pPr>
            <a:lvl4pPr>
              <a:defRPr sz="2000">
                <a:latin typeface="Times" panose="02020603050405020304" pitchFamily="18" charset="0"/>
                <a:cs typeface="Times" panose="02020603050405020304" pitchFamily="18" charset="0"/>
              </a:defRPr>
            </a:lvl4pPr>
            <a:lvl5pPr>
              <a:defRPr sz="2000">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18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686" b="21353"/>
          <a:stretch/>
        </p:blipFill>
        <p:spPr bwMode="auto">
          <a:xfrm flipH="1">
            <a:off x="0" y="0"/>
            <a:ext cx="3568358" cy="10563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Rectangle 19">
            <a:extLst>
              <a:ext uri="{FF2B5EF4-FFF2-40B4-BE49-F238E27FC236}">
                <a16:creationId xmlns:a16="http://schemas.microsoft.com/office/drawing/2014/main" id="{F4E03E2B-FB3F-7243-AABF-E47B400BE729}"/>
              </a:ext>
            </a:extLst>
          </p:cNvPr>
          <p:cNvSpPr/>
          <p:nvPr/>
        </p:nvSpPr>
        <p:spPr>
          <a:xfrm flipH="1">
            <a:off x="1699484" y="0"/>
            <a:ext cx="10596880" cy="1056301"/>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56301">
                <a:moveTo>
                  <a:pt x="0" y="0"/>
                </a:moveTo>
                <a:lnTo>
                  <a:pt x="10596880" y="0"/>
                </a:lnTo>
                <a:lnTo>
                  <a:pt x="10363200" y="1056301"/>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557071-E1AF-B14D-AA12-B4048560C8C5}"/>
              </a:ext>
            </a:extLst>
          </p:cNvPr>
          <p:cNvSpPr>
            <a:spLocks noGrp="1"/>
          </p:cNvSpPr>
          <p:nvPr>
            <p:ph type="title"/>
          </p:nvPr>
        </p:nvSpPr>
        <p:spPr>
          <a:xfrm>
            <a:off x="1699484" y="0"/>
            <a:ext cx="10609056" cy="1056301"/>
          </a:xfrm>
          <a:prstGeom prst="rect">
            <a:avLst/>
          </a:prstGeom>
        </p:spPr>
        <p:txBody>
          <a:bodyPr anchor="ctr"/>
          <a:lstStyle>
            <a:lvl1pPr algn="ctr">
              <a:defRPr lang="en-US" sz="4000" b="1" kern="1200" dirty="0">
                <a:solidFill>
                  <a:schemeClr val="bg1"/>
                </a:solidFill>
                <a:latin typeface="Helvetica" pitchFamily="2" charset="0"/>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A6F0D018-BC34-C046-B915-D08E4FBC7C70}"/>
              </a:ext>
            </a:extLst>
          </p:cNvPr>
          <p:cNvSpPr>
            <a:spLocks noGrp="1"/>
          </p:cNvSpPr>
          <p:nvPr>
            <p:ph sz="half" idx="1"/>
          </p:nvPr>
        </p:nvSpPr>
        <p:spPr>
          <a:xfrm>
            <a:off x="838200" y="1825625"/>
            <a:ext cx="5181600" cy="4351338"/>
          </a:xfrm>
          <a:prstGeom prst="rect">
            <a:avLst/>
          </a:prstGeom>
        </p:spPr>
        <p:txBody>
          <a:bodyPr/>
          <a:lstStyle>
            <a:lvl1pPr>
              <a:defRPr lang="en-US" sz="2800" b="1" kern="1200" dirty="0">
                <a:solidFill>
                  <a:schemeClr val="tx1"/>
                </a:solidFill>
                <a:latin typeface="Helvetica" pitchFamily="2" charset="0"/>
                <a:ea typeface="+mn-ea"/>
                <a:cs typeface="+mn-cs"/>
              </a:defRPr>
            </a:lvl1pPr>
            <a:lvl2pPr>
              <a:defRPr sz="2800">
                <a:latin typeface="Times" panose="02020603050405020304" pitchFamily="18" charset="0"/>
                <a:cs typeface="Times" panose="02020603050405020304" pitchFamily="18" charset="0"/>
              </a:defRPr>
            </a:lvl2pPr>
            <a:lvl3pPr>
              <a:defRPr sz="2400">
                <a:latin typeface="Times" panose="02020603050405020304" pitchFamily="18" charset="0"/>
                <a:cs typeface="Times" panose="02020603050405020304" pitchFamily="18" charset="0"/>
              </a:defRPr>
            </a:lvl3pPr>
            <a:lvl4pPr>
              <a:defRPr sz="2000">
                <a:latin typeface="Times" panose="02020603050405020304" pitchFamily="18" charset="0"/>
                <a:cs typeface="Times" panose="02020603050405020304" pitchFamily="18" charset="0"/>
              </a:defRPr>
            </a:lvl4pPr>
            <a:lvl5pPr>
              <a:defRPr sz="2000">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3FE7B0-E4E3-BA4E-B2CD-33FE78F3BCB5}"/>
              </a:ext>
            </a:extLst>
          </p:cNvPr>
          <p:cNvSpPr>
            <a:spLocks noGrp="1"/>
          </p:cNvSpPr>
          <p:nvPr>
            <p:ph sz="half" idx="2"/>
          </p:nvPr>
        </p:nvSpPr>
        <p:spPr>
          <a:xfrm>
            <a:off x="6172200" y="1825625"/>
            <a:ext cx="5181600" cy="4351338"/>
          </a:xfrm>
          <a:prstGeom prst="rect">
            <a:avLst/>
          </a:prstGeom>
        </p:spPr>
        <p:txBody>
          <a:bodyPr/>
          <a:lstStyle>
            <a:lvl1pPr>
              <a:defRPr lang="en-US" sz="2800" b="1" kern="1200" dirty="0">
                <a:solidFill>
                  <a:schemeClr val="tx1"/>
                </a:solidFill>
                <a:latin typeface="Helvetica" pitchFamily="2" charset="0"/>
                <a:ea typeface="+mn-ea"/>
                <a:cs typeface="+mn-cs"/>
              </a:defRPr>
            </a:lvl1pPr>
            <a:lvl2pPr>
              <a:defRPr sz="2800">
                <a:latin typeface="Times" panose="02020603050405020304" pitchFamily="18" charset="0"/>
                <a:cs typeface="Times" panose="02020603050405020304" pitchFamily="18" charset="0"/>
              </a:defRPr>
            </a:lvl2pPr>
            <a:lvl3pPr>
              <a:defRPr sz="2400">
                <a:latin typeface="Times" panose="02020603050405020304" pitchFamily="18" charset="0"/>
                <a:cs typeface="Times" panose="02020603050405020304" pitchFamily="18" charset="0"/>
              </a:defRPr>
            </a:lvl3pPr>
            <a:lvl4pPr>
              <a:defRPr sz="2000">
                <a:latin typeface="Times" panose="02020603050405020304" pitchFamily="18" charset="0"/>
                <a:cs typeface="Times" panose="02020603050405020304" pitchFamily="18" charset="0"/>
              </a:defRPr>
            </a:lvl4pPr>
            <a:lvl5pPr>
              <a:defRPr sz="2000">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888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686" b="21353"/>
          <a:stretch/>
        </p:blipFill>
        <p:spPr bwMode="auto">
          <a:xfrm flipH="1">
            <a:off x="0" y="0"/>
            <a:ext cx="3568358" cy="10563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Rectangle 19">
            <a:extLst>
              <a:ext uri="{FF2B5EF4-FFF2-40B4-BE49-F238E27FC236}">
                <a16:creationId xmlns:a16="http://schemas.microsoft.com/office/drawing/2014/main" id="{FEA5B304-FA4A-5D49-BEA4-143968E40D08}"/>
              </a:ext>
            </a:extLst>
          </p:cNvPr>
          <p:cNvSpPr/>
          <p:nvPr/>
        </p:nvSpPr>
        <p:spPr>
          <a:xfrm flipH="1">
            <a:off x="1690252" y="0"/>
            <a:ext cx="10596880" cy="1056301"/>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56301">
                <a:moveTo>
                  <a:pt x="0" y="0"/>
                </a:moveTo>
                <a:lnTo>
                  <a:pt x="10596880" y="0"/>
                </a:lnTo>
                <a:lnTo>
                  <a:pt x="10363200" y="1056301"/>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69F39B-E2E6-FB49-B913-F307ED61D303}"/>
              </a:ext>
            </a:extLst>
          </p:cNvPr>
          <p:cNvSpPr>
            <a:spLocks noGrp="1"/>
          </p:cNvSpPr>
          <p:nvPr>
            <p:ph type="title"/>
          </p:nvPr>
        </p:nvSpPr>
        <p:spPr>
          <a:xfrm>
            <a:off x="1846728" y="0"/>
            <a:ext cx="10345271" cy="1056303"/>
          </a:xfrm>
          <a:prstGeom prst="rect">
            <a:avLst/>
          </a:prstGeom>
        </p:spPr>
        <p:txBody>
          <a:bodyPr anchor="ctr"/>
          <a:lstStyle>
            <a:lvl1pPr marL="0" algn="ctr" defTabSz="914400" rtl="0" eaLnBrk="1" latinLnBrk="0" hangingPunct="1">
              <a:lnSpc>
                <a:spcPct val="90000"/>
              </a:lnSpc>
              <a:spcBef>
                <a:spcPct val="0"/>
              </a:spcBef>
              <a:buNone/>
              <a:defRPr lang="en-US" sz="4000" b="1" kern="1200" dirty="0">
                <a:solidFill>
                  <a:schemeClr val="bg1"/>
                </a:solidFill>
                <a:latin typeface="Helvetica" pitchFamily="2" charset="0"/>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47367332-783B-514F-8D2B-1D0D4CE84499}"/>
              </a:ext>
            </a:extLst>
          </p:cNvPr>
          <p:cNvSpPr>
            <a:spLocks noGrp="1"/>
          </p:cNvSpPr>
          <p:nvPr>
            <p:ph type="body" idx="1"/>
          </p:nvPr>
        </p:nvSpPr>
        <p:spPr>
          <a:xfrm>
            <a:off x="839788" y="1681163"/>
            <a:ext cx="5157787" cy="823912"/>
          </a:xfrm>
          <a:prstGeom prst="rect">
            <a:avLst/>
          </a:prstGeom>
        </p:spPr>
        <p:txBody>
          <a:bodyPr anchor="b"/>
          <a:lstStyle>
            <a:lvl1pPr marL="0" indent="0">
              <a:buNone/>
              <a:defRPr lang="en-US" sz="2800" b="1" kern="1200" dirty="0">
                <a:solidFill>
                  <a:schemeClr val="tx1"/>
                </a:solidFill>
                <a:latin typeface="Helvetica" pitchFamily="2"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99778C-FDC7-634A-9369-99E800A3DB72}"/>
              </a:ext>
            </a:extLst>
          </p:cNvPr>
          <p:cNvSpPr>
            <a:spLocks noGrp="1"/>
          </p:cNvSpPr>
          <p:nvPr>
            <p:ph sz="half" idx="2"/>
          </p:nvPr>
        </p:nvSpPr>
        <p:spPr>
          <a:xfrm>
            <a:off x="839788" y="2505075"/>
            <a:ext cx="5157787" cy="3684588"/>
          </a:xfrm>
          <a:prstGeom prst="rect">
            <a:avLst/>
          </a:prstGeom>
        </p:spPr>
        <p:txBody>
          <a:bodyPr/>
          <a:lstStyle>
            <a:lvl1pPr>
              <a:defRPr lang="en-US" sz="2800" b="0" kern="1200" dirty="0">
                <a:solidFill>
                  <a:schemeClr val="tx1"/>
                </a:solidFill>
                <a:latin typeface="Helvetica" pitchFamily="2" charset="0"/>
                <a:ea typeface="+mn-ea"/>
                <a:cs typeface="+mn-cs"/>
              </a:defRPr>
            </a:lvl1pPr>
            <a:lvl2pPr>
              <a:defRPr sz="2800">
                <a:latin typeface="Times" panose="02020603050405020304" pitchFamily="18" charset="0"/>
                <a:cs typeface="Times" panose="02020603050405020304" pitchFamily="18" charset="0"/>
              </a:defRPr>
            </a:lvl2pPr>
            <a:lvl3pPr>
              <a:defRPr sz="2400">
                <a:latin typeface="Times" panose="02020603050405020304" pitchFamily="18" charset="0"/>
                <a:cs typeface="Times" panose="02020603050405020304" pitchFamily="18" charset="0"/>
              </a:defRPr>
            </a:lvl3pPr>
            <a:lvl4pPr>
              <a:defRPr sz="2000">
                <a:latin typeface="Times" panose="02020603050405020304" pitchFamily="18" charset="0"/>
                <a:cs typeface="Times" panose="02020603050405020304" pitchFamily="18" charset="0"/>
              </a:defRPr>
            </a:lvl4pPr>
            <a:lvl5pPr>
              <a:defRPr sz="2000">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417B0A-DE79-624C-A2F1-2EA3DCBDC2E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lang="en-US" sz="2800" b="1" kern="1200" dirty="0">
                <a:solidFill>
                  <a:schemeClr val="tx1"/>
                </a:solidFill>
                <a:latin typeface="Helvetica" pitchFamily="2"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028CE7-A867-804D-9975-BC0CA3A59FCC}"/>
              </a:ext>
            </a:extLst>
          </p:cNvPr>
          <p:cNvSpPr>
            <a:spLocks noGrp="1"/>
          </p:cNvSpPr>
          <p:nvPr>
            <p:ph sz="quarter" idx="4"/>
          </p:nvPr>
        </p:nvSpPr>
        <p:spPr>
          <a:xfrm>
            <a:off x="6172200" y="2505075"/>
            <a:ext cx="5183188" cy="3684588"/>
          </a:xfrm>
          <a:prstGeom prst="rect">
            <a:avLst/>
          </a:prstGeom>
        </p:spPr>
        <p:txBody>
          <a:bodyPr/>
          <a:lstStyle>
            <a:lvl1pPr>
              <a:defRPr lang="en-US" sz="2800" b="0" kern="1200" dirty="0">
                <a:solidFill>
                  <a:schemeClr val="tx1"/>
                </a:solidFill>
                <a:latin typeface="Helvetica" pitchFamily="2" charset="0"/>
                <a:ea typeface="+mn-ea"/>
                <a:cs typeface="+mn-cs"/>
              </a:defRPr>
            </a:lvl1pPr>
            <a:lvl2pPr>
              <a:defRPr sz="2800">
                <a:latin typeface="Times" panose="02020603050405020304" pitchFamily="18" charset="0"/>
                <a:cs typeface="Times" panose="02020603050405020304" pitchFamily="18" charset="0"/>
              </a:defRPr>
            </a:lvl2pPr>
            <a:lvl3pPr>
              <a:defRPr sz="2400">
                <a:latin typeface="Times" panose="02020603050405020304" pitchFamily="18" charset="0"/>
                <a:cs typeface="Times" panose="02020603050405020304" pitchFamily="18" charset="0"/>
              </a:defRPr>
            </a:lvl3pPr>
            <a:lvl4pPr>
              <a:defRPr sz="2000">
                <a:latin typeface="Times" panose="02020603050405020304" pitchFamily="18" charset="0"/>
                <a:cs typeface="Times" panose="02020603050405020304" pitchFamily="18" charset="0"/>
              </a:defRPr>
            </a:lvl4pPr>
            <a:lvl5pPr>
              <a:defRPr sz="2000">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755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883" r="12156" b="21353"/>
          <a:stretch/>
        </p:blipFill>
        <p:spPr bwMode="auto">
          <a:xfrm>
            <a:off x="4100766" y="0"/>
            <a:ext cx="8113693" cy="16259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19">
            <a:extLst>
              <a:ext uri="{FF2B5EF4-FFF2-40B4-BE49-F238E27FC236}">
                <a16:creationId xmlns:a16="http://schemas.microsoft.com/office/drawing/2014/main" id="{F4E03E2B-FB3F-7243-AABF-E47B400BE729}"/>
              </a:ext>
            </a:extLst>
          </p:cNvPr>
          <p:cNvSpPr/>
          <p:nvPr/>
        </p:nvSpPr>
        <p:spPr>
          <a:xfrm>
            <a:off x="-30831" y="0"/>
            <a:ext cx="8788090" cy="1625968"/>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56301">
                <a:moveTo>
                  <a:pt x="0" y="0"/>
                </a:moveTo>
                <a:lnTo>
                  <a:pt x="10596880" y="0"/>
                </a:lnTo>
                <a:lnTo>
                  <a:pt x="10363200" y="1056301"/>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04A34-8AC1-C84E-A094-36B469BAAEB7}"/>
              </a:ext>
            </a:extLst>
          </p:cNvPr>
          <p:cNvSpPr>
            <a:spLocks noGrp="1"/>
          </p:cNvSpPr>
          <p:nvPr>
            <p:ph type="title"/>
          </p:nvPr>
        </p:nvSpPr>
        <p:spPr>
          <a:xfrm>
            <a:off x="215152" y="1"/>
            <a:ext cx="8408895" cy="1625967"/>
          </a:xfrm>
          <a:prstGeom prst="rect">
            <a:avLst/>
          </a:prstGeom>
        </p:spPr>
        <p:txBody>
          <a:bodyPr anchor="ctr"/>
          <a:lstStyle>
            <a:lvl1pPr>
              <a:defRPr lang="en-US" sz="4000" b="1" kern="1200" dirty="0">
                <a:solidFill>
                  <a:schemeClr val="bg1"/>
                </a:solidFill>
                <a:latin typeface="Helvetica" pitchFamily="2" charset="0"/>
                <a:ea typeface="+mj-ea"/>
                <a:cs typeface="+mj-cs"/>
              </a:defRPr>
            </a:lvl1pPr>
          </a:lstStyle>
          <a:p>
            <a:r>
              <a:rPr lang="en-US"/>
              <a:t>Click to edit Master title style</a:t>
            </a:r>
          </a:p>
        </p:txBody>
      </p:sp>
    </p:spTree>
    <p:extLst>
      <p:ext uri="{BB962C8B-B14F-4D97-AF65-F5344CB8AC3E}">
        <p14:creationId xmlns:p14="http://schemas.microsoft.com/office/powerpoint/2010/main" val="3647905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584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44" t="38686" b="21353"/>
          <a:stretch/>
        </p:blipFill>
        <p:spPr bwMode="auto">
          <a:xfrm flipH="1">
            <a:off x="-517912" y="-13043"/>
            <a:ext cx="5251277" cy="20573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Rectangle 19">
            <a:extLst>
              <a:ext uri="{FF2B5EF4-FFF2-40B4-BE49-F238E27FC236}">
                <a16:creationId xmlns:a16="http://schemas.microsoft.com/office/drawing/2014/main" id="{FEA5B304-FA4A-5D49-BEA4-143968E40D08}"/>
              </a:ext>
            </a:extLst>
          </p:cNvPr>
          <p:cNvSpPr/>
          <p:nvPr/>
        </p:nvSpPr>
        <p:spPr>
          <a:xfrm flipH="1">
            <a:off x="1142366" y="-26895"/>
            <a:ext cx="3629659" cy="2066632"/>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 name="connsiteX0" fmla="*/ 0 w 10596880"/>
              <a:gd name="connsiteY0" fmla="*/ 0 h 1061043"/>
              <a:gd name="connsiteX1" fmla="*/ 10596880 w 10596880"/>
              <a:gd name="connsiteY1" fmla="*/ 0 h 1061043"/>
              <a:gd name="connsiteX2" fmla="*/ 8880083 w 10596880"/>
              <a:gd name="connsiteY2" fmla="*/ 1061043 h 1061043"/>
              <a:gd name="connsiteX3" fmla="*/ 0 w 10596880"/>
              <a:gd name="connsiteY3" fmla="*/ 1056301 h 1061043"/>
              <a:gd name="connsiteX4" fmla="*/ 0 w 10596880"/>
              <a:gd name="connsiteY4" fmla="*/ 0 h 1061043"/>
              <a:gd name="connsiteX0" fmla="*/ 0 w 10596880"/>
              <a:gd name="connsiteY0" fmla="*/ 0 h 1061043"/>
              <a:gd name="connsiteX1" fmla="*/ 10596880 w 10596880"/>
              <a:gd name="connsiteY1" fmla="*/ 0 h 1061043"/>
              <a:gd name="connsiteX2" fmla="*/ 9176706 w 10596880"/>
              <a:gd name="connsiteY2" fmla="*/ 1061043 h 1061043"/>
              <a:gd name="connsiteX3" fmla="*/ 0 w 10596880"/>
              <a:gd name="connsiteY3" fmla="*/ 1056301 h 1061043"/>
              <a:gd name="connsiteX4" fmla="*/ 0 w 10596880"/>
              <a:gd name="connsiteY4" fmla="*/ 0 h 1061043"/>
              <a:gd name="connsiteX0" fmla="*/ 0 w 10596880"/>
              <a:gd name="connsiteY0" fmla="*/ 0 h 1061043"/>
              <a:gd name="connsiteX1" fmla="*/ 10596880 w 10596880"/>
              <a:gd name="connsiteY1" fmla="*/ 0 h 1061043"/>
              <a:gd name="connsiteX2" fmla="*/ 9014909 w 10596880"/>
              <a:gd name="connsiteY2" fmla="*/ 1061043 h 1061043"/>
              <a:gd name="connsiteX3" fmla="*/ 0 w 10596880"/>
              <a:gd name="connsiteY3" fmla="*/ 1056301 h 1061043"/>
              <a:gd name="connsiteX4" fmla="*/ 0 w 10596880"/>
              <a:gd name="connsiteY4" fmla="*/ 0 h 10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61043">
                <a:moveTo>
                  <a:pt x="0" y="0"/>
                </a:moveTo>
                <a:lnTo>
                  <a:pt x="10596880" y="0"/>
                </a:lnTo>
                <a:lnTo>
                  <a:pt x="9014909" y="1061043"/>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26AB6-C199-D648-A438-B118A21E1911}"/>
              </a:ext>
            </a:extLst>
          </p:cNvPr>
          <p:cNvSpPr>
            <a:spLocks noGrp="1"/>
          </p:cNvSpPr>
          <p:nvPr>
            <p:ph type="title"/>
          </p:nvPr>
        </p:nvSpPr>
        <p:spPr>
          <a:xfrm>
            <a:off x="1142366" y="-31512"/>
            <a:ext cx="3788222" cy="2088911"/>
          </a:xfrm>
          <a:prstGeom prst="rect">
            <a:avLst/>
          </a:prstGeom>
        </p:spPr>
        <p:txBody>
          <a:bodyPr anchor="ctr"/>
          <a:lstStyle>
            <a:lvl1pPr algn="ctr">
              <a:defRPr lang="en-US" sz="4000" b="1" kern="1200" dirty="0">
                <a:solidFill>
                  <a:schemeClr val="bg1"/>
                </a:solidFill>
                <a:latin typeface="Helvetica" pitchFamily="2" charset="0"/>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923607E3-E802-9E46-A496-A54BD76F2179}"/>
              </a:ext>
            </a:extLst>
          </p:cNvPr>
          <p:cNvSpPr>
            <a:spLocks noGrp="1"/>
          </p:cNvSpPr>
          <p:nvPr>
            <p:ph idx="1"/>
          </p:nvPr>
        </p:nvSpPr>
        <p:spPr>
          <a:xfrm>
            <a:off x="5183188" y="987425"/>
            <a:ext cx="6172200" cy="4873625"/>
          </a:xfrm>
          <a:prstGeom prst="rect">
            <a:avLst/>
          </a:prstGeom>
        </p:spPr>
        <p:txBody>
          <a:bodyPr/>
          <a:lstStyle>
            <a:lvl1pPr>
              <a:defRPr lang="en-US" sz="2800" b="1" kern="1200" dirty="0">
                <a:solidFill>
                  <a:schemeClr val="tx1"/>
                </a:solidFill>
                <a:latin typeface="Helvetica" pitchFamily="2" charset="0"/>
                <a:ea typeface="+mn-ea"/>
                <a:cs typeface="+mn-cs"/>
              </a:defRPr>
            </a:lvl1pPr>
            <a:lvl2pPr>
              <a:defRPr sz="3200">
                <a:latin typeface="Times" panose="02020603050405020304" pitchFamily="18" charset="0"/>
                <a:cs typeface="Times" panose="02020603050405020304" pitchFamily="18" charset="0"/>
              </a:defRPr>
            </a:lvl2pPr>
            <a:lvl3pPr>
              <a:defRPr sz="2800">
                <a:latin typeface="Times" panose="02020603050405020304" pitchFamily="18" charset="0"/>
                <a:cs typeface="Times" panose="02020603050405020304" pitchFamily="18" charset="0"/>
              </a:defRPr>
            </a:lvl3pPr>
            <a:lvl4pPr>
              <a:defRPr sz="2400">
                <a:latin typeface="Times" panose="02020603050405020304" pitchFamily="18" charset="0"/>
                <a:cs typeface="Times" panose="02020603050405020304" pitchFamily="18" charset="0"/>
              </a:defRPr>
            </a:lvl4pPr>
            <a:lvl5pPr>
              <a:defRPr sz="2400">
                <a:latin typeface="Times" panose="02020603050405020304" pitchFamily="18" charset="0"/>
                <a:cs typeface="Times" panose="02020603050405020304" pitchFamily="18"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F4F23B-E04A-9445-A4F0-786B96AE8540}"/>
              </a:ext>
            </a:extLst>
          </p:cNvPr>
          <p:cNvSpPr>
            <a:spLocks noGrp="1"/>
          </p:cNvSpPr>
          <p:nvPr>
            <p:ph type="body" sz="half" idx="2"/>
          </p:nvPr>
        </p:nvSpPr>
        <p:spPr>
          <a:xfrm>
            <a:off x="839788" y="2057400"/>
            <a:ext cx="3932237" cy="3811588"/>
          </a:xfrm>
          <a:prstGeom prst="rect">
            <a:avLst/>
          </a:prstGeom>
        </p:spPr>
        <p:txBody>
          <a:bodyPr/>
          <a:lstStyle>
            <a:lvl1pPr marL="0" indent="0">
              <a:buNone/>
              <a:defRPr sz="2000">
                <a:latin typeface="Times" panose="02020603050405020304" pitchFamily="18" charset="0"/>
                <a:cs typeface="Times"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2264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6" y="1219201"/>
            <a:ext cx="5283201" cy="1752600"/>
          </a:xfrm>
        </p:spPr>
        <p:txBody>
          <a:bodyPr anchor="b"/>
          <a:lstStyle>
            <a:lvl1pPr algn="l">
              <a:defRPr sz="3000" b="0"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410206" y="3442895"/>
            <a:ext cx="5384801" cy="2427287"/>
          </a:xfrm>
        </p:spPr>
        <p:txBody>
          <a:bodyPr anchor="t"/>
          <a:lstStyle>
            <a:lvl1pPr marL="0" indent="0" algn="l">
              <a:buNone/>
              <a:defRPr sz="1500">
                <a:solidFill>
                  <a:schemeClr val="bg1"/>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6"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dirty="0"/>
              <a:t>Click to edit Master text styles</a:t>
            </a:r>
          </a:p>
        </p:txBody>
      </p:sp>
      <p:sp>
        <p:nvSpPr>
          <p:cNvPr id="4" name="Footer Placeholder 3">
            <a:extLst>
              <a:ext uri="{FF2B5EF4-FFF2-40B4-BE49-F238E27FC236}">
                <a16:creationId xmlns:a16="http://schemas.microsoft.com/office/drawing/2014/main" id="{B825848E-56E9-4631-82B4-CA941F215E08}"/>
              </a:ext>
            </a:extLst>
          </p:cNvPr>
          <p:cNvSpPr>
            <a:spLocks noGrp="1"/>
          </p:cNvSpPr>
          <p:nvPr>
            <p:ph type="ftr" sz="quarter" idx="10"/>
          </p:nvPr>
        </p:nvSpPr>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C778EA8F-CF9B-4C31-BCE7-8E34D5BC9A97}"/>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163365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3" name="Picture 3" descr="stock-vector-abstract-geometric-hexagon-medical-wallpaper-1686163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686" b="21353"/>
          <a:stretch/>
        </p:blipFill>
        <p:spPr bwMode="auto">
          <a:xfrm flipH="1">
            <a:off x="0" y="0"/>
            <a:ext cx="3568358" cy="10563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Rectangle 19">
            <a:extLst>
              <a:ext uri="{FF2B5EF4-FFF2-40B4-BE49-F238E27FC236}">
                <a16:creationId xmlns:a16="http://schemas.microsoft.com/office/drawing/2014/main" id="{FEA5B304-FA4A-5D49-BEA4-143968E40D08}"/>
              </a:ext>
            </a:extLst>
          </p:cNvPr>
          <p:cNvSpPr/>
          <p:nvPr/>
        </p:nvSpPr>
        <p:spPr>
          <a:xfrm flipH="1">
            <a:off x="1690252" y="0"/>
            <a:ext cx="10596880" cy="1056301"/>
          </a:xfrm>
          <a:custGeom>
            <a:avLst/>
            <a:gdLst>
              <a:gd name="connsiteX0" fmla="*/ 0 w 10596880"/>
              <a:gd name="connsiteY0" fmla="*/ 0 h 1056301"/>
              <a:gd name="connsiteX1" fmla="*/ 10596880 w 10596880"/>
              <a:gd name="connsiteY1" fmla="*/ 0 h 1056301"/>
              <a:gd name="connsiteX2" fmla="*/ 10596880 w 10596880"/>
              <a:gd name="connsiteY2" fmla="*/ 1056301 h 1056301"/>
              <a:gd name="connsiteX3" fmla="*/ 0 w 10596880"/>
              <a:gd name="connsiteY3" fmla="*/ 1056301 h 1056301"/>
              <a:gd name="connsiteX4" fmla="*/ 0 w 10596880"/>
              <a:gd name="connsiteY4" fmla="*/ 0 h 1056301"/>
              <a:gd name="connsiteX0" fmla="*/ 0 w 10596880"/>
              <a:gd name="connsiteY0" fmla="*/ 0 h 1056301"/>
              <a:gd name="connsiteX1" fmla="*/ 10596880 w 10596880"/>
              <a:gd name="connsiteY1" fmla="*/ 0 h 1056301"/>
              <a:gd name="connsiteX2" fmla="*/ 10363200 w 10596880"/>
              <a:gd name="connsiteY2" fmla="*/ 1056301 h 1056301"/>
              <a:gd name="connsiteX3" fmla="*/ 0 w 10596880"/>
              <a:gd name="connsiteY3" fmla="*/ 1056301 h 1056301"/>
              <a:gd name="connsiteX4" fmla="*/ 0 w 10596880"/>
              <a:gd name="connsiteY4" fmla="*/ 0 h 105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6880" h="1056301">
                <a:moveTo>
                  <a:pt x="0" y="0"/>
                </a:moveTo>
                <a:lnTo>
                  <a:pt x="10596880" y="0"/>
                </a:lnTo>
                <a:lnTo>
                  <a:pt x="10363200" y="1056301"/>
                </a:lnTo>
                <a:lnTo>
                  <a:pt x="0" y="1056301"/>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B958A1-1014-4F47-89B6-DD77A01969D9}"/>
              </a:ext>
            </a:extLst>
          </p:cNvPr>
          <p:cNvSpPr>
            <a:spLocks noGrp="1"/>
          </p:cNvSpPr>
          <p:nvPr>
            <p:ph type="title"/>
          </p:nvPr>
        </p:nvSpPr>
        <p:spPr>
          <a:xfrm>
            <a:off x="1766048" y="0"/>
            <a:ext cx="10425952" cy="1056301"/>
          </a:xfrm>
          <a:prstGeom prst="rect">
            <a:avLst/>
          </a:prstGeom>
        </p:spPr>
        <p:txBody>
          <a:bodyPr anchor="ctr"/>
          <a:lstStyle>
            <a:lvl1pPr algn="ctr">
              <a:defRPr lang="en-US" sz="4000" b="1" kern="1200" dirty="0">
                <a:solidFill>
                  <a:schemeClr val="bg1"/>
                </a:solidFill>
                <a:latin typeface="Helvetica" pitchFamily="2" charset="0"/>
                <a:ea typeface="+mj-ea"/>
                <a:cs typeface="+mj-cs"/>
              </a:defRPr>
            </a:lvl1pPr>
          </a:lstStyle>
          <a:p>
            <a:r>
              <a:rPr lang="en-US"/>
              <a:t>Click to edit Master title style</a:t>
            </a:r>
          </a:p>
        </p:txBody>
      </p:sp>
      <p:sp>
        <p:nvSpPr>
          <p:cNvPr id="15" name="Picture Placeholder 14"/>
          <p:cNvSpPr>
            <a:spLocks noGrp="1"/>
          </p:cNvSpPr>
          <p:nvPr>
            <p:ph type="pic" idx="1"/>
          </p:nvPr>
        </p:nvSpPr>
        <p:spPr>
          <a:xfrm>
            <a:off x="6256422" y="1414370"/>
            <a:ext cx="5692524" cy="422625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a:t>Click icon to add picture</a:t>
            </a:r>
          </a:p>
        </p:txBody>
      </p:sp>
      <p:sp>
        <p:nvSpPr>
          <p:cNvPr id="17" name="Text Placeholder 16"/>
          <p:cNvSpPr>
            <a:spLocks noGrp="1"/>
          </p:cNvSpPr>
          <p:nvPr>
            <p:ph type="body" sz="quarter" idx="10"/>
          </p:nvPr>
        </p:nvSpPr>
        <p:spPr>
          <a:xfrm>
            <a:off x="401554" y="1235075"/>
            <a:ext cx="5132972" cy="4155072"/>
          </a:xfrm>
          <a:prstGeom prst="rect">
            <a:avLst/>
          </a:prstGeom>
        </p:spPr>
        <p:txBody>
          <a:bodyPr/>
          <a:lstStyle>
            <a:lvl1pPr>
              <a:defRPr lang="en-US" sz="2800" b="1" kern="1200" dirty="0" smtClean="0">
                <a:solidFill>
                  <a:schemeClr val="tx1"/>
                </a:solidFill>
                <a:latin typeface="Helvetica" pitchFamily="2" charset="0"/>
                <a:ea typeface="+mn-ea"/>
                <a:cs typeface="+mn-cs"/>
              </a:defRPr>
            </a:lvl1pPr>
            <a:lvl2pPr>
              <a:defRPr sz="2800">
                <a:latin typeface="Times" panose="02020603050405020304" pitchFamily="18" charset="0"/>
                <a:cs typeface="Times" panose="02020603050405020304" pitchFamily="18" charset="0"/>
              </a:defRPr>
            </a:lvl2pPr>
            <a:lvl3pPr>
              <a:defRPr sz="2400">
                <a:latin typeface="Times" panose="02020603050405020304" pitchFamily="18" charset="0"/>
                <a:cs typeface="Times" panose="02020603050405020304" pitchFamily="18" charset="0"/>
              </a:defRPr>
            </a:lvl3pPr>
            <a:lvl4pPr>
              <a:defRPr sz="2000">
                <a:latin typeface="Times" panose="02020603050405020304" pitchFamily="18" charset="0"/>
                <a:cs typeface="Times" panose="02020603050405020304" pitchFamily="18" charset="0"/>
              </a:defRPr>
            </a:lvl4pPr>
            <a:lvl5pPr>
              <a:defRPr sz="2000">
                <a:latin typeface="Times" panose="02020603050405020304" pitchFamily="18" charset="0"/>
                <a:cs typeface="Times"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09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_Opt 1">
  <p:cSld name="Title Slide_Opt 1">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0" y="1522"/>
            <a:ext cx="12181173" cy="6854959"/>
          </a:xfrm>
          <a:prstGeom prst="rect">
            <a:avLst/>
          </a:prstGeom>
          <a:noFill/>
          <a:ln>
            <a:noFill/>
          </a:ln>
        </p:spPr>
      </p:pic>
      <p:sp>
        <p:nvSpPr>
          <p:cNvPr id="8" name="Google Shape;8;p2"/>
          <p:cNvSpPr txBox="1">
            <a:spLocks noGrp="1"/>
          </p:cNvSpPr>
          <p:nvPr>
            <p:ph type="ctrTitle"/>
          </p:nvPr>
        </p:nvSpPr>
        <p:spPr>
          <a:xfrm>
            <a:off x="797933" y="782096"/>
            <a:ext cx="7805600" cy="1344000"/>
          </a:xfrm>
          <a:prstGeom prst="rect">
            <a:avLst/>
          </a:prstGeom>
          <a:noFill/>
          <a:ln>
            <a:noFill/>
          </a:ln>
        </p:spPr>
        <p:txBody>
          <a:bodyPr spcFirstLastPara="1" wrap="square" lIns="68575" tIns="34275" rIns="68575" bIns="34275" anchor="t" anchorCtr="0">
            <a:noAutofit/>
          </a:bodyPr>
          <a:lstStyle>
            <a:lvl1pPr marR="0" lvl="0" algn="l" rtl="0">
              <a:lnSpc>
                <a:spcPct val="103703"/>
              </a:lnSpc>
              <a:spcBef>
                <a:spcPts val="0"/>
              </a:spcBef>
              <a:spcAft>
                <a:spcPts val="0"/>
              </a:spcAft>
              <a:buClr>
                <a:schemeClr val="lt1"/>
              </a:buClr>
              <a:buSzPts val="4100"/>
              <a:buFont typeface="Georgia"/>
              <a:buNone/>
              <a:defRPr sz="5467" b="1"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subTitle" idx="1"/>
          </p:nvPr>
        </p:nvSpPr>
        <p:spPr>
          <a:xfrm>
            <a:off x="797933" y="2335261"/>
            <a:ext cx="7805600" cy="981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lt1"/>
              </a:buClr>
              <a:buSzPts val="1800"/>
              <a:buFont typeface="Arial"/>
              <a:buNone/>
              <a:defRPr sz="2400" b="1" i="0" u="none" strike="noStrike" cap="none">
                <a:solidFill>
                  <a:schemeClr val="lt1"/>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0" name="Google Shape;10;p2"/>
          <p:cNvPicPr preferRelativeResize="0"/>
          <p:nvPr/>
        </p:nvPicPr>
        <p:blipFill rotWithShape="1">
          <a:blip r:embed="rId3">
            <a:alphaModFix/>
          </a:blip>
          <a:srcRect/>
          <a:stretch/>
        </p:blipFill>
        <p:spPr>
          <a:xfrm>
            <a:off x="537684" y="4502474"/>
            <a:ext cx="2450917" cy="1842247"/>
          </a:xfrm>
          <a:prstGeom prst="rect">
            <a:avLst/>
          </a:prstGeom>
          <a:noFill/>
          <a:ln>
            <a:noFill/>
          </a:ln>
        </p:spPr>
      </p:pic>
    </p:spTree>
    <p:extLst>
      <p:ext uri="{BB962C8B-B14F-4D97-AF65-F5344CB8AC3E}">
        <p14:creationId xmlns:p14="http://schemas.microsoft.com/office/powerpoint/2010/main" val="3957261283"/>
      </p:ext>
    </p:extLst>
  </p:cSld>
  <p:clrMapOvr>
    <a:masterClrMapping/>
  </p:clrMapOvr>
  <p:extLst>
    <p:ext uri="{DCECCB84-F9BA-43D5-87BE-67443E8EF086}">
      <p15:sldGuideLst xmlns:p15="http://schemas.microsoft.com/office/powerpoint/2012/main">
        <p15:guide id="1" pos="720">
          <p15:clr>
            <a:srgbClr val="FBAE40"/>
          </p15:clr>
        </p15:guide>
        <p15:guide id="2" pos="1440">
          <p15:clr>
            <a:srgbClr val="FBAE40"/>
          </p15:clr>
        </p15:guide>
        <p15:guide id="3" pos="2160">
          <p15:clr>
            <a:srgbClr val="FBAE40"/>
          </p15:clr>
        </p15:guide>
        <p15:guide id="4" pos="2880">
          <p15:clr>
            <a:srgbClr val="FBAE40"/>
          </p15:clr>
        </p15:guide>
        <p15:guide id="5" pos="216">
          <p15:clr>
            <a:srgbClr val="FBAE40"/>
          </p15:clr>
        </p15:guide>
        <p15:guide id="6" orient="horz" pos="216">
          <p15:clr>
            <a:srgbClr val="FBAE40"/>
          </p15:clr>
        </p15:guide>
        <p15:guide id="7" orient="horz" pos="3024">
          <p15:clr>
            <a:srgbClr val="FBAE40"/>
          </p15:clr>
        </p15:guide>
        <p15:guide id="8" pos="4104">
          <p15:clr>
            <a:srgbClr val="FBAE40"/>
          </p15:clr>
        </p15:guide>
        <p15:guide id="9" pos="38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3" name="Google Shape;13;p3"/>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Tree>
    <p:extLst>
      <p:ext uri="{BB962C8B-B14F-4D97-AF65-F5344CB8AC3E}">
        <p14:creationId xmlns:p14="http://schemas.microsoft.com/office/powerpoint/2010/main" val="24574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_Opt 1_1 Line">
  <p:cSld name="Title and Content_Opt 1_1 Line">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6" name="Google Shape;16;p4"/>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7" name="Google Shape;17;p4"/>
          <p:cNvSpPr txBox="1">
            <a:spLocks noGrp="1"/>
          </p:cNvSpPr>
          <p:nvPr>
            <p:ph type="title"/>
          </p:nvPr>
        </p:nvSpPr>
        <p:spPr>
          <a:xfrm>
            <a:off x="342900" y="894495"/>
            <a:ext cx="11392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8" name="Google Shape;18;p4"/>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9" name="Google Shape;19;p4"/>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body" idx="2"/>
          </p:nvPr>
        </p:nvSpPr>
        <p:spPr>
          <a:xfrm>
            <a:off x="342900" y="1897811"/>
            <a:ext cx="11392000" cy="38172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10779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_Half Page_1 Line">
  <p:cSld name="Title and Content_Half Page_1 Line">
    <p:spTree>
      <p:nvGrpSpPr>
        <p:cNvPr id="1" name="Shape 21"/>
        <p:cNvGrpSpPr/>
        <p:nvPr/>
      </p:nvGrpSpPr>
      <p:grpSpPr>
        <a:xfrm>
          <a:off x="0" y="0"/>
          <a:ext cx="0" cy="0"/>
          <a:chOff x="0" y="0"/>
          <a:chExt cx="0" cy="0"/>
        </a:xfrm>
      </p:grpSpPr>
      <p:cxnSp>
        <p:nvCxnSpPr>
          <p:cNvPr id="22" name="Google Shape;22;p5"/>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23" name="Google Shape;23;p5"/>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4" name="Google Shape;24;p5"/>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5" name="Google Shape;25;p5"/>
          <p:cNvSpPr txBox="1">
            <a:spLocks noGrp="1"/>
          </p:cNvSpPr>
          <p:nvPr>
            <p:ph type="body" idx="1"/>
          </p:nvPr>
        </p:nvSpPr>
        <p:spPr>
          <a:xfrm>
            <a:off x="342900" y="2066925"/>
            <a:ext cx="5753200" cy="36480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 name="Google Shape;26;p5"/>
          <p:cNvSpPr txBox="1">
            <a:spLocks noGrp="1"/>
          </p:cNvSpPr>
          <p:nvPr>
            <p:ph type="title"/>
          </p:nvPr>
        </p:nvSpPr>
        <p:spPr>
          <a:xfrm>
            <a:off x="342900" y="894495"/>
            <a:ext cx="57532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7" name="Google Shape;27;p5"/>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8" name="Google Shape;28;p5"/>
          <p:cNvSpPr txBox="1">
            <a:spLocks noGrp="1"/>
          </p:cNvSpPr>
          <p:nvPr>
            <p:ph type="body" idx="2"/>
          </p:nvPr>
        </p:nvSpPr>
        <p:spPr>
          <a:xfrm>
            <a:off x="342900" y="366836"/>
            <a:ext cx="57532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72229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End Slide">
  <p:cSld name="1_End Slide">
    <p:spTree>
      <p:nvGrpSpPr>
        <p:cNvPr id="1"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a:stretch/>
        </p:blipFill>
        <p:spPr>
          <a:xfrm>
            <a:off x="0" y="0"/>
            <a:ext cx="12181173" cy="6858000"/>
          </a:xfrm>
          <a:prstGeom prst="rect">
            <a:avLst/>
          </a:prstGeom>
          <a:noFill/>
          <a:ln>
            <a:noFill/>
          </a:ln>
        </p:spPr>
      </p:pic>
      <p:pic>
        <p:nvPicPr>
          <p:cNvPr id="31" name="Google Shape;31;p6"/>
          <p:cNvPicPr preferRelativeResize="0"/>
          <p:nvPr/>
        </p:nvPicPr>
        <p:blipFill rotWithShape="1">
          <a:blip r:embed="rId3">
            <a:alphaModFix/>
          </a:blip>
          <a:srcRect l="7826" t="19826" r="63694" b="18809"/>
          <a:stretch/>
        </p:blipFill>
        <p:spPr>
          <a:xfrm>
            <a:off x="4985134" y="4386019"/>
            <a:ext cx="2204468" cy="2014783"/>
          </a:xfrm>
          <a:prstGeom prst="rect">
            <a:avLst/>
          </a:prstGeom>
          <a:noFill/>
          <a:ln>
            <a:noFill/>
          </a:ln>
        </p:spPr>
      </p:pic>
    </p:spTree>
    <p:extLst>
      <p:ext uri="{BB962C8B-B14F-4D97-AF65-F5344CB8AC3E}">
        <p14:creationId xmlns:p14="http://schemas.microsoft.com/office/powerpoint/2010/main" val="23396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20">
          <p15:clr>
            <a:srgbClr val="FBAE40"/>
          </p15:clr>
        </p15:guide>
        <p15:guide id="2" pos="1440">
          <p15:clr>
            <a:srgbClr val="FBAE40"/>
          </p15:clr>
        </p15:guide>
        <p15:guide id="3" pos="2862">
          <p15:clr>
            <a:srgbClr val="FBAE40"/>
          </p15:clr>
        </p15:guide>
        <p15:guide id="4" pos="216">
          <p15:clr>
            <a:srgbClr val="FBAE40"/>
          </p15:clr>
        </p15:guide>
        <p15:guide id="5" orient="horz" pos="216">
          <p15:clr>
            <a:srgbClr val="FBAE40"/>
          </p15:clr>
        </p15:guide>
        <p15:guide id="6" orient="horz" pos="3024">
          <p15:clr>
            <a:srgbClr val="FBAE40"/>
          </p15:clr>
        </p15:guide>
        <p15:guide id="7" pos="4140">
          <p15:clr>
            <a:srgbClr val="FBAE40"/>
          </p15:clr>
        </p15:guide>
        <p15:guide id="8" orient="horz" pos="2808">
          <p15:clr>
            <a:srgbClr val="FBAE40"/>
          </p15:clr>
        </p15:guide>
        <p15:guide id="9" orient="horz" pos="432">
          <p15:clr>
            <a:srgbClr val="FBAE40"/>
          </p15:clr>
        </p15:guide>
        <p15:guide id="10" pos="3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_Photo">
  <p:cSld name="Title Slide_Photo">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l="-7" t="200" r="133" b="15651"/>
          <a:stretch/>
        </p:blipFill>
        <p:spPr>
          <a:xfrm>
            <a:off x="-1" y="1"/>
            <a:ext cx="12213767" cy="6856256"/>
          </a:xfrm>
          <a:prstGeom prst="rect">
            <a:avLst/>
          </a:prstGeom>
          <a:noFill/>
          <a:ln>
            <a:noFill/>
          </a:ln>
        </p:spPr>
      </p:pic>
      <p:pic>
        <p:nvPicPr>
          <p:cNvPr id="34" name="Google Shape;34;p7"/>
          <p:cNvPicPr preferRelativeResize="0"/>
          <p:nvPr/>
        </p:nvPicPr>
        <p:blipFill rotWithShape="1">
          <a:blip r:embed="rId3">
            <a:alphaModFix/>
          </a:blip>
          <a:srcRect/>
          <a:stretch/>
        </p:blipFill>
        <p:spPr>
          <a:xfrm>
            <a:off x="-2" y="0"/>
            <a:ext cx="12224147" cy="6856256"/>
          </a:xfrm>
          <a:prstGeom prst="rect">
            <a:avLst/>
          </a:prstGeom>
          <a:noFill/>
          <a:ln>
            <a:noFill/>
          </a:ln>
        </p:spPr>
      </p:pic>
      <p:sp>
        <p:nvSpPr>
          <p:cNvPr id="35" name="Google Shape;35;p7"/>
          <p:cNvSpPr txBox="1">
            <a:spLocks noGrp="1"/>
          </p:cNvSpPr>
          <p:nvPr>
            <p:ph type="ctrTitle"/>
          </p:nvPr>
        </p:nvSpPr>
        <p:spPr>
          <a:xfrm>
            <a:off x="830589" y="457200"/>
            <a:ext cx="8410800" cy="1344000"/>
          </a:xfrm>
          <a:prstGeom prst="rect">
            <a:avLst/>
          </a:prstGeom>
          <a:noFill/>
          <a:ln>
            <a:noFill/>
          </a:ln>
        </p:spPr>
        <p:txBody>
          <a:bodyPr spcFirstLastPara="1" wrap="square" lIns="68575" tIns="34275" rIns="68575" bIns="34275" anchor="t" anchorCtr="0">
            <a:noAutofit/>
          </a:bodyPr>
          <a:lstStyle>
            <a:lvl1pPr marR="0" lvl="0" algn="l" rtl="0">
              <a:lnSpc>
                <a:spcPct val="175000"/>
              </a:lnSpc>
              <a:spcBef>
                <a:spcPts val="0"/>
              </a:spcBef>
              <a:spcAft>
                <a:spcPts val="0"/>
              </a:spcAft>
              <a:buClr>
                <a:srgbClr val="1B4297"/>
              </a:buClr>
              <a:buSzPts val="2400"/>
              <a:buFont typeface="Georgia"/>
              <a:buNone/>
              <a:defRPr sz="3200" b="1" i="0" u="none" strike="noStrike" cap="none">
                <a:solidFill>
                  <a:srgbClr val="1B4297"/>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36" name="Google Shape;36;p7"/>
          <p:cNvSpPr txBox="1">
            <a:spLocks noGrp="1"/>
          </p:cNvSpPr>
          <p:nvPr>
            <p:ph type="subTitle" idx="1"/>
          </p:nvPr>
        </p:nvSpPr>
        <p:spPr>
          <a:xfrm>
            <a:off x="830588" y="1198421"/>
            <a:ext cx="7805600" cy="981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1B4297"/>
              </a:buClr>
              <a:buSzPts val="1500"/>
              <a:buFont typeface="Arial"/>
              <a:buNone/>
              <a:defRPr sz="2000" b="1" i="0" u="none" strike="noStrike" cap="none">
                <a:solidFill>
                  <a:srgbClr val="1B4297"/>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37" name="Google Shape;37;p7"/>
          <p:cNvPicPr preferRelativeResize="0"/>
          <p:nvPr/>
        </p:nvPicPr>
        <p:blipFill rotWithShape="1">
          <a:blip r:embed="rId4">
            <a:alphaModFix/>
          </a:blip>
          <a:srcRect/>
          <a:stretch/>
        </p:blipFill>
        <p:spPr>
          <a:xfrm>
            <a:off x="537684" y="4502474"/>
            <a:ext cx="2450917" cy="1842247"/>
          </a:xfrm>
          <a:prstGeom prst="rect">
            <a:avLst/>
          </a:prstGeom>
          <a:noFill/>
          <a:ln>
            <a:noFill/>
          </a:ln>
        </p:spPr>
      </p:pic>
    </p:spTree>
    <p:extLst>
      <p:ext uri="{BB962C8B-B14F-4D97-AF65-F5344CB8AC3E}">
        <p14:creationId xmlns:p14="http://schemas.microsoft.com/office/powerpoint/2010/main" val="1854910631"/>
      </p:ext>
    </p:extLst>
  </p:cSld>
  <p:clrMapOvr>
    <a:masterClrMapping/>
  </p:clrMapOvr>
  <p:extLst>
    <p:ext uri="{DCECCB84-F9BA-43D5-87BE-67443E8EF086}">
      <p15:sldGuideLst xmlns:p15="http://schemas.microsoft.com/office/powerpoint/2012/main">
        <p15:guide id="1" pos="720">
          <p15:clr>
            <a:srgbClr val="FBAE40"/>
          </p15:clr>
        </p15:guide>
        <p15:guide id="2" pos="1440">
          <p15:clr>
            <a:srgbClr val="FBAE40"/>
          </p15:clr>
        </p15:guide>
        <p15:guide id="3" pos="2160">
          <p15:clr>
            <a:srgbClr val="FBAE40"/>
          </p15:clr>
        </p15:guide>
        <p15:guide id="4" pos="2880">
          <p15:clr>
            <a:srgbClr val="FBAE40"/>
          </p15:clr>
        </p15:guide>
        <p15:guide id="5" pos="216">
          <p15:clr>
            <a:srgbClr val="FBAE40"/>
          </p15:clr>
        </p15:guide>
        <p15:guide id="6" orient="horz" pos="216">
          <p15:clr>
            <a:srgbClr val="FBAE40"/>
          </p15:clr>
        </p15:guide>
        <p15:guide id="7" orient="horz" pos="3024">
          <p15:clr>
            <a:srgbClr val="FBAE40"/>
          </p15:clr>
        </p15:guide>
        <p15:guide id="8" pos="5544">
          <p15:clr>
            <a:srgbClr val="FBAE40"/>
          </p15:clr>
        </p15:guide>
        <p15:guide id="9" pos="38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_Opt 1">
  <p:cSld name="2_Title Slide_Opt 1">
    <p:spTree>
      <p:nvGrpSpPr>
        <p:cNvPr id="1" name="Shape 38"/>
        <p:cNvGrpSpPr/>
        <p:nvPr/>
      </p:nvGrpSpPr>
      <p:grpSpPr>
        <a:xfrm>
          <a:off x="0" y="0"/>
          <a:ext cx="0" cy="0"/>
          <a:chOff x="0" y="0"/>
          <a:chExt cx="0" cy="0"/>
        </a:xfrm>
      </p:grpSpPr>
      <p:pic>
        <p:nvPicPr>
          <p:cNvPr id="39" name="Google Shape;39;p8"/>
          <p:cNvPicPr preferRelativeResize="0"/>
          <p:nvPr/>
        </p:nvPicPr>
        <p:blipFill rotWithShape="1">
          <a:blip r:embed="rId2">
            <a:alphaModFix/>
          </a:blip>
          <a:srcRect/>
          <a:stretch/>
        </p:blipFill>
        <p:spPr>
          <a:xfrm>
            <a:off x="0" y="1522"/>
            <a:ext cx="12181173" cy="6854959"/>
          </a:xfrm>
          <a:prstGeom prst="rect">
            <a:avLst/>
          </a:prstGeom>
          <a:noFill/>
          <a:ln>
            <a:noFill/>
          </a:ln>
        </p:spPr>
      </p:pic>
      <p:sp>
        <p:nvSpPr>
          <p:cNvPr id="40" name="Google Shape;40;p8"/>
          <p:cNvSpPr txBox="1">
            <a:spLocks noGrp="1"/>
          </p:cNvSpPr>
          <p:nvPr>
            <p:ph type="ctrTitle"/>
          </p:nvPr>
        </p:nvSpPr>
        <p:spPr>
          <a:xfrm>
            <a:off x="797933" y="782096"/>
            <a:ext cx="7805600" cy="1344000"/>
          </a:xfrm>
          <a:prstGeom prst="rect">
            <a:avLst/>
          </a:prstGeom>
          <a:noFill/>
          <a:ln>
            <a:noFill/>
          </a:ln>
        </p:spPr>
        <p:txBody>
          <a:bodyPr spcFirstLastPara="1" wrap="square" lIns="68575" tIns="34275" rIns="68575" bIns="34275" anchor="t" anchorCtr="0">
            <a:noAutofit/>
          </a:bodyPr>
          <a:lstStyle>
            <a:lvl1pPr marR="0" lvl="0" algn="l" rtl="0">
              <a:lnSpc>
                <a:spcPct val="103703"/>
              </a:lnSpc>
              <a:spcBef>
                <a:spcPts val="0"/>
              </a:spcBef>
              <a:spcAft>
                <a:spcPts val="0"/>
              </a:spcAft>
              <a:buClr>
                <a:schemeClr val="lt1"/>
              </a:buClr>
              <a:buSzPts val="4100"/>
              <a:buFont typeface="Georgia"/>
              <a:buNone/>
              <a:defRPr sz="5467" b="1"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41" name="Google Shape;41;p8"/>
          <p:cNvSpPr txBox="1">
            <a:spLocks noGrp="1"/>
          </p:cNvSpPr>
          <p:nvPr>
            <p:ph type="subTitle" idx="1"/>
          </p:nvPr>
        </p:nvSpPr>
        <p:spPr>
          <a:xfrm>
            <a:off x="797933" y="2335261"/>
            <a:ext cx="7805600" cy="981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lt1"/>
              </a:buClr>
              <a:buSzPts val="1800"/>
              <a:buFont typeface="Arial"/>
              <a:buNone/>
              <a:defRPr sz="2400" b="1" i="0" u="none" strike="noStrike" cap="none">
                <a:solidFill>
                  <a:schemeClr val="lt1"/>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42" name="Google Shape;42;p8"/>
          <p:cNvPicPr preferRelativeResize="0"/>
          <p:nvPr/>
        </p:nvPicPr>
        <p:blipFill rotWithShape="1">
          <a:blip r:embed="rId3">
            <a:alphaModFix/>
          </a:blip>
          <a:srcRect/>
          <a:stretch/>
        </p:blipFill>
        <p:spPr>
          <a:xfrm>
            <a:off x="537684" y="4502474"/>
            <a:ext cx="2450917" cy="1842245"/>
          </a:xfrm>
          <a:prstGeom prst="rect">
            <a:avLst/>
          </a:prstGeom>
          <a:noFill/>
          <a:ln>
            <a:noFill/>
          </a:ln>
        </p:spPr>
      </p:pic>
    </p:spTree>
    <p:extLst>
      <p:ext uri="{BB962C8B-B14F-4D97-AF65-F5344CB8AC3E}">
        <p14:creationId xmlns:p14="http://schemas.microsoft.com/office/powerpoint/2010/main" val="3157341206"/>
      </p:ext>
    </p:extLst>
  </p:cSld>
  <p:clrMapOvr>
    <a:masterClrMapping/>
  </p:clrMapOvr>
  <p:extLst>
    <p:ext uri="{DCECCB84-F9BA-43D5-87BE-67443E8EF086}">
      <p15:sldGuideLst xmlns:p15="http://schemas.microsoft.com/office/powerpoint/2012/main">
        <p15:guide id="1" pos="720">
          <p15:clr>
            <a:srgbClr val="FBAE40"/>
          </p15:clr>
        </p15:guide>
        <p15:guide id="2" pos="1440">
          <p15:clr>
            <a:srgbClr val="FBAE40"/>
          </p15:clr>
        </p15:guide>
        <p15:guide id="3" pos="2160">
          <p15:clr>
            <a:srgbClr val="FBAE40"/>
          </p15:clr>
        </p15:guide>
        <p15:guide id="4" pos="2880">
          <p15:clr>
            <a:srgbClr val="FBAE40"/>
          </p15:clr>
        </p15:guide>
        <p15:guide id="5" pos="216">
          <p15:clr>
            <a:srgbClr val="FBAE40"/>
          </p15:clr>
        </p15:guide>
        <p15:guide id="6" orient="horz" pos="216">
          <p15:clr>
            <a:srgbClr val="FBAE40"/>
          </p15:clr>
        </p15:guide>
        <p15:guide id="7" orient="horz" pos="3024">
          <p15:clr>
            <a:srgbClr val="FBAE40"/>
          </p15:clr>
        </p15:guide>
        <p15:guide id="8" pos="4104">
          <p15:clr>
            <a:srgbClr val="FBAE40"/>
          </p15:clr>
        </p15:guide>
        <p15:guide id="9" pos="38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1E69D2"/>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09600" y="3125424"/>
            <a:ext cx="10972800" cy="604400"/>
          </a:xfrm>
          <a:prstGeom prst="rect">
            <a:avLst/>
          </a:prstGeom>
          <a:noFill/>
          <a:ln>
            <a:noFill/>
          </a:ln>
        </p:spPr>
        <p:txBody>
          <a:bodyPr spcFirstLastPara="1" wrap="square" lIns="68575" tIns="34275" rIns="68575" bIns="34275" anchor="t" anchorCtr="0">
            <a:noAutofit/>
          </a:bodyPr>
          <a:lstStyle>
            <a:lvl1pPr marR="0" lvl="0" algn="ctr" rtl="0">
              <a:lnSpc>
                <a:spcPct val="103703"/>
              </a:lnSpc>
              <a:spcBef>
                <a:spcPts val="0"/>
              </a:spcBef>
              <a:spcAft>
                <a:spcPts val="0"/>
              </a:spcAft>
              <a:buClr>
                <a:schemeClr val="lt1"/>
              </a:buClr>
              <a:buSzPts val="4100"/>
              <a:buFont typeface="Georgia"/>
              <a:buNone/>
              <a:defRPr sz="5467" b="1"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45" name="Google Shape;45;p9"/>
          <p:cNvCxnSpPr/>
          <p:nvPr/>
        </p:nvCxnSpPr>
        <p:spPr>
          <a:xfrm>
            <a:off x="5486400" y="4021815"/>
            <a:ext cx="1219200" cy="0"/>
          </a:xfrm>
          <a:prstGeom prst="straightConnector1">
            <a:avLst/>
          </a:prstGeom>
          <a:noFill/>
          <a:ln w="76200" cap="flat" cmpd="sng">
            <a:solidFill>
              <a:schemeClr val="lt1"/>
            </a:solidFill>
            <a:prstDash val="solid"/>
            <a:miter lim="800000"/>
            <a:headEnd type="none" w="sm" len="sm"/>
            <a:tailEnd type="none" w="sm" len="sm"/>
          </a:ln>
        </p:spPr>
      </p:cxnSp>
      <p:pic>
        <p:nvPicPr>
          <p:cNvPr id="46" name="Google Shape;46;p9"/>
          <p:cNvPicPr preferRelativeResize="0"/>
          <p:nvPr/>
        </p:nvPicPr>
        <p:blipFill rotWithShape="1">
          <a:blip r:embed="rId2">
            <a:alphaModFix/>
          </a:blip>
          <a:srcRect/>
          <a:stretch/>
        </p:blipFill>
        <p:spPr>
          <a:xfrm>
            <a:off x="227751" y="5918330"/>
            <a:ext cx="1991760" cy="844793"/>
          </a:xfrm>
          <a:prstGeom prst="rect">
            <a:avLst/>
          </a:prstGeom>
          <a:noFill/>
          <a:ln>
            <a:noFill/>
          </a:ln>
        </p:spPr>
      </p:pic>
      <p:sp>
        <p:nvSpPr>
          <p:cNvPr id="47" name="Google Shape;47;p9"/>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04402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
        <p:cNvGrpSpPr/>
        <p:nvPr/>
      </p:nvGrpSpPr>
      <p:grpSpPr>
        <a:xfrm>
          <a:off x="0" y="0"/>
          <a:ext cx="0" cy="0"/>
          <a:chOff x="0" y="0"/>
          <a:chExt cx="0" cy="0"/>
        </a:xfrm>
      </p:grpSpPr>
      <p:sp>
        <p:nvSpPr>
          <p:cNvPr id="49" name="Google Shape;49;p10"/>
          <p:cNvSpPr/>
          <p:nvPr/>
        </p:nvSpPr>
        <p:spPr>
          <a:xfrm rot="10800000" flipH="1">
            <a:off x="0" y="4"/>
            <a:ext cx="12192000" cy="4052800"/>
          </a:xfrm>
          <a:prstGeom prst="rect">
            <a:avLst/>
          </a:prstGeom>
          <a:solidFill>
            <a:srgbClr val="1E69D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0" name="Google Shape;50;p10"/>
          <p:cNvSpPr txBox="1">
            <a:spLocks noGrp="1"/>
          </p:cNvSpPr>
          <p:nvPr>
            <p:ph type="title"/>
          </p:nvPr>
        </p:nvSpPr>
        <p:spPr>
          <a:xfrm>
            <a:off x="914400" y="457201"/>
            <a:ext cx="10393200" cy="31384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lt1"/>
              </a:buClr>
              <a:buSzPts val="2300"/>
              <a:buFont typeface="Georgia"/>
              <a:buNone/>
              <a:defRPr sz="3067" b="1"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51" name="Google Shape;51;p10"/>
          <p:cNvSpPr txBox="1">
            <a:spLocks noGrp="1"/>
          </p:cNvSpPr>
          <p:nvPr>
            <p:ph type="subTitle" idx="1"/>
          </p:nvPr>
        </p:nvSpPr>
        <p:spPr>
          <a:xfrm>
            <a:off x="619932" y="4646219"/>
            <a:ext cx="10972800" cy="981200"/>
          </a:xfrm>
          <a:prstGeom prst="rect">
            <a:avLst/>
          </a:prstGeom>
          <a:noFill/>
          <a:ln>
            <a:noFill/>
          </a:ln>
        </p:spPr>
        <p:txBody>
          <a:bodyPr spcFirstLastPara="1" wrap="square" lIns="68575" tIns="34275" rIns="68575" bIns="34275" anchor="t" anchorCtr="0">
            <a:noAutofit/>
          </a:bodyPr>
          <a:lstStyle>
            <a:lvl1pPr marR="0" lvl="0" algn="ctr" rtl="0">
              <a:lnSpc>
                <a:spcPct val="70000"/>
              </a:lnSpc>
              <a:spcBef>
                <a:spcPts val="1067"/>
              </a:spcBef>
              <a:spcAft>
                <a:spcPts val="0"/>
              </a:spcAft>
              <a:buClr>
                <a:srgbClr val="000000"/>
              </a:buClr>
              <a:buSzPts val="1500"/>
              <a:buFont typeface="Arial"/>
              <a:buNone/>
              <a:defRPr sz="2000" b="1" i="0" u="none" strike="noStrike" cap="none">
                <a:solidFill>
                  <a:srgbClr val="000000"/>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52" name="Google Shape;52;p10"/>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53" name="Google Shape;53;p10"/>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54" name="Google Shape;54;p10"/>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Tree>
    <p:extLst>
      <p:ext uri="{BB962C8B-B14F-4D97-AF65-F5344CB8AC3E}">
        <p14:creationId xmlns:p14="http://schemas.microsoft.com/office/powerpoint/2010/main" val="104311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72E46E85-055C-40A3-B046-F50D5B35E5AB}"/>
              </a:ext>
            </a:extLst>
          </p:cNvPr>
          <p:cNvSpPr>
            <a:spLocks noGrp="1"/>
          </p:cNvSpPr>
          <p:nvPr>
            <p:ph type="ftr" sz="quarter" idx="10"/>
          </p:nvPr>
        </p:nvSpPr>
        <p:spPr/>
        <p:txBody>
          <a:bodyPr/>
          <a:lstStyle/>
          <a:p>
            <a:r>
              <a:rPr lang="en-US"/>
              <a:t>Vaccination Management – February 24, 2021</a:t>
            </a:r>
            <a:endParaRPr lang="en-US" dirty="0"/>
          </a:p>
        </p:txBody>
      </p:sp>
      <p:sp>
        <p:nvSpPr>
          <p:cNvPr id="7" name="Slide Number Placeholder 6">
            <a:extLst>
              <a:ext uri="{FF2B5EF4-FFF2-40B4-BE49-F238E27FC236}">
                <a16:creationId xmlns:a16="http://schemas.microsoft.com/office/drawing/2014/main" id="{6F391F21-90EB-4CDD-8F24-DE9242E8A397}"/>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440817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Blank With Title">
  <p:cSld name="1_Blank With Title">
    <p:spTree>
      <p:nvGrpSpPr>
        <p:cNvPr id="1" name="Shape 55"/>
        <p:cNvGrpSpPr/>
        <p:nvPr/>
      </p:nvGrpSpPr>
      <p:grpSpPr>
        <a:xfrm>
          <a:off x="0" y="0"/>
          <a:ext cx="0" cy="0"/>
          <a:chOff x="0" y="0"/>
          <a:chExt cx="0" cy="0"/>
        </a:xfrm>
      </p:grpSpPr>
      <p:pic>
        <p:nvPicPr>
          <p:cNvPr id="56" name="Google Shape;56;p11"/>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57" name="Google Shape;57;p11"/>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58" name="Google Shape;58;p11"/>
          <p:cNvSpPr txBox="1">
            <a:spLocks noGrp="1"/>
          </p:cNvSpPr>
          <p:nvPr>
            <p:ph type="title"/>
          </p:nvPr>
        </p:nvSpPr>
        <p:spPr>
          <a:xfrm>
            <a:off x="342900" y="894495"/>
            <a:ext cx="11392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59" name="Google Shape;59;p11"/>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60" name="Google Shape;60;p11"/>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10044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Blank With Title">
  <p:cSld name="2_Blank With Title">
    <p:spTree>
      <p:nvGrpSpPr>
        <p:cNvPr id="1" name="Shape 61"/>
        <p:cNvGrpSpPr/>
        <p:nvPr/>
      </p:nvGrpSpPr>
      <p:grpSpPr>
        <a:xfrm>
          <a:off x="0" y="0"/>
          <a:ext cx="0" cy="0"/>
          <a:chOff x="0" y="0"/>
          <a:chExt cx="0" cy="0"/>
        </a:xfrm>
      </p:grpSpPr>
      <p:sp>
        <p:nvSpPr>
          <p:cNvPr id="62" name="Google Shape;62;p12"/>
          <p:cNvSpPr/>
          <p:nvPr/>
        </p:nvSpPr>
        <p:spPr>
          <a:xfrm>
            <a:off x="0" y="0"/>
            <a:ext cx="34856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63" name="Google Shape;63;p12"/>
          <p:cNvSpPr txBox="1">
            <a:spLocks noGrp="1"/>
          </p:cNvSpPr>
          <p:nvPr>
            <p:ph type="body" idx="1"/>
          </p:nvPr>
        </p:nvSpPr>
        <p:spPr>
          <a:xfrm>
            <a:off x="334963" y="2433639"/>
            <a:ext cx="2806800" cy="26132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rgbClr val="FFFFFF"/>
              </a:buClr>
              <a:buSzPts val="2100"/>
              <a:buFont typeface="Arial"/>
              <a:buNone/>
              <a:defRPr sz="2800" b="1" i="0" u="none" strike="noStrike" cap="none">
                <a:solidFill>
                  <a:srgbClr val="FFFFFF"/>
                </a:solidFill>
                <a:latin typeface="Georgia"/>
                <a:ea typeface="Georgia"/>
                <a:cs typeface="Georgia"/>
                <a:sym typeface="Georgi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64" name="Google Shape;64;p12"/>
          <p:cNvPicPr preferRelativeResize="0"/>
          <p:nvPr/>
        </p:nvPicPr>
        <p:blipFill rotWithShape="1">
          <a:blip r:embed="rId2">
            <a:alphaModFix/>
          </a:blip>
          <a:srcRect/>
          <a:stretch/>
        </p:blipFill>
        <p:spPr>
          <a:xfrm>
            <a:off x="227750" y="5918327"/>
            <a:ext cx="1991764" cy="844795"/>
          </a:xfrm>
          <a:prstGeom prst="rect">
            <a:avLst/>
          </a:prstGeom>
          <a:noFill/>
          <a:ln>
            <a:noFill/>
          </a:ln>
        </p:spPr>
      </p:pic>
      <p:sp>
        <p:nvSpPr>
          <p:cNvPr id="65" name="Google Shape;65;p12"/>
          <p:cNvSpPr txBox="1">
            <a:spLocks noGrp="1"/>
          </p:cNvSpPr>
          <p:nvPr>
            <p:ph type="body" idx="2"/>
          </p:nvPr>
        </p:nvSpPr>
        <p:spPr>
          <a:xfrm>
            <a:off x="342901" y="1312901"/>
            <a:ext cx="616000" cy="11080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67"/>
              </a:spcBef>
              <a:spcAft>
                <a:spcPts val="0"/>
              </a:spcAft>
              <a:buClr>
                <a:schemeClr val="lt1"/>
              </a:buClr>
              <a:buSzPts val="6000"/>
              <a:buFont typeface="Arial"/>
              <a:buNone/>
              <a:defRPr sz="8000" b="0" i="0" u="none" strike="noStrike" cap="none">
                <a:solidFill>
                  <a:schemeClr val="lt1"/>
                </a:solidFill>
                <a:latin typeface="Georgia"/>
                <a:ea typeface="Georgia"/>
                <a:cs typeface="Georgia"/>
                <a:sym typeface="Georgia"/>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6" name="Google Shape;66;p12"/>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Tree>
    <p:extLst>
      <p:ext uri="{BB962C8B-B14F-4D97-AF65-F5344CB8AC3E}">
        <p14:creationId xmlns:p14="http://schemas.microsoft.com/office/powerpoint/2010/main" val="1233532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and Content_Opt 1_2 Lines">
  <p:cSld name="1_Title and Content_Opt 1_2 Lines">
    <p:spTree>
      <p:nvGrpSpPr>
        <p:cNvPr id="1" name="Shape 67"/>
        <p:cNvGrpSpPr/>
        <p:nvPr/>
      </p:nvGrpSpPr>
      <p:grpSpPr>
        <a:xfrm>
          <a:off x="0" y="0"/>
          <a:ext cx="0" cy="0"/>
          <a:chOff x="0" y="0"/>
          <a:chExt cx="0" cy="0"/>
        </a:xfrm>
      </p:grpSpPr>
      <p:cxnSp>
        <p:nvCxnSpPr>
          <p:cNvPr id="68" name="Google Shape;68;p13"/>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69" name="Google Shape;69;p13"/>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70" name="Google Shape;70;p13"/>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71" name="Google Shape;71;p13"/>
          <p:cNvSpPr txBox="1">
            <a:spLocks noGrp="1"/>
          </p:cNvSpPr>
          <p:nvPr>
            <p:ph type="title"/>
          </p:nvPr>
        </p:nvSpPr>
        <p:spPr>
          <a:xfrm>
            <a:off x="342899" y="894495"/>
            <a:ext cx="11392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72" name="Google Shape;72;p13"/>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73" name="Google Shape;73;p13"/>
          <p:cNvSpPr txBox="1">
            <a:spLocks noGrp="1"/>
          </p:cNvSpPr>
          <p:nvPr>
            <p:ph type="body" idx="1"/>
          </p:nvPr>
        </p:nvSpPr>
        <p:spPr>
          <a:xfrm>
            <a:off x="342899"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4" name="Google Shape;74;p13"/>
          <p:cNvSpPr txBox="1">
            <a:spLocks noGrp="1"/>
          </p:cNvSpPr>
          <p:nvPr>
            <p:ph type="body" idx="2"/>
          </p:nvPr>
        </p:nvSpPr>
        <p:spPr>
          <a:xfrm>
            <a:off x="342899" y="2389517"/>
            <a:ext cx="113920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42568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and Content_Opt 1_3 Lines">
  <p:cSld name="2_Title and Content_Opt 1_3 Lines">
    <p:spTree>
      <p:nvGrpSpPr>
        <p:cNvPr id="1" name="Shape 75"/>
        <p:cNvGrpSpPr/>
        <p:nvPr/>
      </p:nvGrpSpPr>
      <p:grpSpPr>
        <a:xfrm>
          <a:off x="0" y="0"/>
          <a:ext cx="0" cy="0"/>
          <a:chOff x="0" y="0"/>
          <a:chExt cx="0" cy="0"/>
        </a:xfrm>
      </p:grpSpPr>
      <p:cxnSp>
        <p:nvCxnSpPr>
          <p:cNvPr id="76" name="Google Shape;76;p14"/>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77" name="Google Shape;77;p14"/>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78" name="Google Shape;78;p14"/>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79" name="Google Shape;79;p14"/>
          <p:cNvSpPr txBox="1">
            <a:spLocks noGrp="1"/>
          </p:cNvSpPr>
          <p:nvPr>
            <p:ph type="title"/>
          </p:nvPr>
        </p:nvSpPr>
        <p:spPr>
          <a:xfrm>
            <a:off x="342900" y="894495"/>
            <a:ext cx="11392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80" name="Google Shape;80;p14"/>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81" name="Google Shape;81;p14"/>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body" idx="2"/>
          </p:nvPr>
        </p:nvSpPr>
        <p:spPr>
          <a:xfrm>
            <a:off x="342900" y="2708693"/>
            <a:ext cx="113920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32841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_Opt 2_1 Line">
  <p:cSld name="Title and Content_Opt 2_1 Line">
    <p:spTree>
      <p:nvGrpSpPr>
        <p:cNvPr id="1" name="Shape 83"/>
        <p:cNvGrpSpPr/>
        <p:nvPr/>
      </p:nvGrpSpPr>
      <p:grpSpPr>
        <a:xfrm>
          <a:off x="0" y="0"/>
          <a:ext cx="0" cy="0"/>
          <a:chOff x="0" y="0"/>
          <a:chExt cx="0" cy="0"/>
        </a:xfrm>
      </p:grpSpPr>
      <p:cxnSp>
        <p:nvCxnSpPr>
          <p:cNvPr id="84" name="Google Shape;84;p15"/>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85" name="Google Shape;85;p15"/>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86" name="Google Shape;86;p15"/>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87" name="Google Shape;87;p15"/>
          <p:cNvSpPr txBox="1">
            <a:spLocks noGrp="1"/>
          </p:cNvSpPr>
          <p:nvPr>
            <p:ph type="body" idx="1"/>
          </p:nvPr>
        </p:nvSpPr>
        <p:spPr>
          <a:xfrm>
            <a:off x="348837" y="1924051"/>
            <a:ext cx="11386000" cy="3790800"/>
          </a:xfrm>
          <a:prstGeom prst="rect">
            <a:avLst/>
          </a:prstGeom>
          <a:noFill/>
          <a:ln>
            <a:noFill/>
          </a:ln>
        </p:spPr>
        <p:txBody>
          <a:bodyPr spcFirstLastPara="1" wrap="square" lIns="68575" tIns="34275" rIns="68575" bIns="34275" anchor="t" anchorCtr="0">
            <a:noAutofit/>
          </a:bodyPr>
          <a:lstStyle>
            <a:lvl1pPr marL="609585" marR="0" lvl="0" indent="-423323" algn="l" rtl="0">
              <a:lnSpc>
                <a:spcPct val="90000"/>
              </a:lnSpc>
              <a:spcBef>
                <a:spcPts val="1067"/>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1pPr>
            <a:lvl2pPr marL="1219170" marR="0" lvl="1"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rgbClr val="1E69D2"/>
              </a:buClr>
              <a:buSzPts val="1100"/>
              <a:buFont typeface="Arial"/>
              <a:buChar char="•"/>
              <a:defRPr sz="1467" b="0" i="0" u="none" strike="noStrike" cap="none">
                <a:solidFill>
                  <a:schemeClr val="dk1"/>
                </a:solidFill>
                <a:latin typeface="Calibri"/>
                <a:ea typeface="Calibri"/>
                <a:cs typeface="Calibri"/>
                <a:sym typeface="Calibri"/>
              </a:defRPr>
            </a:lvl3pPr>
            <a:lvl4pPr marL="2438339" marR="0" lvl="3" indent="-380990" algn="l" rtl="0">
              <a:lnSpc>
                <a:spcPct val="90000"/>
              </a:lnSpc>
              <a:spcBef>
                <a:spcPts val="533"/>
              </a:spcBef>
              <a:spcAft>
                <a:spcPts val="0"/>
              </a:spcAft>
              <a:buClr>
                <a:srgbClr val="1E69D2"/>
              </a:buClr>
              <a:buSzPts val="900"/>
              <a:buFont typeface="Arial"/>
              <a:buChar char="•"/>
              <a:defRPr sz="1200" b="0" i="0" u="none" strike="noStrike" cap="none">
                <a:solidFill>
                  <a:schemeClr val="dk1"/>
                </a:solidFill>
                <a:latin typeface="Calibri"/>
                <a:ea typeface="Calibri"/>
                <a:cs typeface="Calibri"/>
                <a:sym typeface="Calibri"/>
              </a:defRPr>
            </a:lvl4pPr>
            <a:lvl5pPr marL="3047924" marR="0" lvl="4" indent="-380990" algn="l" rtl="0">
              <a:lnSpc>
                <a:spcPct val="90000"/>
              </a:lnSpc>
              <a:spcBef>
                <a:spcPts val="533"/>
              </a:spcBef>
              <a:spcAft>
                <a:spcPts val="0"/>
              </a:spcAft>
              <a:buClr>
                <a:srgbClr val="1E69D2"/>
              </a:buClr>
              <a:buSzPts val="900"/>
              <a:buFont typeface="Arial"/>
              <a:buChar char="•"/>
              <a:defRPr sz="12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title"/>
          </p:nvPr>
        </p:nvSpPr>
        <p:spPr>
          <a:xfrm>
            <a:off x="342900" y="894495"/>
            <a:ext cx="11386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89" name="Google Shape;89;p15"/>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90" name="Google Shape;90;p15"/>
          <p:cNvSpPr txBox="1">
            <a:spLocks noGrp="1"/>
          </p:cNvSpPr>
          <p:nvPr>
            <p:ph type="body" idx="2"/>
          </p:nvPr>
        </p:nvSpPr>
        <p:spPr>
          <a:xfrm>
            <a:off x="342900" y="366836"/>
            <a:ext cx="1138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7628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_Opt 2_2 Lines">
  <p:cSld name="1_Title and Content_Opt 2_2 Lines">
    <p:spTree>
      <p:nvGrpSpPr>
        <p:cNvPr id="1" name="Shape 91"/>
        <p:cNvGrpSpPr/>
        <p:nvPr/>
      </p:nvGrpSpPr>
      <p:grpSpPr>
        <a:xfrm>
          <a:off x="0" y="0"/>
          <a:ext cx="0" cy="0"/>
          <a:chOff x="0" y="0"/>
          <a:chExt cx="0" cy="0"/>
        </a:xfrm>
      </p:grpSpPr>
      <p:cxnSp>
        <p:nvCxnSpPr>
          <p:cNvPr id="92" name="Google Shape;92;p16"/>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93" name="Google Shape;93;p16"/>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94" name="Google Shape;94;p16"/>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95" name="Google Shape;95;p16"/>
          <p:cNvSpPr txBox="1">
            <a:spLocks noGrp="1"/>
          </p:cNvSpPr>
          <p:nvPr>
            <p:ph type="title"/>
          </p:nvPr>
        </p:nvSpPr>
        <p:spPr>
          <a:xfrm>
            <a:off x="342900" y="894495"/>
            <a:ext cx="11392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96" name="Google Shape;96;p16"/>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97" name="Google Shape;97;p16"/>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body" idx="2"/>
          </p:nvPr>
        </p:nvSpPr>
        <p:spPr>
          <a:xfrm>
            <a:off x="342900" y="2389517"/>
            <a:ext cx="11392000" cy="3325600"/>
          </a:xfrm>
          <a:prstGeom prst="rect">
            <a:avLst/>
          </a:prstGeom>
          <a:noFill/>
          <a:ln>
            <a:noFill/>
          </a:ln>
        </p:spPr>
        <p:txBody>
          <a:bodyPr spcFirstLastPara="1" wrap="square" lIns="68575" tIns="34275" rIns="68575" bIns="34275" anchor="t" anchorCtr="0">
            <a:noAutofit/>
          </a:bodyPr>
          <a:lstStyle>
            <a:lvl1pPr marL="609585" marR="0" lvl="0" indent="-423323" algn="l" rtl="0">
              <a:lnSpc>
                <a:spcPct val="90000"/>
              </a:lnSpc>
              <a:spcBef>
                <a:spcPts val="1067"/>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1pPr>
            <a:lvl2pPr marL="1219170" marR="0" lvl="1"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rgbClr val="1E69D2"/>
              </a:buClr>
              <a:buSzPts val="1100"/>
              <a:buFont typeface="Arial"/>
              <a:buChar char="•"/>
              <a:defRPr sz="1467" b="0" i="0" u="none" strike="noStrike" cap="none">
                <a:solidFill>
                  <a:schemeClr val="dk1"/>
                </a:solidFill>
                <a:latin typeface="Calibri"/>
                <a:ea typeface="Calibri"/>
                <a:cs typeface="Calibri"/>
                <a:sym typeface="Calibri"/>
              </a:defRPr>
            </a:lvl3pPr>
            <a:lvl4pPr marL="2438339" marR="0" lvl="3" indent="-380990" algn="l" rtl="0">
              <a:lnSpc>
                <a:spcPct val="90000"/>
              </a:lnSpc>
              <a:spcBef>
                <a:spcPts val="533"/>
              </a:spcBef>
              <a:spcAft>
                <a:spcPts val="0"/>
              </a:spcAft>
              <a:buClr>
                <a:srgbClr val="1E69D2"/>
              </a:buClr>
              <a:buSzPts val="900"/>
              <a:buFont typeface="Arial"/>
              <a:buChar char="•"/>
              <a:defRPr sz="1200" b="0" i="0" u="none" strike="noStrike" cap="none">
                <a:solidFill>
                  <a:schemeClr val="dk1"/>
                </a:solidFill>
                <a:latin typeface="Calibri"/>
                <a:ea typeface="Calibri"/>
                <a:cs typeface="Calibri"/>
                <a:sym typeface="Calibri"/>
              </a:defRPr>
            </a:lvl4pPr>
            <a:lvl5pPr marL="3047924" marR="0" lvl="4" indent="-380990" algn="l" rtl="0">
              <a:lnSpc>
                <a:spcPct val="90000"/>
              </a:lnSpc>
              <a:spcBef>
                <a:spcPts val="533"/>
              </a:spcBef>
              <a:spcAft>
                <a:spcPts val="0"/>
              </a:spcAft>
              <a:buClr>
                <a:srgbClr val="1E69D2"/>
              </a:buClr>
              <a:buSzPts val="900"/>
              <a:buFont typeface="Arial"/>
              <a:buChar char="•"/>
              <a:defRPr sz="12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93209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_Opt 2_3 Lines">
  <p:cSld name="2_Title and Content_Opt 2_3 Lines">
    <p:spTree>
      <p:nvGrpSpPr>
        <p:cNvPr id="1" name="Shape 99"/>
        <p:cNvGrpSpPr/>
        <p:nvPr/>
      </p:nvGrpSpPr>
      <p:grpSpPr>
        <a:xfrm>
          <a:off x="0" y="0"/>
          <a:ext cx="0" cy="0"/>
          <a:chOff x="0" y="0"/>
          <a:chExt cx="0" cy="0"/>
        </a:xfrm>
      </p:grpSpPr>
      <p:cxnSp>
        <p:nvCxnSpPr>
          <p:cNvPr id="100" name="Google Shape;100;p17"/>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101" name="Google Shape;101;p17"/>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02" name="Google Shape;102;p17"/>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03" name="Google Shape;103;p17"/>
          <p:cNvSpPr txBox="1">
            <a:spLocks noGrp="1"/>
          </p:cNvSpPr>
          <p:nvPr>
            <p:ph type="title"/>
          </p:nvPr>
        </p:nvSpPr>
        <p:spPr>
          <a:xfrm>
            <a:off x="342900" y="894495"/>
            <a:ext cx="11392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04" name="Google Shape;104;p17"/>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05" name="Google Shape;105;p17"/>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6" name="Google Shape;106;p17"/>
          <p:cNvSpPr txBox="1">
            <a:spLocks noGrp="1"/>
          </p:cNvSpPr>
          <p:nvPr>
            <p:ph type="body" idx="2"/>
          </p:nvPr>
        </p:nvSpPr>
        <p:spPr>
          <a:xfrm>
            <a:off x="342900" y="2708693"/>
            <a:ext cx="11392000" cy="3006400"/>
          </a:xfrm>
          <a:prstGeom prst="rect">
            <a:avLst/>
          </a:prstGeom>
          <a:noFill/>
          <a:ln>
            <a:noFill/>
          </a:ln>
        </p:spPr>
        <p:txBody>
          <a:bodyPr spcFirstLastPara="1" wrap="square" lIns="68575" tIns="34275" rIns="68575" bIns="34275" anchor="t" anchorCtr="0">
            <a:noAutofit/>
          </a:bodyPr>
          <a:lstStyle>
            <a:lvl1pPr marL="609585" marR="0" lvl="0" indent="-423323" algn="l" rtl="0">
              <a:lnSpc>
                <a:spcPct val="90000"/>
              </a:lnSpc>
              <a:spcBef>
                <a:spcPts val="1067"/>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1pPr>
            <a:lvl2pPr marL="1219170" marR="0" lvl="1"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rgbClr val="1E69D2"/>
              </a:buClr>
              <a:buSzPts val="1100"/>
              <a:buFont typeface="Arial"/>
              <a:buChar char="•"/>
              <a:defRPr sz="1467" b="0" i="0" u="none" strike="noStrike" cap="none">
                <a:solidFill>
                  <a:schemeClr val="dk1"/>
                </a:solidFill>
                <a:latin typeface="Calibri"/>
                <a:ea typeface="Calibri"/>
                <a:cs typeface="Calibri"/>
                <a:sym typeface="Calibri"/>
              </a:defRPr>
            </a:lvl3pPr>
            <a:lvl4pPr marL="2438339" marR="0" lvl="3" indent="-380990" algn="l" rtl="0">
              <a:lnSpc>
                <a:spcPct val="90000"/>
              </a:lnSpc>
              <a:spcBef>
                <a:spcPts val="533"/>
              </a:spcBef>
              <a:spcAft>
                <a:spcPts val="0"/>
              </a:spcAft>
              <a:buClr>
                <a:srgbClr val="1E69D2"/>
              </a:buClr>
              <a:buSzPts val="900"/>
              <a:buFont typeface="Arial"/>
              <a:buChar char="•"/>
              <a:defRPr sz="1200" b="0" i="0" u="none" strike="noStrike" cap="none">
                <a:solidFill>
                  <a:schemeClr val="dk1"/>
                </a:solidFill>
                <a:latin typeface="Calibri"/>
                <a:ea typeface="Calibri"/>
                <a:cs typeface="Calibri"/>
                <a:sym typeface="Calibri"/>
              </a:defRPr>
            </a:lvl4pPr>
            <a:lvl5pPr marL="3047924" marR="0" lvl="4" indent="-380990" algn="l" rtl="0">
              <a:lnSpc>
                <a:spcPct val="90000"/>
              </a:lnSpc>
              <a:spcBef>
                <a:spcPts val="533"/>
              </a:spcBef>
              <a:spcAft>
                <a:spcPts val="0"/>
              </a:spcAft>
              <a:buClr>
                <a:srgbClr val="1E69D2"/>
              </a:buClr>
              <a:buSzPts val="900"/>
              <a:buFont typeface="Arial"/>
              <a:buChar char="•"/>
              <a:defRPr sz="12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809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_1 Line">
  <p:cSld name="Title Only_1 Line">
    <p:spTree>
      <p:nvGrpSpPr>
        <p:cNvPr id="1" name="Shape 107"/>
        <p:cNvGrpSpPr/>
        <p:nvPr/>
      </p:nvGrpSpPr>
      <p:grpSpPr>
        <a:xfrm>
          <a:off x="0" y="0"/>
          <a:ext cx="0" cy="0"/>
          <a:chOff x="0" y="0"/>
          <a:chExt cx="0" cy="0"/>
        </a:xfrm>
      </p:grpSpPr>
      <p:cxnSp>
        <p:nvCxnSpPr>
          <p:cNvPr id="108" name="Google Shape;108;p18"/>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109" name="Google Shape;109;p18"/>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10" name="Google Shape;110;p18"/>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11" name="Google Shape;111;p18"/>
          <p:cNvSpPr txBox="1">
            <a:spLocks noGrp="1"/>
          </p:cNvSpPr>
          <p:nvPr>
            <p:ph type="title"/>
          </p:nvPr>
        </p:nvSpPr>
        <p:spPr>
          <a:xfrm>
            <a:off x="342900" y="894495"/>
            <a:ext cx="11392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12" name="Google Shape;112;p18"/>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13" name="Google Shape;113;p18"/>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38373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_2 Lines">
  <p:cSld name="Title Only_2 Lines">
    <p:spTree>
      <p:nvGrpSpPr>
        <p:cNvPr id="1" name="Shape 114"/>
        <p:cNvGrpSpPr/>
        <p:nvPr/>
      </p:nvGrpSpPr>
      <p:grpSpPr>
        <a:xfrm>
          <a:off x="0" y="0"/>
          <a:ext cx="0" cy="0"/>
          <a:chOff x="0" y="0"/>
          <a:chExt cx="0" cy="0"/>
        </a:xfrm>
      </p:grpSpPr>
      <p:cxnSp>
        <p:nvCxnSpPr>
          <p:cNvPr id="115" name="Google Shape;115;p19"/>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116" name="Google Shape;116;p19"/>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17" name="Google Shape;117;p19"/>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18" name="Google Shape;118;p19"/>
          <p:cNvSpPr txBox="1">
            <a:spLocks noGrp="1"/>
          </p:cNvSpPr>
          <p:nvPr>
            <p:ph type="title"/>
          </p:nvPr>
        </p:nvSpPr>
        <p:spPr>
          <a:xfrm>
            <a:off x="342900" y="894495"/>
            <a:ext cx="11392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19" name="Google Shape;119;p19"/>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20" name="Google Shape;120;p19"/>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6922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Only_3 Lines">
  <p:cSld name="1_Title Only_3 Lines">
    <p:spTree>
      <p:nvGrpSpPr>
        <p:cNvPr id="1" name="Shape 121"/>
        <p:cNvGrpSpPr/>
        <p:nvPr/>
      </p:nvGrpSpPr>
      <p:grpSpPr>
        <a:xfrm>
          <a:off x="0" y="0"/>
          <a:ext cx="0" cy="0"/>
          <a:chOff x="0" y="0"/>
          <a:chExt cx="0" cy="0"/>
        </a:xfrm>
      </p:grpSpPr>
      <p:cxnSp>
        <p:nvCxnSpPr>
          <p:cNvPr id="122" name="Google Shape;122;p20"/>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123" name="Google Shape;123;p20"/>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24" name="Google Shape;124;p20"/>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cxnSp>
        <p:nvCxnSpPr>
          <p:cNvPr id="125" name="Google Shape;125;p20"/>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26" name="Google Shape;126;p20"/>
          <p:cNvSpPr txBox="1">
            <a:spLocks noGrp="1"/>
          </p:cNvSpPr>
          <p:nvPr>
            <p:ph type="body" idx="1"/>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7" name="Google Shape;127;p20"/>
          <p:cNvSpPr txBox="1">
            <a:spLocks noGrp="1"/>
          </p:cNvSpPr>
          <p:nvPr>
            <p:ph type="title"/>
          </p:nvPr>
        </p:nvSpPr>
        <p:spPr>
          <a:xfrm>
            <a:off x="342900" y="894495"/>
            <a:ext cx="11392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582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4BD940-4547-4EB3-905E-6116C1AA72F8}"/>
              </a:ext>
            </a:extLst>
          </p:cNvPr>
          <p:cNvSpPr>
            <a:spLocks noGrp="1"/>
          </p:cNvSpPr>
          <p:nvPr>
            <p:ph type="ftr" sz="quarter" idx="10"/>
          </p:nvPr>
        </p:nvSpPr>
        <p:spPr/>
        <p:txBody>
          <a:bodyPr/>
          <a:lstStyle/>
          <a:p>
            <a:r>
              <a:rPr lang="en-US"/>
              <a:t>Vaccination Management – February 24, 2021</a:t>
            </a:r>
            <a:endParaRPr lang="en-US" dirty="0"/>
          </a:p>
        </p:txBody>
      </p:sp>
      <p:sp>
        <p:nvSpPr>
          <p:cNvPr id="8" name="Slide Number Placeholder 7">
            <a:extLst>
              <a:ext uri="{FF2B5EF4-FFF2-40B4-BE49-F238E27FC236}">
                <a16:creationId xmlns:a16="http://schemas.microsoft.com/office/drawing/2014/main" id="{5D3EAB2C-3825-464E-B780-A20A46DC7BDF}"/>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2724191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_Icon_1 Line">
  <p:cSld name="Title and Content_Icon_1 Line">
    <p:spTree>
      <p:nvGrpSpPr>
        <p:cNvPr id="1" name="Shape 128"/>
        <p:cNvGrpSpPr/>
        <p:nvPr/>
      </p:nvGrpSpPr>
      <p:grpSpPr>
        <a:xfrm>
          <a:off x="0" y="0"/>
          <a:ext cx="0" cy="0"/>
          <a:chOff x="0" y="0"/>
          <a:chExt cx="0" cy="0"/>
        </a:xfrm>
      </p:grpSpPr>
      <p:sp>
        <p:nvSpPr>
          <p:cNvPr id="129" name="Google Shape;129;p21"/>
          <p:cNvSpPr/>
          <p:nvPr/>
        </p:nvSpPr>
        <p:spPr>
          <a:xfrm>
            <a:off x="6096000" y="0"/>
            <a:ext cx="6096000" cy="6858000"/>
          </a:xfrm>
          <a:prstGeom prst="rect">
            <a:avLst/>
          </a:prstGeom>
          <a:solidFill>
            <a:srgbClr val="1E69D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30" name="Google Shape;130;p21"/>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31" name="Google Shape;131;p21"/>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sp>
        <p:nvSpPr>
          <p:cNvPr id="132" name="Google Shape;132;p21"/>
          <p:cNvSpPr txBox="1">
            <a:spLocks noGrp="1"/>
          </p:cNvSpPr>
          <p:nvPr>
            <p:ph type="body" idx="1"/>
          </p:nvPr>
        </p:nvSpPr>
        <p:spPr>
          <a:xfrm>
            <a:off x="342900" y="2066925"/>
            <a:ext cx="5372000" cy="36480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title"/>
          </p:nvPr>
        </p:nvSpPr>
        <p:spPr>
          <a:xfrm>
            <a:off x="342900" y="894495"/>
            <a:ext cx="5372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34" name="Google Shape;134;p21"/>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35" name="Google Shape;135;p21"/>
          <p:cNvSpPr txBox="1">
            <a:spLocks noGrp="1"/>
          </p:cNvSpPr>
          <p:nvPr>
            <p:ph type="body" idx="2"/>
          </p:nvPr>
        </p:nvSpPr>
        <p:spPr>
          <a:xfrm>
            <a:off x="342900" y="366836"/>
            <a:ext cx="537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97961282"/>
      </p:ext>
    </p:extLst>
  </p:cSld>
  <p:clrMapOvr>
    <a:masterClrMapping/>
  </p:clrMapOvr>
  <p:extLst>
    <p:ext uri="{DCECCB84-F9BA-43D5-87BE-67443E8EF086}">
      <p15:sldGuideLst xmlns:p15="http://schemas.microsoft.com/office/powerpoint/2012/main">
        <p15:guide id="1" pos="27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_Icon_2 Lines">
  <p:cSld name="Title and Content_Icon_2 Lines">
    <p:spTree>
      <p:nvGrpSpPr>
        <p:cNvPr id="1" name="Shape 136"/>
        <p:cNvGrpSpPr/>
        <p:nvPr/>
      </p:nvGrpSpPr>
      <p:grpSpPr>
        <a:xfrm>
          <a:off x="0" y="0"/>
          <a:ext cx="0" cy="0"/>
          <a:chOff x="0" y="0"/>
          <a:chExt cx="0" cy="0"/>
        </a:xfrm>
      </p:grpSpPr>
      <p:sp>
        <p:nvSpPr>
          <p:cNvPr id="137" name="Google Shape;137;p22"/>
          <p:cNvSpPr/>
          <p:nvPr/>
        </p:nvSpPr>
        <p:spPr>
          <a:xfrm>
            <a:off x="6096000" y="0"/>
            <a:ext cx="6096000" cy="6858000"/>
          </a:xfrm>
          <a:prstGeom prst="rect">
            <a:avLst/>
          </a:prstGeom>
          <a:solidFill>
            <a:srgbClr val="1E69D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38" name="Google Shape;138;p22"/>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39" name="Google Shape;139;p22"/>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sp>
        <p:nvSpPr>
          <p:cNvPr id="140" name="Google Shape;140;p22"/>
          <p:cNvSpPr txBox="1">
            <a:spLocks noGrp="1"/>
          </p:cNvSpPr>
          <p:nvPr>
            <p:ph type="title"/>
          </p:nvPr>
        </p:nvSpPr>
        <p:spPr>
          <a:xfrm>
            <a:off x="342900" y="894495"/>
            <a:ext cx="5372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41" name="Google Shape;141;p22"/>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42" name="Google Shape;142;p22"/>
          <p:cNvSpPr txBox="1">
            <a:spLocks noGrp="1"/>
          </p:cNvSpPr>
          <p:nvPr>
            <p:ph type="body" idx="1"/>
          </p:nvPr>
        </p:nvSpPr>
        <p:spPr>
          <a:xfrm>
            <a:off x="342900" y="366836"/>
            <a:ext cx="537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3" name="Google Shape;143;p22"/>
          <p:cNvSpPr txBox="1">
            <a:spLocks noGrp="1"/>
          </p:cNvSpPr>
          <p:nvPr>
            <p:ph type="body" idx="2"/>
          </p:nvPr>
        </p:nvSpPr>
        <p:spPr>
          <a:xfrm>
            <a:off x="342900" y="2389517"/>
            <a:ext cx="53720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90642070"/>
      </p:ext>
    </p:extLst>
  </p:cSld>
  <p:clrMapOvr>
    <a:masterClrMapping/>
  </p:clrMapOvr>
  <p:extLst>
    <p:ext uri="{DCECCB84-F9BA-43D5-87BE-67443E8EF086}">
      <p15:sldGuideLst xmlns:p15="http://schemas.microsoft.com/office/powerpoint/2012/main">
        <p15:guide id="1" pos="270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_Icon_3 Lines">
  <p:cSld name="Title and Content_Icon_3 Lines">
    <p:spTree>
      <p:nvGrpSpPr>
        <p:cNvPr id="1" name="Shape 144"/>
        <p:cNvGrpSpPr/>
        <p:nvPr/>
      </p:nvGrpSpPr>
      <p:grpSpPr>
        <a:xfrm>
          <a:off x="0" y="0"/>
          <a:ext cx="0" cy="0"/>
          <a:chOff x="0" y="0"/>
          <a:chExt cx="0" cy="0"/>
        </a:xfrm>
      </p:grpSpPr>
      <p:sp>
        <p:nvSpPr>
          <p:cNvPr id="145" name="Google Shape;145;p23"/>
          <p:cNvSpPr/>
          <p:nvPr/>
        </p:nvSpPr>
        <p:spPr>
          <a:xfrm>
            <a:off x="6096000" y="0"/>
            <a:ext cx="6096000" cy="6858000"/>
          </a:xfrm>
          <a:prstGeom prst="rect">
            <a:avLst/>
          </a:prstGeom>
          <a:solidFill>
            <a:srgbClr val="1E69D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46" name="Google Shape;146;p23"/>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147" name="Google Shape;147;p23"/>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sp>
        <p:nvSpPr>
          <p:cNvPr id="148" name="Google Shape;148;p23"/>
          <p:cNvSpPr txBox="1">
            <a:spLocks noGrp="1"/>
          </p:cNvSpPr>
          <p:nvPr>
            <p:ph type="title"/>
          </p:nvPr>
        </p:nvSpPr>
        <p:spPr>
          <a:xfrm>
            <a:off x="342900" y="894495"/>
            <a:ext cx="5372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49" name="Google Shape;149;p23"/>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50" name="Google Shape;150;p23"/>
          <p:cNvSpPr txBox="1">
            <a:spLocks noGrp="1"/>
          </p:cNvSpPr>
          <p:nvPr>
            <p:ph type="body" idx="1"/>
          </p:nvPr>
        </p:nvSpPr>
        <p:spPr>
          <a:xfrm>
            <a:off x="342900" y="366836"/>
            <a:ext cx="537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1" name="Google Shape;151;p23"/>
          <p:cNvSpPr txBox="1">
            <a:spLocks noGrp="1"/>
          </p:cNvSpPr>
          <p:nvPr>
            <p:ph type="body" idx="2"/>
          </p:nvPr>
        </p:nvSpPr>
        <p:spPr>
          <a:xfrm>
            <a:off x="342900" y="2708693"/>
            <a:ext cx="53720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72702442"/>
      </p:ext>
    </p:extLst>
  </p:cSld>
  <p:clrMapOvr>
    <a:masterClrMapping/>
  </p:clrMapOvr>
  <p:extLst>
    <p:ext uri="{DCECCB84-F9BA-43D5-87BE-67443E8EF086}">
      <p15:sldGuideLst xmlns:p15="http://schemas.microsoft.com/office/powerpoint/2012/main">
        <p15:guide id="1" pos="27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_One Photo_1 Line">
  <p:cSld name="Title and Content_One Photo_1 Line">
    <p:spTree>
      <p:nvGrpSpPr>
        <p:cNvPr id="1" name="Shape 152"/>
        <p:cNvGrpSpPr/>
        <p:nvPr/>
      </p:nvGrpSpPr>
      <p:grpSpPr>
        <a:xfrm>
          <a:off x="0" y="0"/>
          <a:ext cx="0" cy="0"/>
          <a:chOff x="0" y="0"/>
          <a:chExt cx="0" cy="0"/>
        </a:xfrm>
      </p:grpSpPr>
      <p:sp>
        <p:nvSpPr>
          <p:cNvPr id="153" name="Google Shape;153;p24"/>
          <p:cNvSpPr>
            <a:spLocks noGrp="1"/>
          </p:cNvSpPr>
          <p:nvPr>
            <p:ph type="pic" idx="2"/>
          </p:nvPr>
        </p:nvSpPr>
        <p:spPr>
          <a:xfrm>
            <a:off x="0" y="0"/>
            <a:ext cx="60960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55" name="Google Shape;155;p24"/>
          <p:cNvSpPr txBox="1">
            <a:spLocks noGrp="1"/>
          </p:cNvSpPr>
          <p:nvPr>
            <p:ph type="body" idx="1"/>
          </p:nvPr>
        </p:nvSpPr>
        <p:spPr>
          <a:xfrm>
            <a:off x="6438900" y="2066925"/>
            <a:ext cx="5296000" cy="36480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6" name="Google Shape;156;p24"/>
          <p:cNvSpPr txBox="1">
            <a:spLocks noGrp="1"/>
          </p:cNvSpPr>
          <p:nvPr>
            <p:ph type="title"/>
          </p:nvPr>
        </p:nvSpPr>
        <p:spPr>
          <a:xfrm>
            <a:off x="6438900" y="894495"/>
            <a:ext cx="5296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57" name="Google Shape;157;p24"/>
          <p:cNvCxnSpPr/>
          <p:nvPr/>
        </p:nvCxnSpPr>
        <p:spPr>
          <a:xfrm>
            <a:off x="6553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58" name="Google Shape;158;p24"/>
          <p:cNvSpPr txBox="1">
            <a:spLocks noGrp="1"/>
          </p:cNvSpPr>
          <p:nvPr>
            <p:ph type="body" idx="3"/>
          </p:nvPr>
        </p:nvSpPr>
        <p:spPr>
          <a:xfrm>
            <a:off x="6438900" y="366836"/>
            <a:ext cx="529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26648182"/>
      </p:ext>
    </p:extLst>
  </p:cSld>
  <p:clrMapOvr>
    <a:masterClrMapping/>
  </p:clrMapOvr>
  <p:extLst>
    <p:ext uri="{DCECCB84-F9BA-43D5-87BE-67443E8EF086}">
      <p15:sldGuideLst xmlns:p15="http://schemas.microsoft.com/office/powerpoint/2012/main">
        <p15:guide id="1" pos="3078">
          <p15:clr>
            <a:srgbClr val="FBAE40"/>
          </p15:clr>
        </p15:guide>
        <p15:guide id="2" pos="55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_One Photo_2 Lines">
  <p:cSld name="Title and Content_One Photo_2 Lines">
    <p:spTree>
      <p:nvGrpSpPr>
        <p:cNvPr id="1" name="Shape 159"/>
        <p:cNvGrpSpPr/>
        <p:nvPr/>
      </p:nvGrpSpPr>
      <p:grpSpPr>
        <a:xfrm>
          <a:off x="0" y="0"/>
          <a:ext cx="0" cy="0"/>
          <a:chOff x="0" y="0"/>
          <a:chExt cx="0" cy="0"/>
        </a:xfrm>
      </p:grpSpPr>
      <p:sp>
        <p:nvSpPr>
          <p:cNvPr id="160" name="Google Shape;160;p25"/>
          <p:cNvSpPr>
            <a:spLocks noGrp="1"/>
          </p:cNvSpPr>
          <p:nvPr>
            <p:ph type="pic" idx="2"/>
          </p:nvPr>
        </p:nvSpPr>
        <p:spPr>
          <a:xfrm>
            <a:off x="0" y="0"/>
            <a:ext cx="60960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1" name="Google Shape;161;p25"/>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62" name="Google Shape;162;p25"/>
          <p:cNvSpPr txBox="1">
            <a:spLocks noGrp="1"/>
          </p:cNvSpPr>
          <p:nvPr>
            <p:ph type="title"/>
          </p:nvPr>
        </p:nvSpPr>
        <p:spPr>
          <a:xfrm>
            <a:off x="6438900" y="894495"/>
            <a:ext cx="5296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63" name="Google Shape;163;p25"/>
          <p:cNvCxnSpPr/>
          <p:nvPr/>
        </p:nvCxnSpPr>
        <p:spPr>
          <a:xfrm>
            <a:off x="6553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64" name="Google Shape;164;p25"/>
          <p:cNvSpPr txBox="1">
            <a:spLocks noGrp="1"/>
          </p:cNvSpPr>
          <p:nvPr>
            <p:ph type="body" idx="1"/>
          </p:nvPr>
        </p:nvSpPr>
        <p:spPr>
          <a:xfrm>
            <a:off x="6438900" y="366836"/>
            <a:ext cx="529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5" name="Google Shape;165;p25"/>
          <p:cNvSpPr txBox="1">
            <a:spLocks noGrp="1"/>
          </p:cNvSpPr>
          <p:nvPr>
            <p:ph type="body" idx="3"/>
          </p:nvPr>
        </p:nvSpPr>
        <p:spPr>
          <a:xfrm>
            <a:off x="6438900" y="2389517"/>
            <a:ext cx="52960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99694268"/>
      </p:ext>
    </p:extLst>
  </p:cSld>
  <p:clrMapOvr>
    <a:masterClrMapping/>
  </p:clrMapOvr>
  <p:extLst>
    <p:ext uri="{DCECCB84-F9BA-43D5-87BE-67443E8EF086}">
      <p15:sldGuideLst xmlns:p15="http://schemas.microsoft.com/office/powerpoint/2012/main">
        <p15:guide id="1" pos="3078">
          <p15:clr>
            <a:srgbClr val="FBAE40"/>
          </p15:clr>
        </p15:guide>
        <p15:guide id="2" pos="55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_One Photo_3 Lines">
  <p:cSld name="Title and Content_One Photo_3 Lines">
    <p:spTree>
      <p:nvGrpSpPr>
        <p:cNvPr id="1" name="Shape 166"/>
        <p:cNvGrpSpPr/>
        <p:nvPr/>
      </p:nvGrpSpPr>
      <p:grpSpPr>
        <a:xfrm>
          <a:off x="0" y="0"/>
          <a:ext cx="0" cy="0"/>
          <a:chOff x="0" y="0"/>
          <a:chExt cx="0" cy="0"/>
        </a:xfrm>
      </p:grpSpPr>
      <p:sp>
        <p:nvSpPr>
          <p:cNvPr id="167" name="Google Shape;167;p26"/>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168" name="Google Shape;168;p26"/>
          <p:cNvSpPr txBox="1">
            <a:spLocks noGrp="1"/>
          </p:cNvSpPr>
          <p:nvPr>
            <p:ph type="title"/>
          </p:nvPr>
        </p:nvSpPr>
        <p:spPr>
          <a:xfrm>
            <a:off x="6436853" y="894495"/>
            <a:ext cx="5298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69" name="Google Shape;169;p26"/>
          <p:cNvCxnSpPr/>
          <p:nvPr/>
        </p:nvCxnSpPr>
        <p:spPr>
          <a:xfrm>
            <a:off x="6551153"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70" name="Google Shape;170;p26"/>
          <p:cNvSpPr txBox="1">
            <a:spLocks noGrp="1"/>
          </p:cNvSpPr>
          <p:nvPr>
            <p:ph type="body" idx="1"/>
          </p:nvPr>
        </p:nvSpPr>
        <p:spPr>
          <a:xfrm>
            <a:off x="6436853" y="366836"/>
            <a:ext cx="5298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71" name="Google Shape;171;p26"/>
          <p:cNvSpPr txBox="1">
            <a:spLocks noGrp="1"/>
          </p:cNvSpPr>
          <p:nvPr>
            <p:ph type="body" idx="2"/>
          </p:nvPr>
        </p:nvSpPr>
        <p:spPr>
          <a:xfrm>
            <a:off x="6436853" y="2708693"/>
            <a:ext cx="52980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72" name="Google Shape;172;p26"/>
          <p:cNvSpPr>
            <a:spLocks noGrp="1"/>
          </p:cNvSpPr>
          <p:nvPr>
            <p:ph type="pic" idx="3"/>
          </p:nvPr>
        </p:nvSpPr>
        <p:spPr>
          <a:xfrm>
            <a:off x="0" y="0"/>
            <a:ext cx="60960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23081880"/>
      </p:ext>
    </p:extLst>
  </p:cSld>
  <p:clrMapOvr>
    <a:masterClrMapping/>
  </p:clrMapOvr>
  <p:extLst>
    <p:ext uri="{DCECCB84-F9BA-43D5-87BE-67443E8EF086}">
      <p15:sldGuideLst xmlns:p15="http://schemas.microsoft.com/office/powerpoint/2012/main">
        <p15:guide id="1" pos="3078">
          <p15:clr>
            <a:srgbClr val="FBAE40"/>
          </p15:clr>
        </p15:guide>
        <p15:guide id="2" pos="55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and Content_One Photo_1 Line">
  <p:cSld name="1_Title and Content_One Photo_1 Line">
    <p:spTree>
      <p:nvGrpSpPr>
        <p:cNvPr id="1" name="Shape 173"/>
        <p:cNvGrpSpPr/>
        <p:nvPr/>
      </p:nvGrpSpPr>
      <p:grpSpPr>
        <a:xfrm>
          <a:off x="0" y="0"/>
          <a:ext cx="0" cy="0"/>
          <a:chOff x="0" y="0"/>
          <a:chExt cx="0" cy="0"/>
        </a:xfrm>
      </p:grpSpPr>
      <p:sp>
        <p:nvSpPr>
          <p:cNvPr id="174" name="Google Shape;174;p27"/>
          <p:cNvSpPr/>
          <p:nvPr/>
        </p:nvSpPr>
        <p:spPr>
          <a:xfrm>
            <a:off x="0" y="5880295"/>
            <a:ext cx="12192000" cy="9776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75" name="Google Shape;175;p27"/>
          <p:cNvSpPr>
            <a:spLocks noGrp="1"/>
          </p:cNvSpPr>
          <p:nvPr>
            <p:ph type="pic" idx="2"/>
          </p:nvPr>
        </p:nvSpPr>
        <p:spPr>
          <a:xfrm>
            <a:off x="0" y="-18411"/>
            <a:ext cx="6096000" cy="589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76" name="Google Shape;176;p27"/>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pic>
        <p:nvPicPr>
          <p:cNvPr id="177" name="Google Shape;177;p27"/>
          <p:cNvPicPr preferRelativeResize="0"/>
          <p:nvPr/>
        </p:nvPicPr>
        <p:blipFill rotWithShape="1">
          <a:blip r:embed="rId2">
            <a:alphaModFix/>
          </a:blip>
          <a:srcRect/>
          <a:stretch/>
        </p:blipFill>
        <p:spPr>
          <a:xfrm>
            <a:off x="227751" y="5918330"/>
            <a:ext cx="1991760" cy="844793"/>
          </a:xfrm>
          <a:prstGeom prst="rect">
            <a:avLst/>
          </a:prstGeom>
          <a:noFill/>
          <a:ln>
            <a:noFill/>
          </a:ln>
        </p:spPr>
      </p:pic>
      <p:sp>
        <p:nvSpPr>
          <p:cNvPr id="178" name="Google Shape;178;p27"/>
          <p:cNvSpPr txBox="1">
            <a:spLocks noGrp="1"/>
          </p:cNvSpPr>
          <p:nvPr>
            <p:ph type="body" idx="1"/>
          </p:nvPr>
        </p:nvSpPr>
        <p:spPr>
          <a:xfrm>
            <a:off x="6438900" y="2066925"/>
            <a:ext cx="5296000" cy="36480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79" name="Google Shape;179;p27"/>
          <p:cNvSpPr txBox="1">
            <a:spLocks noGrp="1"/>
          </p:cNvSpPr>
          <p:nvPr>
            <p:ph type="title"/>
          </p:nvPr>
        </p:nvSpPr>
        <p:spPr>
          <a:xfrm>
            <a:off x="6438900" y="894495"/>
            <a:ext cx="5296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80" name="Google Shape;180;p27"/>
          <p:cNvCxnSpPr/>
          <p:nvPr/>
        </p:nvCxnSpPr>
        <p:spPr>
          <a:xfrm>
            <a:off x="6553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81" name="Google Shape;181;p27"/>
          <p:cNvSpPr txBox="1">
            <a:spLocks noGrp="1"/>
          </p:cNvSpPr>
          <p:nvPr>
            <p:ph type="body" idx="3"/>
          </p:nvPr>
        </p:nvSpPr>
        <p:spPr>
          <a:xfrm>
            <a:off x="6438900" y="366836"/>
            <a:ext cx="529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66879159"/>
      </p:ext>
    </p:extLst>
  </p:cSld>
  <p:clrMapOvr>
    <a:masterClrMapping/>
  </p:clrMapOvr>
  <p:extLst>
    <p:ext uri="{DCECCB84-F9BA-43D5-87BE-67443E8EF086}">
      <p15:sldGuideLst xmlns:p15="http://schemas.microsoft.com/office/powerpoint/2012/main">
        <p15:guide id="1" pos="3078">
          <p15:clr>
            <a:srgbClr val="FBAE40"/>
          </p15:clr>
        </p15:guide>
        <p15:guide id="2" pos="55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and Content_One Photo_2 Lines">
  <p:cSld name="1_Title and Content_One Photo_2 Lines">
    <p:spTree>
      <p:nvGrpSpPr>
        <p:cNvPr id="1" name="Shape 182"/>
        <p:cNvGrpSpPr/>
        <p:nvPr/>
      </p:nvGrpSpPr>
      <p:grpSpPr>
        <a:xfrm>
          <a:off x="0" y="0"/>
          <a:ext cx="0" cy="0"/>
          <a:chOff x="0" y="0"/>
          <a:chExt cx="0" cy="0"/>
        </a:xfrm>
      </p:grpSpPr>
      <p:sp>
        <p:nvSpPr>
          <p:cNvPr id="183" name="Google Shape;183;p28"/>
          <p:cNvSpPr/>
          <p:nvPr/>
        </p:nvSpPr>
        <p:spPr>
          <a:xfrm>
            <a:off x="0" y="5880295"/>
            <a:ext cx="12192000" cy="9776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84" name="Google Shape;184;p28"/>
          <p:cNvSpPr>
            <a:spLocks noGrp="1"/>
          </p:cNvSpPr>
          <p:nvPr>
            <p:ph type="pic" idx="2"/>
          </p:nvPr>
        </p:nvSpPr>
        <p:spPr>
          <a:xfrm>
            <a:off x="0" y="-18411"/>
            <a:ext cx="6096000" cy="589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85" name="Google Shape;185;p28"/>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pic>
        <p:nvPicPr>
          <p:cNvPr id="186" name="Google Shape;186;p28"/>
          <p:cNvPicPr preferRelativeResize="0"/>
          <p:nvPr/>
        </p:nvPicPr>
        <p:blipFill rotWithShape="1">
          <a:blip r:embed="rId2">
            <a:alphaModFix/>
          </a:blip>
          <a:srcRect/>
          <a:stretch/>
        </p:blipFill>
        <p:spPr>
          <a:xfrm>
            <a:off x="227751" y="5918330"/>
            <a:ext cx="1991760" cy="844793"/>
          </a:xfrm>
          <a:prstGeom prst="rect">
            <a:avLst/>
          </a:prstGeom>
          <a:noFill/>
          <a:ln>
            <a:noFill/>
          </a:ln>
        </p:spPr>
      </p:pic>
      <p:sp>
        <p:nvSpPr>
          <p:cNvPr id="187" name="Google Shape;187;p28"/>
          <p:cNvSpPr txBox="1">
            <a:spLocks noGrp="1"/>
          </p:cNvSpPr>
          <p:nvPr>
            <p:ph type="title"/>
          </p:nvPr>
        </p:nvSpPr>
        <p:spPr>
          <a:xfrm>
            <a:off x="6438900" y="894495"/>
            <a:ext cx="5296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88" name="Google Shape;188;p28"/>
          <p:cNvCxnSpPr/>
          <p:nvPr/>
        </p:nvCxnSpPr>
        <p:spPr>
          <a:xfrm>
            <a:off x="6553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89" name="Google Shape;189;p28"/>
          <p:cNvSpPr txBox="1">
            <a:spLocks noGrp="1"/>
          </p:cNvSpPr>
          <p:nvPr>
            <p:ph type="body" idx="1"/>
          </p:nvPr>
        </p:nvSpPr>
        <p:spPr>
          <a:xfrm>
            <a:off x="6438900" y="366836"/>
            <a:ext cx="529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90" name="Google Shape;190;p28"/>
          <p:cNvSpPr txBox="1">
            <a:spLocks noGrp="1"/>
          </p:cNvSpPr>
          <p:nvPr>
            <p:ph type="body" idx="3"/>
          </p:nvPr>
        </p:nvSpPr>
        <p:spPr>
          <a:xfrm>
            <a:off x="6438900" y="2389517"/>
            <a:ext cx="52960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35124943"/>
      </p:ext>
    </p:extLst>
  </p:cSld>
  <p:clrMapOvr>
    <a:masterClrMapping/>
  </p:clrMapOvr>
  <p:extLst>
    <p:ext uri="{DCECCB84-F9BA-43D5-87BE-67443E8EF086}">
      <p15:sldGuideLst xmlns:p15="http://schemas.microsoft.com/office/powerpoint/2012/main">
        <p15:guide id="1" pos="3078">
          <p15:clr>
            <a:srgbClr val="FBAE40"/>
          </p15:clr>
        </p15:guide>
        <p15:guide id="2" pos="55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and Content_One Photo_3 Lines">
  <p:cSld name="1_Title and Content_One Photo_3 Lines">
    <p:spTree>
      <p:nvGrpSpPr>
        <p:cNvPr id="1" name="Shape 191"/>
        <p:cNvGrpSpPr/>
        <p:nvPr/>
      </p:nvGrpSpPr>
      <p:grpSpPr>
        <a:xfrm>
          <a:off x="0" y="0"/>
          <a:ext cx="0" cy="0"/>
          <a:chOff x="0" y="0"/>
          <a:chExt cx="0" cy="0"/>
        </a:xfrm>
      </p:grpSpPr>
      <p:sp>
        <p:nvSpPr>
          <p:cNvPr id="192" name="Google Shape;192;p29"/>
          <p:cNvSpPr/>
          <p:nvPr/>
        </p:nvSpPr>
        <p:spPr>
          <a:xfrm>
            <a:off x="0" y="5880295"/>
            <a:ext cx="12192000" cy="9776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93" name="Google Shape;193;p29"/>
          <p:cNvSpPr>
            <a:spLocks noGrp="1"/>
          </p:cNvSpPr>
          <p:nvPr>
            <p:ph type="pic" idx="2"/>
          </p:nvPr>
        </p:nvSpPr>
        <p:spPr>
          <a:xfrm>
            <a:off x="0" y="-18411"/>
            <a:ext cx="6096000" cy="589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94" name="Google Shape;194;p29"/>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1"/>
              </a:solidFill>
              <a:latin typeface="Calibri"/>
              <a:ea typeface="Calibri"/>
              <a:cs typeface="Calibri"/>
              <a:sym typeface="Calibri"/>
            </a:endParaRPr>
          </a:p>
        </p:txBody>
      </p:sp>
      <p:sp>
        <p:nvSpPr>
          <p:cNvPr id="195" name="Google Shape;195;p29"/>
          <p:cNvSpPr txBox="1">
            <a:spLocks noGrp="1"/>
          </p:cNvSpPr>
          <p:nvPr>
            <p:ph type="title"/>
          </p:nvPr>
        </p:nvSpPr>
        <p:spPr>
          <a:xfrm>
            <a:off x="6436853" y="894495"/>
            <a:ext cx="5298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196" name="Google Shape;196;p29"/>
          <p:cNvCxnSpPr/>
          <p:nvPr/>
        </p:nvCxnSpPr>
        <p:spPr>
          <a:xfrm>
            <a:off x="6551153"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197" name="Google Shape;197;p29"/>
          <p:cNvSpPr txBox="1">
            <a:spLocks noGrp="1"/>
          </p:cNvSpPr>
          <p:nvPr>
            <p:ph type="body" idx="1"/>
          </p:nvPr>
        </p:nvSpPr>
        <p:spPr>
          <a:xfrm>
            <a:off x="6436853" y="366836"/>
            <a:ext cx="5298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98" name="Google Shape;198;p29"/>
          <p:cNvSpPr txBox="1">
            <a:spLocks noGrp="1"/>
          </p:cNvSpPr>
          <p:nvPr>
            <p:ph type="body" idx="3"/>
          </p:nvPr>
        </p:nvSpPr>
        <p:spPr>
          <a:xfrm>
            <a:off x="6436853" y="2708693"/>
            <a:ext cx="52980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99" name="Google Shape;199;p29"/>
          <p:cNvPicPr preferRelativeResize="0"/>
          <p:nvPr/>
        </p:nvPicPr>
        <p:blipFill rotWithShape="1">
          <a:blip r:embed="rId2">
            <a:alphaModFix/>
          </a:blip>
          <a:srcRect/>
          <a:stretch/>
        </p:blipFill>
        <p:spPr>
          <a:xfrm>
            <a:off x="227751" y="5918330"/>
            <a:ext cx="1991760" cy="844793"/>
          </a:xfrm>
          <a:prstGeom prst="rect">
            <a:avLst/>
          </a:prstGeom>
          <a:noFill/>
          <a:ln>
            <a:noFill/>
          </a:ln>
        </p:spPr>
      </p:pic>
    </p:spTree>
    <p:extLst>
      <p:ext uri="{BB962C8B-B14F-4D97-AF65-F5344CB8AC3E}">
        <p14:creationId xmlns:p14="http://schemas.microsoft.com/office/powerpoint/2010/main" val="3995099204"/>
      </p:ext>
    </p:extLst>
  </p:cSld>
  <p:clrMapOvr>
    <a:masterClrMapping/>
  </p:clrMapOvr>
  <p:extLst>
    <p:ext uri="{DCECCB84-F9BA-43D5-87BE-67443E8EF086}">
      <p15:sldGuideLst xmlns:p15="http://schemas.microsoft.com/office/powerpoint/2012/main">
        <p15:guide id="1" pos="3078">
          <p15:clr>
            <a:srgbClr val="FBAE40"/>
          </p15:clr>
        </p15:guide>
        <p15:guide id="2" pos="55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_Two Photo_1 Line">
  <p:cSld name="Title and Content_Two Photo_1 Line">
    <p:spTree>
      <p:nvGrpSpPr>
        <p:cNvPr id="1" name="Shape 200"/>
        <p:cNvGrpSpPr/>
        <p:nvPr/>
      </p:nvGrpSpPr>
      <p:grpSpPr>
        <a:xfrm>
          <a:off x="0" y="0"/>
          <a:ext cx="0" cy="0"/>
          <a:chOff x="0" y="0"/>
          <a:chExt cx="0" cy="0"/>
        </a:xfrm>
      </p:grpSpPr>
      <p:sp>
        <p:nvSpPr>
          <p:cNvPr id="201" name="Google Shape;201;p30"/>
          <p:cNvSpPr>
            <a:spLocks noGrp="1"/>
          </p:cNvSpPr>
          <p:nvPr>
            <p:ph type="pic" idx="2"/>
          </p:nvPr>
        </p:nvSpPr>
        <p:spPr>
          <a:xfrm>
            <a:off x="6096000" y="0"/>
            <a:ext cx="6096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02" name="Google Shape;202;p30"/>
          <p:cNvSpPr>
            <a:spLocks noGrp="1"/>
          </p:cNvSpPr>
          <p:nvPr>
            <p:ph type="pic" idx="3"/>
          </p:nvPr>
        </p:nvSpPr>
        <p:spPr>
          <a:xfrm>
            <a:off x="6096000" y="3429000"/>
            <a:ext cx="6096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203" name="Google Shape;203;p30"/>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04" name="Google Shape;204;p30"/>
          <p:cNvSpPr txBox="1">
            <a:spLocks noGrp="1"/>
          </p:cNvSpPr>
          <p:nvPr>
            <p:ph type="body" idx="1"/>
          </p:nvPr>
        </p:nvSpPr>
        <p:spPr>
          <a:xfrm>
            <a:off x="342900" y="2066925"/>
            <a:ext cx="5372000" cy="36480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05" name="Google Shape;205;p30"/>
          <p:cNvSpPr txBox="1">
            <a:spLocks noGrp="1"/>
          </p:cNvSpPr>
          <p:nvPr>
            <p:ph type="title"/>
          </p:nvPr>
        </p:nvSpPr>
        <p:spPr>
          <a:xfrm>
            <a:off x="342900" y="894495"/>
            <a:ext cx="5372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06" name="Google Shape;206;p30"/>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07" name="Google Shape;207;p30"/>
          <p:cNvSpPr txBox="1">
            <a:spLocks noGrp="1"/>
          </p:cNvSpPr>
          <p:nvPr>
            <p:ph type="body" idx="4"/>
          </p:nvPr>
        </p:nvSpPr>
        <p:spPr>
          <a:xfrm>
            <a:off x="342900" y="366836"/>
            <a:ext cx="537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73549068"/>
      </p:ext>
    </p:extLst>
  </p:cSld>
  <p:clrMapOvr>
    <a:masterClrMapping/>
  </p:clrMapOvr>
  <p:extLst>
    <p:ext uri="{DCECCB84-F9BA-43D5-87BE-67443E8EF086}">
      <p15:sldGuideLst xmlns:p15="http://schemas.microsoft.com/office/powerpoint/2012/main">
        <p15:guide id="1" orient="horz" pos="1620">
          <p15:clr>
            <a:srgbClr val="FBAE40"/>
          </p15:clr>
        </p15:guide>
        <p15:guide id="2" pos="27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BAF29BCC-1097-4639-A9AA-987DFC04AC34}"/>
              </a:ext>
            </a:extLst>
          </p:cNvPr>
          <p:cNvSpPr>
            <a:spLocks noGrp="1"/>
          </p:cNvSpPr>
          <p:nvPr>
            <p:ph type="ftr" sz="quarter" idx="10"/>
          </p:nvPr>
        </p:nvSpPr>
        <p:spPr/>
        <p:txBody>
          <a:bodyPr/>
          <a:lstStyle/>
          <a:p>
            <a:r>
              <a:rPr lang="en-US"/>
              <a:t>Vaccination Management – February 24, 2021</a:t>
            </a:r>
            <a:endParaRPr lang="en-US" dirty="0"/>
          </a:p>
        </p:txBody>
      </p:sp>
      <p:sp>
        <p:nvSpPr>
          <p:cNvPr id="11" name="Slide Number Placeholder 10">
            <a:extLst>
              <a:ext uri="{FF2B5EF4-FFF2-40B4-BE49-F238E27FC236}">
                <a16:creationId xmlns:a16="http://schemas.microsoft.com/office/drawing/2014/main" id="{3BAEF5FE-3EA7-44FC-A8CD-329E1C2E0675}"/>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781997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_Two Photo_2 Lines">
  <p:cSld name="Title and Content_Two Photo_2 Lines">
    <p:spTree>
      <p:nvGrpSpPr>
        <p:cNvPr id="1" name="Shape 208"/>
        <p:cNvGrpSpPr/>
        <p:nvPr/>
      </p:nvGrpSpPr>
      <p:grpSpPr>
        <a:xfrm>
          <a:off x="0" y="0"/>
          <a:ext cx="0" cy="0"/>
          <a:chOff x="0" y="0"/>
          <a:chExt cx="0" cy="0"/>
        </a:xfrm>
      </p:grpSpPr>
      <p:sp>
        <p:nvSpPr>
          <p:cNvPr id="209" name="Google Shape;209;p31"/>
          <p:cNvSpPr>
            <a:spLocks noGrp="1"/>
          </p:cNvSpPr>
          <p:nvPr>
            <p:ph type="pic" idx="2"/>
          </p:nvPr>
        </p:nvSpPr>
        <p:spPr>
          <a:xfrm>
            <a:off x="6096000" y="0"/>
            <a:ext cx="6096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10" name="Google Shape;210;p31"/>
          <p:cNvSpPr>
            <a:spLocks noGrp="1"/>
          </p:cNvSpPr>
          <p:nvPr>
            <p:ph type="pic" idx="3"/>
          </p:nvPr>
        </p:nvSpPr>
        <p:spPr>
          <a:xfrm>
            <a:off x="6096000" y="3429000"/>
            <a:ext cx="6096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211" name="Google Shape;211;p31"/>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12" name="Google Shape;212;p31"/>
          <p:cNvSpPr txBox="1">
            <a:spLocks noGrp="1"/>
          </p:cNvSpPr>
          <p:nvPr>
            <p:ph type="title"/>
          </p:nvPr>
        </p:nvSpPr>
        <p:spPr>
          <a:xfrm>
            <a:off x="342900" y="894495"/>
            <a:ext cx="5372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13" name="Google Shape;213;p31"/>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14" name="Google Shape;214;p31"/>
          <p:cNvSpPr txBox="1">
            <a:spLocks noGrp="1"/>
          </p:cNvSpPr>
          <p:nvPr>
            <p:ph type="body" idx="1"/>
          </p:nvPr>
        </p:nvSpPr>
        <p:spPr>
          <a:xfrm>
            <a:off x="342900" y="366836"/>
            <a:ext cx="537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15" name="Google Shape;215;p31"/>
          <p:cNvSpPr txBox="1">
            <a:spLocks noGrp="1"/>
          </p:cNvSpPr>
          <p:nvPr>
            <p:ph type="body" idx="4"/>
          </p:nvPr>
        </p:nvSpPr>
        <p:spPr>
          <a:xfrm>
            <a:off x="342900" y="2389517"/>
            <a:ext cx="53720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00259714"/>
      </p:ext>
    </p:extLst>
  </p:cSld>
  <p:clrMapOvr>
    <a:masterClrMapping/>
  </p:clrMapOvr>
  <p:extLst>
    <p:ext uri="{DCECCB84-F9BA-43D5-87BE-67443E8EF086}">
      <p15:sldGuideLst xmlns:p15="http://schemas.microsoft.com/office/powerpoint/2012/main">
        <p15:guide id="1" orient="horz" pos="1620">
          <p15:clr>
            <a:srgbClr val="FBAE40"/>
          </p15:clr>
        </p15:guide>
        <p15:guide id="2" pos="270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_Two Photo_3 Lines">
  <p:cSld name="Title and Content_Two Photo_3 Lines">
    <p:spTree>
      <p:nvGrpSpPr>
        <p:cNvPr id="1" name="Shape 216"/>
        <p:cNvGrpSpPr/>
        <p:nvPr/>
      </p:nvGrpSpPr>
      <p:grpSpPr>
        <a:xfrm>
          <a:off x="0" y="0"/>
          <a:ext cx="0" cy="0"/>
          <a:chOff x="0" y="0"/>
          <a:chExt cx="0" cy="0"/>
        </a:xfrm>
      </p:grpSpPr>
      <p:sp>
        <p:nvSpPr>
          <p:cNvPr id="217" name="Google Shape;217;p32"/>
          <p:cNvSpPr>
            <a:spLocks noGrp="1"/>
          </p:cNvSpPr>
          <p:nvPr>
            <p:ph type="pic" idx="2"/>
          </p:nvPr>
        </p:nvSpPr>
        <p:spPr>
          <a:xfrm>
            <a:off x="6096000" y="0"/>
            <a:ext cx="6096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18" name="Google Shape;218;p32"/>
          <p:cNvSpPr>
            <a:spLocks noGrp="1"/>
          </p:cNvSpPr>
          <p:nvPr>
            <p:ph type="pic" idx="3"/>
          </p:nvPr>
        </p:nvSpPr>
        <p:spPr>
          <a:xfrm>
            <a:off x="6096000" y="3429000"/>
            <a:ext cx="6096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219" name="Google Shape;219;p32"/>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20" name="Google Shape;220;p32"/>
          <p:cNvSpPr txBox="1">
            <a:spLocks noGrp="1"/>
          </p:cNvSpPr>
          <p:nvPr>
            <p:ph type="title"/>
          </p:nvPr>
        </p:nvSpPr>
        <p:spPr>
          <a:xfrm>
            <a:off x="342900" y="894495"/>
            <a:ext cx="5372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21" name="Google Shape;221;p32"/>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22" name="Google Shape;222;p32"/>
          <p:cNvSpPr txBox="1">
            <a:spLocks noGrp="1"/>
          </p:cNvSpPr>
          <p:nvPr>
            <p:ph type="body" idx="1"/>
          </p:nvPr>
        </p:nvSpPr>
        <p:spPr>
          <a:xfrm>
            <a:off x="342900" y="366836"/>
            <a:ext cx="537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23" name="Google Shape;223;p32"/>
          <p:cNvSpPr txBox="1">
            <a:spLocks noGrp="1"/>
          </p:cNvSpPr>
          <p:nvPr>
            <p:ph type="body" idx="4"/>
          </p:nvPr>
        </p:nvSpPr>
        <p:spPr>
          <a:xfrm>
            <a:off x="342900" y="2708693"/>
            <a:ext cx="53720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4725776"/>
      </p:ext>
    </p:extLst>
  </p:cSld>
  <p:clrMapOvr>
    <a:masterClrMapping/>
  </p:clrMapOvr>
  <p:extLst>
    <p:ext uri="{DCECCB84-F9BA-43D5-87BE-67443E8EF086}">
      <p15:sldGuideLst xmlns:p15="http://schemas.microsoft.com/office/powerpoint/2012/main">
        <p15:guide id="1" orient="horz" pos="1620">
          <p15:clr>
            <a:srgbClr val="FBAE40"/>
          </p15:clr>
        </p15:guide>
        <p15:guide id="2" pos="270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_One Photo with Content_1 Line">
  <p:cSld name="Title and Content_One Photo with Content_1 Line">
    <p:spTree>
      <p:nvGrpSpPr>
        <p:cNvPr id="1" name="Shape 224"/>
        <p:cNvGrpSpPr/>
        <p:nvPr/>
      </p:nvGrpSpPr>
      <p:grpSpPr>
        <a:xfrm>
          <a:off x="0" y="0"/>
          <a:ext cx="0" cy="0"/>
          <a:chOff x="0" y="0"/>
          <a:chExt cx="0" cy="0"/>
        </a:xfrm>
      </p:grpSpPr>
      <p:sp>
        <p:nvSpPr>
          <p:cNvPr id="225" name="Google Shape;225;p33"/>
          <p:cNvSpPr>
            <a:spLocks noGrp="1"/>
          </p:cNvSpPr>
          <p:nvPr>
            <p:ph type="pic" idx="2"/>
          </p:nvPr>
        </p:nvSpPr>
        <p:spPr>
          <a:xfrm>
            <a:off x="0" y="0"/>
            <a:ext cx="6096000" cy="343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26" name="Google Shape;226;p33"/>
          <p:cNvSpPr/>
          <p:nvPr/>
        </p:nvSpPr>
        <p:spPr>
          <a:xfrm>
            <a:off x="0" y="3437905"/>
            <a:ext cx="6096000" cy="34200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27" name="Google Shape;227;p33"/>
          <p:cNvSpPr txBox="1">
            <a:spLocks noGrp="1"/>
          </p:cNvSpPr>
          <p:nvPr>
            <p:ph type="body" idx="1"/>
          </p:nvPr>
        </p:nvSpPr>
        <p:spPr>
          <a:xfrm>
            <a:off x="459179" y="3889169"/>
            <a:ext cx="5209200" cy="2511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50000"/>
              </a:lnSpc>
              <a:spcBef>
                <a:spcPts val="1067"/>
              </a:spcBef>
              <a:spcAft>
                <a:spcPts val="0"/>
              </a:spcAft>
              <a:buClr>
                <a:schemeClr val="lt1"/>
              </a:buClr>
              <a:buSzPts val="1500"/>
              <a:buFont typeface="Arial"/>
              <a:buNone/>
              <a:defRPr sz="2000" b="1" i="0" u="none" strike="noStrike" cap="none">
                <a:solidFill>
                  <a:schemeClr val="lt1"/>
                </a:solidFill>
                <a:latin typeface="Georgia"/>
                <a:ea typeface="Georgia"/>
                <a:cs typeface="Georgia"/>
                <a:sym typeface="Georgia"/>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28" name="Google Shape;228;p33"/>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29" name="Google Shape;229;p33"/>
          <p:cNvSpPr txBox="1">
            <a:spLocks noGrp="1"/>
          </p:cNvSpPr>
          <p:nvPr>
            <p:ph type="body" idx="3"/>
          </p:nvPr>
        </p:nvSpPr>
        <p:spPr>
          <a:xfrm>
            <a:off x="6438900" y="2066925"/>
            <a:ext cx="5296000" cy="36480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30" name="Google Shape;230;p33"/>
          <p:cNvSpPr txBox="1">
            <a:spLocks noGrp="1"/>
          </p:cNvSpPr>
          <p:nvPr>
            <p:ph type="title"/>
          </p:nvPr>
        </p:nvSpPr>
        <p:spPr>
          <a:xfrm>
            <a:off x="6438900" y="894495"/>
            <a:ext cx="5296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31" name="Google Shape;231;p33"/>
          <p:cNvCxnSpPr/>
          <p:nvPr/>
        </p:nvCxnSpPr>
        <p:spPr>
          <a:xfrm>
            <a:off x="6553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32" name="Google Shape;232;p33"/>
          <p:cNvSpPr txBox="1">
            <a:spLocks noGrp="1"/>
          </p:cNvSpPr>
          <p:nvPr>
            <p:ph type="body" idx="4"/>
          </p:nvPr>
        </p:nvSpPr>
        <p:spPr>
          <a:xfrm>
            <a:off x="6438900" y="366836"/>
            <a:ext cx="529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90806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_One Photo with Content_2 Lines">
  <p:cSld name="Title and Content_One Photo with Content_2 Lines">
    <p:spTree>
      <p:nvGrpSpPr>
        <p:cNvPr id="1" name="Shape 233"/>
        <p:cNvGrpSpPr/>
        <p:nvPr/>
      </p:nvGrpSpPr>
      <p:grpSpPr>
        <a:xfrm>
          <a:off x="0" y="0"/>
          <a:ext cx="0" cy="0"/>
          <a:chOff x="0" y="0"/>
          <a:chExt cx="0" cy="0"/>
        </a:xfrm>
      </p:grpSpPr>
      <p:sp>
        <p:nvSpPr>
          <p:cNvPr id="234" name="Google Shape;234;p34"/>
          <p:cNvSpPr>
            <a:spLocks noGrp="1"/>
          </p:cNvSpPr>
          <p:nvPr>
            <p:ph type="pic" idx="2"/>
          </p:nvPr>
        </p:nvSpPr>
        <p:spPr>
          <a:xfrm>
            <a:off x="0" y="0"/>
            <a:ext cx="6096000" cy="343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35" name="Google Shape;235;p34"/>
          <p:cNvSpPr/>
          <p:nvPr/>
        </p:nvSpPr>
        <p:spPr>
          <a:xfrm>
            <a:off x="0" y="3437905"/>
            <a:ext cx="6096000" cy="34200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36" name="Google Shape;236;p34"/>
          <p:cNvSpPr txBox="1">
            <a:spLocks noGrp="1"/>
          </p:cNvSpPr>
          <p:nvPr>
            <p:ph type="body" idx="1"/>
          </p:nvPr>
        </p:nvSpPr>
        <p:spPr>
          <a:xfrm>
            <a:off x="459179" y="3889169"/>
            <a:ext cx="5209200" cy="2511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50000"/>
              </a:lnSpc>
              <a:spcBef>
                <a:spcPts val="1067"/>
              </a:spcBef>
              <a:spcAft>
                <a:spcPts val="0"/>
              </a:spcAft>
              <a:buClr>
                <a:schemeClr val="lt1"/>
              </a:buClr>
              <a:buSzPts val="1500"/>
              <a:buFont typeface="Arial"/>
              <a:buNone/>
              <a:defRPr sz="2000" b="1" i="0" u="none" strike="noStrike" cap="none">
                <a:solidFill>
                  <a:schemeClr val="lt1"/>
                </a:solidFill>
                <a:latin typeface="Georgia"/>
                <a:ea typeface="Georgia"/>
                <a:cs typeface="Georgia"/>
                <a:sym typeface="Georgia"/>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37" name="Google Shape;237;p34"/>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38" name="Google Shape;238;p34"/>
          <p:cNvSpPr txBox="1">
            <a:spLocks noGrp="1"/>
          </p:cNvSpPr>
          <p:nvPr>
            <p:ph type="title"/>
          </p:nvPr>
        </p:nvSpPr>
        <p:spPr>
          <a:xfrm>
            <a:off x="6438900" y="894495"/>
            <a:ext cx="52960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39" name="Google Shape;239;p34"/>
          <p:cNvCxnSpPr/>
          <p:nvPr/>
        </p:nvCxnSpPr>
        <p:spPr>
          <a:xfrm>
            <a:off x="6553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40" name="Google Shape;240;p34"/>
          <p:cNvSpPr txBox="1">
            <a:spLocks noGrp="1"/>
          </p:cNvSpPr>
          <p:nvPr>
            <p:ph type="body" idx="3"/>
          </p:nvPr>
        </p:nvSpPr>
        <p:spPr>
          <a:xfrm>
            <a:off x="6438900" y="366836"/>
            <a:ext cx="5296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41" name="Google Shape;241;p34"/>
          <p:cNvSpPr txBox="1">
            <a:spLocks noGrp="1"/>
          </p:cNvSpPr>
          <p:nvPr>
            <p:ph type="body" idx="4"/>
          </p:nvPr>
        </p:nvSpPr>
        <p:spPr>
          <a:xfrm>
            <a:off x="6438900" y="2389517"/>
            <a:ext cx="52960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252823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_One Photo with Content_3 Lines">
  <p:cSld name="Title and Content_One Photo with Content_3 Lines">
    <p:spTree>
      <p:nvGrpSpPr>
        <p:cNvPr id="1" name="Shape 242"/>
        <p:cNvGrpSpPr/>
        <p:nvPr/>
      </p:nvGrpSpPr>
      <p:grpSpPr>
        <a:xfrm>
          <a:off x="0" y="0"/>
          <a:ext cx="0" cy="0"/>
          <a:chOff x="0" y="0"/>
          <a:chExt cx="0" cy="0"/>
        </a:xfrm>
      </p:grpSpPr>
      <p:sp>
        <p:nvSpPr>
          <p:cNvPr id="243" name="Google Shape;243;p35"/>
          <p:cNvSpPr>
            <a:spLocks noGrp="1"/>
          </p:cNvSpPr>
          <p:nvPr>
            <p:ph type="pic" idx="2"/>
          </p:nvPr>
        </p:nvSpPr>
        <p:spPr>
          <a:xfrm>
            <a:off x="0" y="0"/>
            <a:ext cx="6096000" cy="343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44" name="Google Shape;244;p35"/>
          <p:cNvSpPr/>
          <p:nvPr/>
        </p:nvSpPr>
        <p:spPr>
          <a:xfrm>
            <a:off x="0" y="3437905"/>
            <a:ext cx="6096000" cy="34200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45" name="Google Shape;245;p35"/>
          <p:cNvSpPr txBox="1">
            <a:spLocks noGrp="1"/>
          </p:cNvSpPr>
          <p:nvPr>
            <p:ph type="body" idx="1"/>
          </p:nvPr>
        </p:nvSpPr>
        <p:spPr>
          <a:xfrm>
            <a:off x="459179" y="3889169"/>
            <a:ext cx="5209200" cy="2511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50000"/>
              </a:lnSpc>
              <a:spcBef>
                <a:spcPts val="1067"/>
              </a:spcBef>
              <a:spcAft>
                <a:spcPts val="0"/>
              </a:spcAft>
              <a:buClr>
                <a:schemeClr val="lt1"/>
              </a:buClr>
              <a:buSzPts val="1500"/>
              <a:buFont typeface="Arial"/>
              <a:buNone/>
              <a:defRPr sz="2000" b="1" i="0" u="none" strike="noStrike" cap="none">
                <a:solidFill>
                  <a:schemeClr val="lt1"/>
                </a:solidFill>
                <a:latin typeface="Georgia"/>
                <a:ea typeface="Georgia"/>
                <a:cs typeface="Georgia"/>
                <a:sym typeface="Georgia"/>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46" name="Google Shape;246;p35"/>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47" name="Google Shape;247;p35"/>
          <p:cNvSpPr txBox="1">
            <a:spLocks noGrp="1"/>
          </p:cNvSpPr>
          <p:nvPr>
            <p:ph type="title"/>
          </p:nvPr>
        </p:nvSpPr>
        <p:spPr>
          <a:xfrm>
            <a:off x="6436853" y="894495"/>
            <a:ext cx="52980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48" name="Google Shape;248;p35"/>
          <p:cNvCxnSpPr/>
          <p:nvPr/>
        </p:nvCxnSpPr>
        <p:spPr>
          <a:xfrm>
            <a:off x="6551153"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49" name="Google Shape;249;p35"/>
          <p:cNvSpPr txBox="1">
            <a:spLocks noGrp="1"/>
          </p:cNvSpPr>
          <p:nvPr>
            <p:ph type="body" idx="3"/>
          </p:nvPr>
        </p:nvSpPr>
        <p:spPr>
          <a:xfrm>
            <a:off x="6436853" y="366836"/>
            <a:ext cx="5298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0" name="Google Shape;250;p35"/>
          <p:cNvSpPr txBox="1">
            <a:spLocks noGrp="1"/>
          </p:cNvSpPr>
          <p:nvPr>
            <p:ph type="body" idx="4"/>
          </p:nvPr>
        </p:nvSpPr>
        <p:spPr>
          <a:xfrm>
            <a:off x="6436853" y="2708693"/>
            <a:ext cx="52980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1899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51"/>
        <p:cNvGrpSpPr/>
        <p:nvPr/>
      </p:nvGrpSpPr>
      <p:grpSpPr>
        <a:xfrm>
          <a:off x="0" y="0"/>
          <a:ext cx="0" cy="0"/>
          <a:chOff x="0" y="0"/>
          <a:chExt cx="0" cy="0"/>
        </a:xfrm>
      </p:grpSpPr>
      <p:sp>
        <p:nvSpPr>
          <p:cNvPr id="252" name="Google Shape;252;p36"/>
          <p:cNvSpPr txBox="1">
            <a:spLocks noGrp="1"/>
          </p:cNvSpPr>
          <p:nvPr>
            <p:ph type="body" idx="1"/>
          </p:nvPr>
        </p:nvSpPr>
        <p:spPr>
          <a:xfrm>
            <a:off x="467833" y="1940183"/>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3" name="Google Shape;253;p36"/>
          <p:cNvSpPr>
            <a:spLocks noGrp="1"/>
          </p:cNvSpPr>
          <p:nvPr>
            <p:ph type="pic" idx="2"/>
          </p:nvPr>
        </p:nvSpPr>
        <p:spPr>
          <a:xfrm>
            <a:off x="467833" y="2254083"/>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4" name="Google Shape;254;p36"/>
          <p:cNvSpPr>
            <a:spLocks noGrp="1"/>
          </p:cNvSpPr>
          <p:nvPr>
            <p:ph type="pic" idx="3"/>
          </p:nvPr>
        </p:nvSpPr>
        <p:spPr>
          <a:xfrm>
            <a:off x="3397717" y="2252377"/>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5" name="Google Shape;255;p36"/>
          <p:cNvSpPr>
            <a:spLocks noGrp="1"/>
          </p:cNvSpPr>
          <p:nvPr>
            <p:ph type="pic" idx="4"/>
          </p:nvPr>
        </p:nvSpPr>
        <p:spPr>
          <a:xfrm>
            <a:off x="6327603" y="2255196"/>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6" name="Google Shape;256;p36"/>
          <p:cNvSpPr>
            <a:spLocks noGrp="1"/>
          </p:cNvSpPr>
          <p:nvPr>
            <p:ph type="pic" idx="5"/>
          </p:nvPr>
        </p:nvSpPr>
        <p:spPr>
          <a:xfrm>
            <a:off x="9257487" y="2254753"/>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6"/>
          </p:nvPr>
        </p:nvSpPr>
        <p:spPr>
          <a:xfrm>
            <a:off x="3397717" y="1940183"/>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7"/>
          </p:nvPr>
        </p:nvSpPr>
        <p:spPr>
          <a:xfrm>
            <a:off x="6327603" y="1937364"/>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8"/>
          </p:nvPr>
        </p:nvSpPr>
        <p:spPr>
          <a:xfrm>
            <a:off x="9257489" y="1937364"/>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9"/>
          </p:nvPr>
        </p:nvSpPr>
        <p:spPr>
          <a:xfrm>
            <a:off x="467833" y="3850888"/>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1" name="Google Shape;261;p36"/>
          <p:cNvSpPr>
            <a:spLocks noGrp="1"/>
          </p:cNvSpPr>
          <p:nvPr>
            <p:ph type="pic" idx="13"/>
          </p:nvPr>
        </p:nvSpPr>
        <p:spPr>
          <a:xfrm>
            <a:off x="467833" y="4165901"/>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2" name="Google Shape;262;p36"/>
          <p:cNvSpPr>
            <a:spLocks noGrp="1"/>
          </p:cNvSpPr>
          <p:nvPr>
            <p:ph type="pic" idx="14"/>
          </p:nvPr>
        </p:nvSpPr>
        <p:spPr>
          <a:xfrm>
            <a:off x="3397719" y="4164197"/>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3" name="Google Shape;263;p36"/>
          <p:cNvSpPr>
            <a:spLocks noGrp="1"/>
          </p:cNvSpPr>
          <p:nvPr>
            <p:ph type="pic" idx="15"/>
          </p:nvPr>
        </p:nvSpPr>
        <p:spPr>
          <a:xfrm>
            <a:off x="6327605" y="4167015"/>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4" name="Google Shape;264;p36"/>
          <p:cNvSpPr>
            <a:spLocks noGrp="1"/>
          </p:cNvSpPr>
          <p:nvPr>
            <p:ph type="pic" idx="16"/>
          </p:nvPr>
        </p:nvSpPr>
        <p:spPr>
          <a:xfrm>
            <a:off x="9257488" y="4166572"/>
            <a:ext cx="2477200" cy="139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5" name="Google Shape;265;p36"/>
          <p:cNvSpPr txBox="1">
            <a:spLocks noGrp="1"/>
          </p:cNvSpPr>
          <p:nvPr>
            <p:ph type="body" idx="17"/>
          </p:nvPr>
        </p:nvSpPr>
        <p:spPr>
          <a:xfrm>
            <a:off x="3397717" y="3849183"/>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6" name="Google Shape;266;p36"/>
          <p:cNvSpPr txBox="1">
            <a:spLocks noGrp="1"/>
          </p:cNvSpPr>
          <p:nvPr>
            <p:ph type="body" idx="18"/>
          </p:nvPr>
        </p:nvSpPr>
        <p:spPr>
          <a:xfrm>
            <a:off x="6327605" y="3849183"/>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67" name="Google Shape;267;p36"/>
          <p:cNvSpPr txBox="1">
            <a:spLocks noGrp="1"/>
          </p:cNvSpPr>
          <p:nvPr>
            <p:ph type="body" idx="19"/>
          </p:nvPr>
        </p:nvSpPr>
        <p:spPr>
          <a:xfrm>
            <a:off x="9257487" y="3848740"/>
            <a:ext cx="2477200" cy="2504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cxnSp>
        <p:nvCxnSpPr>
          <p:cNvPr id="268" name="Google Shape;268;p36"/>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269" name="Google Shape;269;p36"/>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70" name="Google Shape;270;p36"/>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71" name="Google Shape;271;p36"/>
          <p:cNvSpPr txBox="1">
            <a:spLocks noGrp="1"/>
          </p:cNvSpPr>
          <p:nvPr>
            <p:ph type="title"/>
          </p:nvPr>
        </p:nvSpPr>
        <p:spPr>
          <a:xfrm>
            <a:off x="342900" y="894495"/>
            <a:ext cx="11392000" cy="604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72" name="Google Shape;272;p36"/>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73" name="Google Shape;273;p36"/>
          <p:cNvSpPr txBox="1">
            <a:spLocks noGrp="1"/>
          </p:cNvSpPr>
          <p:nvPr>
            <p:ph type="body" idx="20"/>
          </p:nvPr>
        </p:nvSpPr>
        <p:spPr>
          <a:xfrm>
            <a:off x="342900" y="366836"/>
            <a:ext cx="113920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37992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_Half Page_2 Lines">
  <p:cSld name="Title and Content_Half Page_2 Lines">
    <p:spTree>
      <p:nvGrpSpPr>
        <p:cNvPr id="1" name="Shape 274"/>
        <p:cNvGrpSpPr/>
        <p:nvPr/>
      </p:nvGrpSpPr>
      <p:grpSpPr>
        <a:xfrm>
          <a:off x="0" y="0"/>
          <a:ext cx="0" cy="0"/>
          <a:chOff x="0" y="0"/>
          <a:chExt cx="0" cy="0"/>
        </a:xfrm>
      </p:grpSpPr>
      <p:cxnSp>
        <p:nvCxnSpPr>
          <p:cNvPr id="275" name="Google Shape;275;p37"/>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276" name="Google Shape;276;p37"/>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77" name="Google Shape;277;p37"/>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78" name="Google Shape;278;p37"/>
          <p:cNvSpPr txBox="1">
            <a:spLocks noGrp="1"/>
          </p:cNvSpPr>
          <p:nvPr>
            <p:ph type="title"/>
          </p:nvPr>
        </p:nvSpPr>
        <p:spPr>
          <a:xfrm>
            <a:off x="342900" y="894495"/>
            <a:ext cx="5753200" cy="1047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400"/>
              <a:buFont typeface="Georgia"/>
              <a:buNone/>
              <a:defRPr sz="32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79" name="Google Shape;279;p37"/>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80" name="Google Shape;280;p37"/>
          <p:cNvSpPr txBox="1">
            <a:spLocks noGrp="1"/>
          </p:cNvSpPr>
          <p:nvPr>
            <p:ph type="body" idx="1"/>
          </p:nvPr>
        </p:nvSpPr>
        <p:spPr>
          <a:xfrm>
            <a:off x="342900" y="366836"/>
            <a:ext cx="57532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81" name="Google Shape;281;p37"/>
          <p:cNvSpPr txBox="1">
            <a:spLocks noGrp="1"/>
          </p:cNvSpPr>
          <p:nvPr>
            <p:ph type="body" idx="2"/>
          </p:nvPr>
        </p:nvSpPr>
        <p:spPr>
          <a:xfrm>
            <a:off x="342900" y="2389517"/>
            <a:ext cx="5753200" cy="33256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0862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_Half Page_3 Lines">
  <p:cSld name="Title and Content_Half Page_3 Lines">
    <p:spTree>
      <p:nvGrpSpPr>
        <p:cNvPr id="1" name="Shape 282"/>
        <p:cNvGrpSpPr/>
        <p:nvPr/>
      </p:nvGrpSpPr>
      <p:grpSpPr>
        <a:xfrm>
          <a:off x="0" y="0"/>
          <a:ext cx="0" cy="0"/>
          <a:chOff x="0" y="0"/>
          <a:chExt cx="0" cy="0"/>
        </a:xfrm>
      </p:grpSpPr>
      <p:cxnSp>
        <p:nvCxnSpPr>
          <p:cNvPr id="283" name="Google Shape;283;p38"/>
          <p:cNvCxnSpPr/>
          <p:nvPr/>
        </p:nvCxnSpPr>
        <p:spPr>
          <a:xfrm>
            <a:off x="457200" y="5981700"/>
            <a:ext cx="11277600" cy="0"/>
          </a:xfrm>
          <a:prstGeom prst="straightConnector1">
            <a:avLst/>
          </a:prstGeom>
          <a:noFill/>
          <a:ln w="9525" cap="flat" cmpd="sng">
            <a:solidFill>
              <a:schemeClr val="dk1"/>
            </a:solidFill>
            <a:prstDash val="solid"/>
            <a:miter lim="800000"/>
            <a:headEnd type="none" w="sm" len="sm"/>
            <a:tailEnd type="none" w="sm" len="sm"/>
          </a:ln>
        </p:spPr>
      </p:cxnSp>
      <p:pic>
        <p:nvPicPr>
          <p:cNvPr id="284" name="Google Shape;284;p38"/>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85" name="Google Shape;285;p38"/>
          <p:cNvSpPr txBox="1"/>
          <p:nvPr/>
        </p:nvSpPr>
        <p:spPr>
          <a:xfrm>
            <a:off x="11181607" y="6171449"/>
            <a:ext cx="670800" cy="3384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600" b="1" i="0" u="none" strike="noStrike" cap="none">
                <a:solidFill>
                  <a:schemeClr val="lt2"/>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867" b="1" i="0" u="none" strike="noStrike" cap="none">
              <a:solidFill>
                <a:schemeClr val="lt2"/>
              </a:solidFill>
              <a:latin typeface="Calibri"/>
              <a:ea typeface="Calibri"/>
              <a:cs typeface="Calibri"/>
              <a:sym typeface="Calibri"/>
            </a:endParaRPr>
          </a:p>
        </p:txBody>
      </p:sp>
      <p:sp>
        <p:nvSpPr>
          <p:cNvPr id="286" name="Google Shape;286;p38"/>
          <p:cNvSpPr txBox="1">
            <a:spLocks noGrp="1"/>
          </p:cNvSpPr>
          <p:nvPr>
            <p:ph type="title"/>
          </p:nvPr>
        </p:nvSpPr>
        <p:spPr>
          <a:xfrm>
            <a:off x="342900" y="894495"/>
            <a:ext cx="5753200" cy="1366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2100"/>
              <a:buFont typeface="Georgia"/>
              <a:buNone/>
              <a:defRPr sz="2800" b="1"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cxnSp>
        <p:nvCxnSpPr>
          <p:cNvPr id="287" name="Google Shape;287;p38"/>
          <p:cNvCxnSpPr/>
          <p:nvPr/>
        </p:nvCxnSpPr>
        <p:spPr>
          <a:xfrm>
            <a:off x="457200" y="794452"/>
            <a:ext cx="457200" cy="0"/>
          </a:xfrm>
          <a:prstGeom prst="straightConnector1">
            <a:avLst/>
          </a:prstGeom>
          <a:noFill/>
          <a:ln w="76200" cap="flat" cmpd="sng">
            <a:solidFill>
              <a:srgbClr val="1E69D2"/>
            </a:solidFill>
            <a:prstDash val="solid"/>
            <a:miter lim="800000"/>
            <a:headEnd type="none" w="sm" len="sm"/>
            <a:tailEnd type="none" w="sm" len="sm"/>
          </a:ln>
        </p:spPr>
      </p:cxnSp>
      <p:sp>
        <p:nvSpPr>
          <p:cNvPr id="288" name="Google Shape;288;p38"/>
          <p:cNvSpPr txBox="1">
            <a:spLocks noGrp="1"/>
          </p:cNvSpPr>
          <p:nvPr>
            <p:ph type="body" idx="1"/>
          </p:nvPr>
        </p:nvSpPr>
        <p:spPr>
          <a:xfrm>
            <a:off x="342900" y="366836"/>
            <a:ext cx="5753200" cy="524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89" name="Google Shape;289;p38"/>
          <p:cNvSpPr txBox="1">
            <a:spLocks noGrp="1"/>
          </p:cNvSpPr>
          <p:nvPr>
            <p:ph type="body" idx="2"/>
          </p:nvPr>
        </p:nvSpPr>
        <p:spPr>
          <a:xfrm>
            <a:off x="342900" y="2708693"/>
            <a:ext cx="5753200" cy="3006400"/>
          </a:xfrm>
          <a:prstGeom prst="rect">
            <a:avLst/>
          </a:prstGeom>
          <a:noFill/>
          <a:ln>
            <a:noFill/>
          </a:ln>
        </p:spPr>
        <p:txBody>
          <a:bodyPr spcFirstLastPara="1" wrap="square" lIns="68575" tIns="34275" rIns="68575" bIns="34275" anchor="t" anchorCtr="0">
            <a:noAutofit/>
          </a:bodyPr>
          <a:lstStyle>
            <a:lvl1pPr marL="609585" marR="0" lvl="0" indent="-457189" algn="l" rtl="0">
              <a:lnSpc>
                <a:spcPct val="90000"/>
              </a:lnSpc>
              <a:spcBef>
                <a:spcPts val="1067"/>
              </a:spcBef>
              <a:spcAft>
                <a:spcPts val="0"/>
              </a:spcAft>
              <a:buClr>
                <a:srgbClr val="1E69D2"/>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31789" algn="l" rtl="0">
              <a:lnSpc>
                <a:spcPct val="90000"/>
              </a:lnSpc>
              <a:spcBef>
                <a:spcPts val="533"/>
              </a:spcBef>
              <a:spcAft>
                <a:spcPts val="0"/>
              </a:spcAft>
              <a:buClr>
                <a:srgbClr val="1E69D2"/>
              </a:buClr>
              <a:buSzPts val="1500"/>
              <a:buFont typeface="Arial"/>
              <a:buChar char="•"/>
              <a:defRPr sz="2000"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33"/>
              </a:spcBef>
              <a:spcAft>
                <a:spcPts val="0"/>
              </a:spcAft>
              <a:buClr>
                <a:srgbClr val="1E69D2"/>
              </a:buClr>
              <a:buSzPts val="1400"/>
              <a:buFont typeface="Arial"/>
              <a:buChar char="•"/>
              <a:defRPr sz="1867"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33"/>
              </a:spcBef>
              <a:spcAft>
                <a:spcPts val="0"/>
              </a:spcAft>
              <a:buClr>
                <a:srgbClr val="1E69D2"/>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4147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Blank 1">
  <p:cSld name="2_Blank 1">
    <p:spTree>
      <p:nvGrpSpPr>
        <p:cNvPr id="1" name="Shape 290"/>
        <p:cNvGrpSpPr/>
        <p:nvPr/>
      </p:nvGrpSpPr>
      <p:grpSpPr>
        <a:xfrm>
          <a:off x="0" y="0"/>
          <a:ext cx="0" cy="0"/>
          <a:chOff x="0" y="0"/>
          <a:chExt cx="0" cy="0"/>
        </a:xfrm>
      </p:grpSpPr>
      <p:pic>
        <p:nvPicPr>
          <p:cNvPr id="291" name="Google Shape;291;p39"/>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92" name="Google Shape;292;p39"/>
          <p:cNvSpPr txBox="1"/>
          <p:nvPr/>
        </p:nvSpPr>
        <p:spPr>
          <a:xfrm>
            <a:off x="11181607" y="6171449"/>
            <a:ext cx="671200" cy="338800"/>
          </a:xfrm>
          <a:prstGeom prst="rect">
            <a:avLst/>
          </a:prstGeom>
          <a:noFill/>
          <a:ln>
            <a:noFill/>
          </a:ln>
        </p:spPr>
        <p:txBody>
          <a:bodyPr spcFirstLastPara="1" wrap="square" lIns="91433" tIns="45700" rIns="91433" bIns="45700" anchor="t" anchorCtr="0">
            <a:noAutofit/>
          </a:bodyPr>
          <a:lstStyle/>
          <a:p>
            <a:pPr marL="0" marR="0" lvl="0" indent="0" algn="r" rtl="0">
              <a:spcBef>
                <a:spcPts val="0"/>
              </a:spcBef>
              <a:spcAft>
                <a:spcPts val="0"/>
              </a:spcAft>
              <a:buNone/>
            </a:pPr>
            <a:fld id="{00000000-1234-1234-1234-123412341234}" type="slidenum">
              <a:rPr lang="en" sz="1600" b="1">
                <a:solidFill>
                  <a:schemeClr val="lt2"/>
                </a:solidFill>
                <a:latin typeface="Roboto"/>
                <a:ea typeface="Roboto"/>
                <a:cs typeface="Roboto"/>
                <a:sym typeface="Roboto"/>
              </a:rPr>
              <a:pPr marL="0" marR="0" lvl="0" indent="0" algn="r" rtl="0">
                <a:spcBef>
                  <a:spcPts val="0"/>
                </a:spcBef>
                <a:spcAft>
                  <a:spcPts val="0"/>
                </a:spcAft>
                <a:buNone/>
              </a:pPr>
              <a:t>‹#›</a:t>
            </a:fld>
            <a:endParaRPr sz="1867" b="1">
              <a:solidFill>
                <a:schemeClr val="lt2"/>
              </a:solidFill>
              <a:latin typeface="Roboto"/>
              <a:ea typeface="Roboto"/>
              <a:cs typeface="Roboto"/>
              <a:sym typeface="Roboto"/>
            </a:endParaRPr>
          </a:p>
        </p:txBody>
      </p:sp>
      <p:sp>
        <p:nvSpPr>
          <p:cNvPr id="293" name="Google Shape;293;p39"/>
          <p:cNvSpPr txBox="1">
            <a:spLocks noGrp="1"/>
          </p:cNvSpPr>
          <p:nvPr>
            <p:ph type="subTitle" idx="1"/>
          </p:nvPr>
        </p:nvSpPr>
        <p:spPr>
          <a:xfrm>
            <a:off x="293768" y="924275"/>
            <a:ext cx="9580000" cy="496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000">
                <a:latin typeface="Roboto"/>
                <a:ea typeface="Roboto"/>
                <a:cs typeface="Roboto"/>
                <a:sym typeface="Roboto"/>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
        <p:nvSpPr>
          <p:cNvPr id="294" name="Google Shape;294;p39"/>
          <p:cNvSpPr/>
          <p:nvPr/>
        </p:nvSpPr>
        <p:spPr>
          <a:xfrm>
            <a:off x="0" y="0"/>
            <a:ext cx="12192000" cy="7444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95" name="Google Shape;295;p39"/>
          <p:cNvSpPr txBox="1">
            <a:spLocks noGrp="1"/>
          </p:cNvSpPr>
          <p:nvPr>
            <p:ph type="title"/>
          </p:nvPr>
        </p:nvSpPr>
        <p:spPr>
          <a:xfrm>
            <a:off x="305324" y="67956"/>
            <a:ext cx="5789600" cy="230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400" b="1">
                <a:solidFill>
                  <a:schemeClr val="lt1"/>
                </a:solidFill>
                <a:latin typeface="Frank Ruhl Libre"/>
                <a:ea typeface="Frank Ruhl Libre"/>
                <a:cs typeface="Frank Ruhl Libre"/>
                <a:sym typeface="Frank Ruhl Libre"/>
              </a:defRPr>
            </a:lvl1pPr>
            <a:lvl2pPr lvl="1" rtl="0">
              <a:spcBef>
                <a:spcPts val="0"/>
              </a:spcBef>
              <a:spcAft>
                <a:spcPts val="0"/>
              </a:spcAft>
              <a:buNone/>
              <a:defRPr sz="1467">
                <a:solidFill>
                  <a:schemeClr val="lt1"/>
                </a:solidFill>
              </a:defRPr>
            </a:lvl2pPr>
            <a:lvl3pPr lvl="2" rtl="0">
              <a:spcBef>
                <a:spcPts val="0"/>
              </a:spcBef>
              <a:spcAft>
                <a:spcPts val="0"/>
              </a:spcAft>
              <a:buNone/>
              <a:defRPr sz="1467">
                <a:solidFill>
                  <a:schemeClr val="lt1"/>
                </a:solidFill>
              </a:defRPr>
            </a:lvl3pPr>
            <a:lvl4pPr lvl="3" rtl="0">
              <a:spcBef>
                <a:spcPts val="0"/>
              </a:spcBef>
              <a:spcAft>
                <a:spcPts val="0"/>
              </a:spcAft>
              <a:buNone/>
              <a:defRPr sz="1467">
                <a:solidFill>
                  <a:schemeClr val="lt1"/>
                </a:solidFill>
              </a:defRPr>
            </a:lvl4pPr>
            <a:lvl5pPr lvl="4" rtl="0">
              <a:spcBef>
                <a:spcPts val="0"/>
              </a:spcBef>
              <a:spcAft>
                <a:spcPts val="0"/>
              </a:spcAft>
              <a:buNone/>
              <a:defRPr sz="1467">
                <a:solidFill>
                  <a:schemeClr val="lt1"/>
                </a:solidFill>
              </a:defRPr>
            </a:lvl5pPr>
            <a:lvl6pPr lvl="5" rtl="0">
              <a:spcBef>
                <a:spcPts val="0"/>
              </a:spcBef>
              <a:spcAft>
                <a:spcPts val="0"/>
              </a:spcAft>
              <a:buNone/>
              <a:defRPr sz="1467">
                <a:solidFill>
                  <a:schemeClr val="lt1"/>
                </a:solidFill>
              </a:defRPr>
            </a:lvl6pPr>
            <a:lvl7pPr lvl="6" rtl="0">
              <a:spcBef>
                <a:spcPts val="0"/>
              </a:spcBef>
              <a:spcAft>
                <a:spcPts val="0"/>
              </a:spcAft>
              <a:buNone/>
              <a:defRPr sz="1467">
                <a:solidFill>
                  <a:schemeClr val="lt1"/>
                </a:solidFill>
              </a:defRPr>
            </a:lvl7pPr>
            <a:lvl8pPr lvl="7" rtl="0">
              <a:spcBef>
                <a:spcPts val="0"/>
              </a:spcBef>
              <a:spcAft>
                <a:spcPts val="0"/>
              </a:spcAft>
              <a:buNone/>
              <a:defRPr sz="1467">
                <a:solidFill>
                  <a:schemeClr val="lt1"/>
                </a:solidFill>
              </a:defRPr>
            </a:lvl8pPr>
            <a:lvl9pPr lvl="8" rtl="0">
              <a:spcBef>
                <a:spcPts val="0"/>
              </a:spcBef>
              <a:spcAft>
                <a:spcPts val="0"/>
              </a:spcAft>
              <a:buNone/>
              <a:defRPr sz="1467">
                <a:solidFill>
                  <a:schemeClr val="lt1"/>
                </a:solidFill>
              </a:defRPr>
            </a:lvl9pPr>
          </a:lstStyle>
          <a:p>
            <a:endParaRPr/>
          </a:p>
        </p:txBody>
      </p:sp>
    </p:spTree>
    <p:extLst>
      <p:ext uri="{BB962C8B-B14F-4D97-AF65-F5344CB8AC3E}">
        <p14:creationId xmlns:p14="http://schemas.microsoft.com/office/powerpoint/2010/main" val="12703353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Blank 2">
  <p:cSld name="2_Blank 2">
    <p:spTree>
      <p:nvGrpSpPr>
        <p:cNvPr id="1" name="Shape 296"/>
        <p:cNvGrpSpPr/>
        <p:nvPr/>
      </p:nvGrpSpPr>
      <p:grpSpPr>
        <a:xfrm>
          <a:off x="0" y="0"/>
          <a:ext cx="0" cy="0"/>
          <a:chOff x="0" y="0"/>
          <a:chExt cx="0" cy="0"/>
        </a:xfrm>
      </p:grpSpPr>
      <p:pic>
        <p:nvPicPr>
          <p:cNvPr id="297" name="Google Shape;297;p40"/>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298" name="Google Shape;298;p40"/>
          <p:cNvSpPr txBox="1"/>
          <p:nvPr/>
        </p:nvSpPr>
        <p:spPr>
          <a:xfrm>
            <a:off x="11181607" y="6171449"/>
            <a:ext cx="671200" cy="338800"/>
          </a:xfrm>
          <a:prstGeom prst="rect">
            <a:avLst/>
          </a:prstGeom>
          <a:noFill/>
          <a:ln>
            <a:noFill/>
          </a:ln>
        </p:spPr>
        <p:txBody>
          <a:bodyPr spcFirstLastPara="1" wrap="square" lIns="91433" tIns="45700" rIns="91433" bIns="45700" anchor="t" anchorCtr="0">
            <a:noAutofit/>
          </a:bodyPr>
          <a:lstStyle/>
          <a:p>
            <a:pPr marL="0" marR="0" lvl="0" indent="0" algn="r" rtl="0">
              <a:spcBef>
                <a:spcPts val="0"/>
              </a:spcBef>
              <a:spcAft>
                <a:spcPts val="0"/>
              </a:spcAft>
              <a:buNone/>
            </a:pPr>
            <a:fld id="{00000000-1234-1234-1234-123412341234}" type="slidenum">
              <a:rPr lang="en" sz="1600" b="1">
                <a:solidFill>
                  <a:schemeClr val="lt2"/>
                </a:solidFill>
                <a:latin typeface="Roboto"/>
                <a:ea typeface="Roboto"/>
                <a:cs typeface="Roboto"/>
                <a:sym typeface="Roboto"/>
              </a:rPr>
              <a:pPr marL="0" marR="0" lvl="0" indent="0" algn="r" rtl="0">
                <a:spcBef>
                  <a:spcPts val="0"/>
                </a:spcBef>
                <a:spcAft>
                  <a:spcPts val="0"/>
                </a:spcAft>
                <a:buNone/>
              </a:pPr>
              <a:t>‹#›</a:t>
            </a:fld>
            <a:endParaRPr sz="1867" b="1">
              <a:solidFill>
                <a:schemeClr val="lt2"/>
              </a:solidFill>
              <a:latin typeface="Roboto"/>
              <a:ea typeface="Roboto"/>
              <a:cs typeface="Roboto"/>
              <a:sym typeface="Roboto"/>
            </a:endParaRPr>
          </a:p>
        </p:txBody>
      </p:sp>
      <p:sp>
        <p:nvSpPr>
          <p:cNvPr id="299" name="Google Shape;299;p40"/>
          <p:cNvSpPr txBox="1">
            <a:spLocks noGrp="1"/>
          </p:cNvSpPr>
          <p:nvPr>
            <p:ph type="subTitle" idx="1"/>
          </p:nvPr>
        </p:nvSpPr>
        <p:spPr>
          <a:xfrm>
            <a:off x="293768" y="924275"/>
            <a:ext cx="9580000" cy="496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000">
                <a:latin typeface="Roboto"/>
                <a:ea typeface="Roboto"/>
                <a:cs typeface="Roboto"/>
                <a:sym typeface="Roboto"/>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
        <p:nvSpPr>
          <p:cNvPr id="300" name="Google Shape;300;p40"/>
          <p:cNvSpPr/>
          <p:nvPr/>
        </p:nvSpPr>
        <p:spPr>
          <a:xfrm>
            <a:off x="0" y="0"/>
            <a:ext cx="12192000" cy="7444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301" name="Google Shape;301;p40"/>
          <p:cNvSpPr txBox="1">
            <a:spLocks noGrp="1"/>
          </p:cNvSpPr>
          <p:nvPr>
            <p:ph type="title"/>
          </p:nvPr>
        </p:nvSpPr>
        <p:spPr>
          <a:xfrm>
            <a:off x="305324" y="67956"/>
            <a:ext cx="5789600" cy="230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400" b="1">
                <a:solidFill>
                  <a:schemeClr val="lt1"/>
                </a:solidFill>
                <a:latin typeface="Frank Ruhl Libre"/>
                <a:ea typeface="Frank Ruhl Libre"/>
                <a:cs typeface="Frank Ruhl Libre"/>
                <a:sym typeface="Frank Ruhl Libre"/>
              </a:defRPr>
            </a:lvl1pPr>
            <a:lvl2pPr lvl="1" rtl="0">
              <a:spcBef>
                <a:spcPts val="0"/>
              </a:spcBef>
              <a:spcAft>
                <a:spcPts val="0"/>
              </a:spcAft>
              <a:buNone/>
              <a:defRPr sz="1467">
                <a:solidFill>
                  <a:schemeClr val="lt1"/>
                </a:solidFill>
              </a:defRPr>
            </a:lvl2pPr>
            <a:lvl3pPr lvl="2" rtl="0">
              <a:spcBef>
                <a:spcPts val="0"/>
              </a:spcBef>
              <a:spcAft>
                <a:spcPts val="0"/>
              </a:spcAft>
              <a:buNone/>
              <a:defRPr sz="1467">
                <a:solidFill>
                  <a:schemeClr val="lt1"/>
                </a:solidFill>
              </a:defRPr>
            </a:lvl3pPr>
            <a:lvl4pPr lvl="3" rtl="0">
              <a:spcBef>
                <a:spcPts val="0"/>
              </a:spcBef>
              <a:spcAft>
                <a:spcPts val="0"/>
              </a:spcAft>
              <a:buNone/>
              <a:defRPr sz="1467">
                <a:solidFill>
                  <a:schemeClr val="lt1"/>
                </a:solidFill>
              </a:defRPr>
            </a:lvl4pPr>
            <a:lvl5pPr lvl="4" rtl="0">
              <a:spcBef>
                <a:spcPts val="0"/>
              </a:spcBef>
              <a:spcAft>
                <a:spcPts val="0"/>
              </a:spcAft>
              <a:buNone/>
              <a:defRPr sz="1467">
                <a:solidFill>
                  <a:schemeClr val="lt1"/>
                </a:solidFill>
              </a:defRPr>
            </a:lvl5pPr>
            <a:lvl6pPr lvl="5" rtl="0">
              <a:spcBef>
                <a:spcPts val="0"/>
              </a:spcBef>
              <a:spcAft>
                <a:spcPts val="0"/>
              </a:spcAft>
              <a:buNone/>
              <a:defRPr sz="1467">
                <a:solidFill>
                  <a:schemeClr val="lt1"/>
                </a:solidFill>
              </a:defRPr>
            </a:lvl6pPr>
            <a:lvl7pPr lvl="6" rtl="0">
              <a:spcBef>
                <a:spcPts val="0"/>
              </a:spcBef>
              <a:spcAft>
                <a:spcPts val="0"/>
              </a:spcAft>
              <a:buNone/>
              <a:defRPr sz="1467">
                <a:solidFill>
                  <a:schemeClr val="lt1"/>
                </a:solidFill>
              </a:defRPr>
            </a:lvl7pPr>
            <a:lvl8pPr lvl="7" rtl="0">
              <a:spcBef>
                <a:spcPts val="0"/>
              </a:spcBef>
              <a:spcAft>
                <a:spcPts val="0"/>
              </a:spcAft>
              <a:buNone/>
              <a:defRPr sz="1467">
                <a:solidFill>
                  <a:schemeClr val="lt1"/>
                </a:solidFill>
              </a:defRPr>
            </a:lvl8pPr>
            <a:lvl9pPr lvl="8" rtl="0">
              <a:spcBef>
                <a:spcPts val="0"/>
              </a:spcBef>
              <a:spcAft>
                <a:spcPts val="0"/>
              </a:spcAft>
              <a:buNone/>
              <a:defRPr sz="1467">
                <a:solidFill>
                  <a:schemeClr val="lt1"/>
                </a:solidFill>
              </a:defRPr>
            </a:lvl9pPr>
          </a:lstStyle>
          <a:p>
            <a:endParaRPr/>
          </a:p>
        </p:txBody>
      </p:sp>
    </p:spTree>
    <p:extLst>
      <p:ext uri="{BB962C8B-B14F-4D97-AF65-F5344CB8AC3E}">
        <p14:creationId xmlns:p14="http://schemas.microsoft.com/office/powerpoint/2010/main" val="288846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AC029104-DA3D-4E89-A3C8-605B9FFCE273}"/>
              </a:ext>
            </a:extLst>
          </p:cNvPr>
          <p:cNvSpPr>
            <a:spLocks noGrp="1"/>
          </p:cNvSpPr>
          <p:nvPr>
            <p:ph type="ftr" sz="quarter" idx="10"/>
          </p:nvPr>
        </p:nvSpPr>
        <p:spPr/>
        <p:txBody>
          <a:bodyPr/>
          <a:lstStyle/>
          <a:p>
            <a:r>
              <a:rPr lang="en-US"/>
              <a:t>Vaccination Management – February 24, 2021</a:t>
            </a:r>
            <a:endParaRPr lang="en-US" dirty="0"/>
          </a:p>
        </p:txBody>
      </p:sp>
      <p:sp>
        <p:nvSpPr>
          <p:cNvPr id="7" name="Slide Number Placeholder 6">
            <a:extLst>
              <a:ext uri="{FF2B5EF4-FFF2-40B4-BE49-F238E27FC236}">
                <a16:creationId xmlns:a16="http://schemas.microsoft.com/office/drawing/2014/main" id="{6D2C8A8E-39B5-478F-9496-50B15DA112CC}"/>
              </a:ext>
            </a:extLst>
          </p:cNvPr>
          <p:cNvSpPr>
            <a:spLocks noGrp="1"/>
          </p:cNvSpPr>
          <p:nvPr>
            <p:ph type="sldNum" sz="quarter" idx="11"/>
          </p:nvPr>
        </p:nvSpPr>
        <p:spPr/>
        <p:txBody>
          <a:body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103603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Blank 3">
  <p:cSld name="2_Blank 3">
    <p:spTree>
      <p:nvGrpSpPr>
        <p:cNvPr id="1" name="Shape 302"/>
        <p:cNvGrpSpPr/>
        <p:nvPr/>
      </p:nvGrpSpPr>
      <p:grpSpPr>
        <a:xfrm>
          <a:off x="0" y="0"/>
          <a:ext cx="0" cy="0"/>
          <a:chOff x="0" y="0"/>
          <a:chExt cx="0" cy="0"/>
        </a:xfrm>
      </p:grpSpPr>
      <p:pic>
        <p:nvPicPr>
          <p:cNvPr id="303" name="Google Shape;303;p41"/>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304" name="Google Shape;304;p41"/>
          <p:cNvSpPr txBox="1"/>
          <p:nvPr/>
        </p:nvSpPr>
        <p:spPr>
          <a:xfrm>
            <a:off x="11181607" y="6171449"/>
            <a:ext cx="671200" cy="338800"/>
          </a:xfrm>
          <a:prstGeom prst="rect">
            <a:avLst/>
          </a:prstGeom>
          <a:noFill/>
          <a:ln>
            <a:noFill/>
          </a:ln>
        </p:spPr>
        <p:txBody>
          <a:bodyPr spcFirstLastPara="1" wrap="square" lIns="91433" tIns="45700" rIns="91433" bIns="45700" anchor="t" anchorCtr="0">
            <a:noAutofit/>
          </a:bodyPr>
          <a:lstStyle/>
          <a:p>
            <a:pPr marL="0" marR="0" lvl="0" indent="0" algn="r" rtl="0">
              <a:spcBef>
                <a:spcPts val="0"/>
              </a:spcBef>
              <a:spcAft>
                <a:spcPts val="0"/>
              </a:spcAft>
              <a:buNone/>
            </a:pPr>
            <a:fld id="{00000000-1234-1234-1234-123412341234}" type="slidenum">
              <a:rPr lang="en" sz="1600" b="1">
                <a:solidFill>
                  <a:schemeClr val="lt2"/>
                </a:solidFill>
                <a:latin typeface="Roboto"/>
                <a:ea typeface="Roboto"/>
                <a:cs typeface="Roboto"/>
                <a:sym typeface="Roboto"/>
              </a:rPr>
              <a:pPr marL="0" marR="0" lvl="0" indent="0" algn="r" rtl="0">
                <a:spcBef>
                  <a:spcPts val="0"/>
                </a:spcBef>
                <a:spcAft>
                  <a:spcPts val="0"/>
                </a:spcAft>
                <a:buNone/>
              </a:pPr>
              <a:t>‹#›</a:t>
            </a:fld>
            <a:endParaRPr sz="1867" b="1">
              <a:solidFill>
                <a:schemeClr val="lt2"/>
              </a:solidFill>
              <a:latin typeface="Roboto"/>
              <a:ea typeface="Roboto"/>
              <a:cs typeface="Roboto"/>
              <a:sym typeface="Roboto"/>
            </a:endParaRPr>
          </a:p>
        </p:txBody>
      </p:sp>
      <p:sp>
        <p:nvSpPr>
          <p:cNvPr id="305" name="Google Shape;305;p41"/>
          <p:cNvSpPr txBox="1">
            <a:spLocks noGrp="1"/>
          </p:cNvSpPr>
          <p:nvPr>
            <p:ph type="subTitle" idx="1"/>
          </p:nvPr>
        </p:nvSpPr>
        <p:spPr>
          <a:xfrm>
            <a:off x="293768" y="924275"/>
            <a:ext cx="9580000" cy="496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000">
                <a:latin typeface="Roboto"/>
                <a:ea typeface="Roboto"/>
                <a:cs typeface="Roboto"/>
                <a:sym typeface="Roboto"/>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
        <p:nvSpPr>
          <p:cNvPr id="306" name="Google Shape;306;p41"/>
          <p:cNvSpPr/>
          <p:nvPr/>
        </p:nvSpPr>
        <p:spPr>
          <a:xfrm>
            <a:off x="0" y="0"/>
            <a:ext cx="12192000" cy="7444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307" name="Google Shape;307;p41"/>
          <p:cNvSpPr txBox="1">
            <a:spLocks noGrp="1"/>
          </p:cNvSpPr>
          <p:nvPr>
            <p:ph type="title"/>
          </p:nvPr>
        </p:nvSpPr>
        <p:spPr>
          <a:xfrm>
            <a:off x="305324" y="67956"/>
            <a:ext cx="5789600" cy="230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400" b="1">
                <a:solidFill>
                  <a:schemeClr val="lt1"/>
                </a:solidFill>
                <a:latin typeface="Frank Ruhl Libre"/>
                <a:ea typeface="Frank Ruhl Libre"/>
                <a:cs typeface="Frank Ruhl Libre"/>
                <a:sym typeface="Frank Ruhl Libre"/>
              </a:defRPr>
            </a:lvl1pPr>
            <a:lvl2pPr lvl="1" rtl="0">
              <a:spcBef>
                <a:spcPts val="0"/>
              </a:spcBef>
              <a:spcAft>
                <a:spcPts val="0"/>
              </a:spcAft>
              <a:buNone/>
              <a:defRPr sz="1467">
                <a:solidFill>
                  <a:schemeClr val="lt1"/>
                </a:solidFill>
              </a:defRPr>
            </a:lvl2pPr>
            <a:lvl3pPr lvl="2" rtl="0">
              <a:spcBef>
                <a:spcPts val="0"/>
              </a:spcBef>
              <a:spcAft>
                <a:spcPts val="0"/>
              </a:spcAft>
              <a:buNone/>
              <a:defRPr sz="1467">
                <a:solidFill>
                  <a:schemeClr val="lt1"/>
                </a:solidFill>
              </a:defRPr>
            </a:lvl3pPr>
            <a:lvl4pPr lvl="3" rtl="0">
              <a:spcBef>
                <a:spcPts val="0"/>
              </a:spcBef>
              <a:spcAft>
                <a:spcPts val="0"/>
              </a:spcAft>
              <a:buNone/>
              <a:defRPr sz="1467">
                <a:solidFill>
                  <a:schemeClr val="lt1"/>
                </a:solidFill>
              </a:defRPr>
            </a:lvl4pPr>
            <a:lvl5pPr lvl="4" rtl="0">
              <a:spcBef>
                <a:spcPts val="0"/>
              </a:spcBef>
              <a:spcAft>
                <a:spcPts val="0"/>
              </a:spcAft>
              <a:buNone/>
              <a:defRPr sz="1467">
                <a:solidFill>
                  <a:schemeClr val="lt1"/>
                </a:solidFill>
              </a:defRPr>
            </a:lvl5pPr>
            <a:lvl6pPr lvl="5" rtl="0">
              <a:spcBef>
                <a:spcPts val="0"/>
              </a:spcBef>
              <a:spcAft>
                <a:spcPts val="0"/>
              </a:spcAft>
              <a:buNone/>
              <a:defRPr sz="1467">
                <a:solidFill>
                  <a:schemeClr val="lt1"/>
                </a:solidFill>
              </a:defRPr>
            </a:lvl6pPr>
            <a:lvl7pPr lvl="6" rtl="0">
              <a:spcBef>
                <a:spcPts val="0"/>
              </a:spcBef>
              <a:spcAft>
                <a:spcPts val="0"/>
              </a:spcAft>
              <a:buNone/>
              <a:defRPr sz="1467">
                <a:solidFill>
                  <a:schemeClr val="lt1"/>
                </a:solidFill>
              </a:defRPr>
            </a:lvl7pPr>
            <a:lvl8pPr lvl="7" rtl="0">
              <a:spcBef>
                <a:spcPts val="0"/>
              </a:spcBef>
              <a:spcAft>
                <a:spcPts val="0"/>
              </a:spcAft>
              <a:buNone/>
              <a:defRPr sz="1467">
                <a:solidFill>
                  <a:schemeClr val="lt1"/>
                </a:solidFill>
              </a:defRPr>
            </a:lvl8pPr>
            <a:lvl9pPr lvl="8" rtl="0">
              <a:spcBef>
                <a:spcPts val="0"/>
              </a:spcBef>
              <a:spcAft>
                <a:spcPts val="0"/>
              </a:spcAft>
              <a:buNone/>
              <a:defRPr sz="1467">
                <a:solidFill>
                  <a:schemeClr val="lt1"/>
                </a:solidFill>
              </a:defRPr>
            </a:lvl9pPr>
          </a:lstStyle>
          <a:p>
            <a:endParaRPr/>
          </a:p>
        </p:txBody>
      </p:sp>
    </p:spTree>
    <p:extLst>
      <p:ext uri="{BB962C8B-B14F-4D97-AF65-F5344CB8AC3E}">
        <p14:creationId xmlns:p14="http://schemas.microsoft.com/office/powerpoint/2010/main" val="25192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Blank 4">
  <p:cSld name="2_Blank 4">
    <p:spTree>
      <p:nvGrpSpPr>
        <p:cNvPr id="1" name="Shape 308"/>
        <p:cNvGrpSpPr/>
        <p:nvPr/>
      </p:nvGrpSpPr>
      <p:grpSpPr>
        <a:xfrm>
          <a:off x="0" y="0"/>
          <a:ext cx="0" cy="0"/>
          <a:chOff x="0" y="0"/>
          <a:chExt cx="0" cy="0"/>
        </a:xfrm>
      </p:grpSpPr>
      <p:pic>
        <p:nvPicPr>
          <p:cNvPr id="309" name="Google Shape;309;p42"/>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310" name="Google Shape;310;p42"/>
          <p:cNvSpPr txBox="1"/>
          <p:nvPr/>
        </p:nvSpPr>
        <p:spPr>
          <a:xfrm>
            <a:off x="11181607" y="6171449"/>
            <a:ext cx="671200" cy="338800"/>
          </a:xfrm>
          <a:prstGeom prst="rect">
            <a:avLst/>
          </a:prstGeom>
          <a:noFill/>
          <a:ln>
            <a:noFill/>
          </a:ln>
        </p:spPr>
        <p:txBody>
          <a:bodyPr spcFirstLastPara="1" wrap="square" lIns="91433" tIns="45700" rIns="91433" bIns="45700" anchor="t" anchorCtr="0">
            <a:noAutofit/>
          </a:bodyPr>
          <a:lstStyle/>
          <a:p>
            <a:pPr marL="0" marR="0" lvl="0" indent="0" algn="r" rtl="0">
              <a:spcBef>
                <a:spcPts val="0"/>
              </a:spcBef>
              <a:spcAft>
                <a:spcPts val="0"/>
              </a:spcAft>
              <a:buNone/>
            </a:pPr>
            <a:fld id="{00000000-1234-1234-1234-123412341234}" type="slidenum">
              <a:rPr lang="en" sz="1600" b="1" i="0" u="none" strike="noStrike" cap="none">
                <a:solidFill>
                  <a:schemeClr val="lt2"/>
                </a:solidFill>
                <a:latin typeface="Roboto"/>
                <a:ea typeface="Roboto"/>
                <a:cs typeface="Roboto"/>
                <a:sym typeface="Roboto"/>
              </a:rPr>
              <a:pPr marL="0" marR="0" lvl="0" indent="0" algn="r" rtl="0">
                <a:spcBef>
                  <a:spcPts val="0"/>
                </a:spcBef>
                <a:spcAft>
                  <a:spcPts val="0"/>
                </a:spcAft>
                <a:buNone/>
              </a:pPr>
              <a:t>‹#›</a:t>
            </a:fld>
            <a:endParaRPr sz="1867" b="1" i="0" u="none" strike="noStrike" cap="none">
              <a:solidFill>
                <a:schemeClr val="lt2"/>
              </a:solidFill>
              <a:latin typeface="Roboto"/>
              <a:ea typeface="Roboto"/>
              <a:cs typeface="Roboto"/>
              <a:sym typeface="Roboto"/>
            </a:endParaRPr>
          </a:p>
        </p:txBody>
      </p:sp>
      <p:sp>
        <p:nvSpPr>
          <p:cNvPr id="311" name="Google Shape;311;p42"/>
          <p:cNvSpPr/>
          <p:nvPr/>
        </p:nvSpPr>
        <p:spPr>
          <a:xfrm>
            <a:off x="0" y="0"/>
            <a:ext cx="12192000" cy="744400"/>
          </a:xfrm>
          <a:prstGeom prst="rect">
            <a:avLst/>
          </a:prstGeom>
          <a:solidFill>
            <a:srgbClr val="1E69D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FFFFFF"/>
              </a:solidFill>
              <a:latin typeface="Calibri"/>
              <a:ea typeface="Calibri"/>
              <a:cs typeface="Calibri"/>
              <a:sym typeface="Calibri"/>
            </a:endParaRPr>
          </a:p>
        </p:txBody>
      </p:sp>
      <p:sp>
        <p:nvSpPr>
          <p:cNvPr id="312" name="Google Shape;312;p42"/>
          <p:cNvSpPr txBox="1">
            <a:spLocks noGrp="1"/>
          </p:cNvSpPr>
          <p:nvPr>
            <p:ph type="title"/>
          </p:nvPr>
        </p:nvSpPr>
        <p:spPr>
          <a:xfrm>
            <a:off x="230951" y="130675"/>
            <a:ext cx="6076000" cy="17308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400" b="1">
                <a:solidFill>
                  <a:schemeClr val="lt1"/>
                </a:solidFill>
                <a:latin typeface="Frank Ruhl Libre"/>
                <a:ea typeface="Frank Ruhl Libre"/>
                <a:cs typeface="Frank Ruhl Libre"/>
                <a:sym typeface="Frank Ruhl Libr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313" name="Google Shape;313;p42"/>
          <p:cNvSpPr txBox="1">
            <a:spLocks noGrp="1"/>
          </p:cNvSpPr>
          <p:nvPr>
            <p:ph type="title" idx="2"/>
          </p:nvPr>
        </p:nvSpPr>
        <p:spPr>
          <a:xfrm>
            <a:off x="196751" y="853875"/>
            <a:ext cx="10519200" cy="5252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000" b="1">
                <a:solidFill>
                  <a:schemeClr val="lt2"/>
                </a:solidFill>
                <a:latin typeface="Roboto"/>
                <a:ea typeface="Roboto"/>
                <a:cs typeface="Roboto"/>
                <a:sym typeface="Roboto"/>
              </a:defRPr>
            </a:lvl1pPr>
            <a:lvl2pPr lvl="1" rtl="0">
              <a:spcBef>
                <a:spcPts val="0"/>
              </a:spcBef>
              <a:spcAft>
                <a:spcPts val="0"/>
              </a:spcAft>
              <a:buNone/>
              <a:defRPr sz="1467">
                <a:solidFill>
                  <a:schemeClr val="lt2"/>
                </a:solidFill>
              </a:defRPr>
            </a:lvl2pPr>
            <a:lvl3pPr lvl="2" rtl="0">
              <a:spcBef>
                <a:spcPts val="0"/>
              </a:spcBef>
              <a:spcAft>
                <a:spcPts val="0"/>
              </a:spcAft>
              <a:buNone/>
              <a:defRPr sz="1467">
                <a:solidFill>
                  <a:schemeClr val="lt2"/>
                </a:solidFill>
              </a:defRPr>
            </a:lvl3pPr>
            <a:lvl4pPr lvl="3" rtl="0">
              <a:spcBef>
                <a:spcPts val="0"/>
              </a:spcBef>
              <a:spcAft>
                <a:spcPts val="0"/>
              </a:spcAft>
              <a:buNone/>
              <a:defRPr sz="1467">
                <a:solidFill>
                  <a:schemeClr val="lt2"/>
                </a:solidFill>
              </a:defRPr>
            </a:lvl4pPr>
            <a:lvl5pPr lvl="4" rtl="0">
              <a:spcBef>
                <a:spcPts val="0"/>
              </a:spcBef>
              <a:spcAft>
                <a:spcPts val="0"/>
              </a:spcAft>
              <a:buNone/>
              <a:defRPr sz="1467">
                <a:solidFill>
                  <a:schemeClr val="lt2"/>
                </a:solidFill>
              </a:defRPr>
            </a:lvl5pPr>
            <a:lvl6pPr lvl="5" rtl="0">
              <a:spcBef>
                <a:spcPts val="0"/>
              </a:spcBef>
              <a:spcAft>
                <a:spcPts val="0"/>
              </a:spcAft>
              <a:buNone/>
              <a:defRPr sz="1467">
                <a:solidFill>
                  <a:schemeClr val="lt2"/>
                </a:solidFill>
              </a:defRPr>
            </a:lvl6pPr>
            <a:lvl7pPr lvl="6" rtl="0">
              <a:spcBef>
                <a:spcPts val="0"/>
              </a:spcBef>
              <a:spcAft>
                <a:spcPts val="0"/>
              </a:spcAft>
              <a:buNone/>
              <a:defRPr sz="1467">
                <a:solidFill>
                  <a:schemeClr val="lt2"/>
                </a:solidFill>
              </a:defRPr>
            </a:lvl7pPr>
            <a:lvl8pPr lvl="7" rtl="0">
              <a:spcBef>
                <a:spcPts val="0"/>
              </a:spcBef>
              <a:spcAft>
                <a:spcPts val="0"/>
              </a:spcAft>
              <a:buNone/>
              <a:defRPr sz="1467">
                <a:solidFill>
                  <a:schemeClr val="lt2"/>
                </a:solidFill>
              </a:defRPr>
            </a:lvl8pPr>
            <a:lvl9pPr lvl="8" rtl="0">
              <a:spcBef>
                <a:spcPts val="0"/>
              </a:spcBef>
              <a:spcAft>
                <a:spcPts val="0"/>
              </a:spcAft>
              <a:buNone/>
              <a:defRPr sz="1467">
                <a:solidFill>
                  <a:schemeClr val="lt2"/>
                </a:solidFill>
              </a:defRPr>
            </a:lvl9pPr>
          </a:lstStyle>
          <a:p>
            <a:endParaRPr/>
          </a:p>
        </p:txBody>
      </p:sp>
      <p:sp>
        <p:nvSpPr>
          <p:cNvPr id="314" name="Google Shape;314;p42"/>
          <p:cNvSpPr txBox="1">
            <a:spLocks noGrp="1"/>
          </p:cNvSpPr>
          <p:nvPr>
            <p:ph type="subTitle" idx="1"/>
          </p:nvPr>
        </p:nvSpPr>
        <p:spPr>
          <a:xfrm>
            <a:off x="190512" y="1238007"/>
            <a:ext cx="5904000" cy="15360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1867">
                <a:latin typeface="Roboto"/>
                <a:ea typeface="Roboto"/>
                <a:cs typeface="Roboto"/>
                <a:sym typeface="Roboto"/>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Tree>
    <p:extLst>
      <p:ext uri="{BB962C8B-B14F-4D97-AF65-F5344CB8AC3E}">
        <p14:creationId xmlns:p14="http://schemas.microsoft.com/office/powerpoint/2010/main" val="1587040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Blank 5">
  <p:cSld name="2_Blank 5">
    <p:spTree>
      <p:nvGrpSpPr>
        <p:cNvPr id="1" name="Shape 315"/>
        <p:cNvGrpSpPr/>
        <p:nvPr/>
      </p:nvGrpSpPr>
      <p:grpSpPr>
        <a:xfrm>
          <a:off x="0" y="0"/>
          <a:ext cx="0" cy="0"/>
          <a:chOff x="0" y="0"/>
          <a:chExt cx="0" cy="0"/>
        </a:xfrm>
      </p:grpSpPr>
      <p:pic>
        <p:nvPicPr>
          <p:cNvPr id="316" name="Google Shape;316;p43"/>
          <p:cNvPicPr preferRelativeResize="0"/>
          <p:nvPr/>
        </p:nvPicPr>
        <p:blipFill rotWithShape="1">
          <a:blip r:embed="rId2">
            <a:alphaModFix/>
          </a:blip>
          <a:srcRect/>
          <a:stretch/>
        </p:blipFill>
        <p:spPr>
          <a:xfrm>
            <a:off x="227750" y="5918330"/>
            <a:ext cx="1991761" cy="844793"/>
          </a:xfrm>
          <a:prstGeom prst="rect">
            <a:avLst/>
          </a:prstGeom>
          <a:noFill/>
          <a:ln>
            <a:noFill/>
          </a:ln>
        </p:spPr>
      </p:pic>
      <p:sp>
        <p:nvSpPr>
          <p:cNvPr id="317" name="Google Shape;317;p43"/>
          <p:cNvSpPr txBox="1"/>
          <p:nvPr/>
        </p:nvSpPr>
        <p:spPr>
          <a:xfrm>
            <a:off x="11181607" y="6171449"/>
            <a:ext cx="671200" cy="338800"/>
          </a:xfrm>
          <a:prstGeom prst="rect">
            <a:avLst/>
          </a:prstGeom>
          <a:noFill/>
          <a:ln>
            <a:noFill/>
          </a:ln>
        </p:spPr>
        <p:txBody>
          <a:bodyPr spcFirstLastPara="1" wrap="square" lIns="91433" tIns="45700" rIns="91433" bIns="45700" anchor="t" anchorCtr="0">
            <a:noAutofit/>
          </a:bodyPr>
          <a:lstStyle/>
          <a:p>
            <a:pPr marL="0" marR="0" lvl="0" indent="0" algn="r" rtl="0">
              <a:spcBef>
                <a:spcPts val="0"/>
              </a:spcBef>
              <a:spcAft>
                <a:spcPts val="0"/>
              </a:spcAft>
              <a:buNone/>
            </a:pPr>
            <a:fld id="{00000000-1234-1234-1234-123412341234}" type="slidenum">
              <a:rPr lang="en" sz="1600" b="1" i="0" u="none" strike="noStrike" cap="none">
                <a:solidFill>
                  <a:schemeClr val="lt2"/>
                </a:solidFill>
                <a:latin typeface="Roboto"/>
                <a:ea typeface="Roboto"/>
                <a:cs typeface="Roboto"/>
                <a:sym typeface="Roboto"/>
              </a:rPr>
              <a:pPr marL="0" marR="0" lvl="0" indent="0" algn="r" rtl="0">
                <a:spcBef>
                  <a:spcPts val="0"/>
                </a:spcBef>
                <a:spcAft>
                  <a:spcPts val="0"/>
                </a:spcAft>
                <a:buNone/>
              </a:pPr>
              <a:t>‹#›</a:t>
            </a:fld>
            <a:endParaRPr sz="1867" b="1" i="0" u="none" strike="noStrike" cap="none">
              <a:solidFill>
                <a:schemeClr val="lt2"/>
              </a:solidFill>
              <a:latin typeface="Roboto"/>
              <a:ea typeface="Roboto"/>
              <a:cs typeface="Roboto"/>
              <a:sym typeface="Roboto"/>
            </a:endParaRPr>
          </a:p>
        </p:txBody>
      </p:sp>
      <p:sp>
        <p:nvSpPr>
          <p:cNvPr id="318" name="Google Shape;318;p43"/>
          <p:cNvSpPr/>
          <p:nvPr/>
        </p:nvSpPr>
        <p:spPr>
          <a:xfrm>
            <a:off x="0" y="0"/>
            <a:ext cx="12192000" cy="7444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319" name="Google Shape;319;p43"/>
          <p:cNvSpPr txBox="1">
            <a:spLocks noGrp="1"/>
          </p:cNvSpPr>
          <p:nvPr>
            <p:ph type="title"/>
          </p:nvPr>
        </p:nvSpPr>
        <p:spPr>
          <a:xfrm>
            <a:off x="230951" y="127325"/>
            <a:ext cx="7512800" cy="7444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400" b="1">
                <a:solidFill>
                  <a:srgbClr val="FFFFFF"/>
                </a:solidFill>
                <a:latin typeface="Frank Ruhl Libre"/>
                <a:ea typeface="Frank Ruhl Libre"/>
                <a:cs typeface="Frank Ruhl Libre"/>
                <a:sym typeface="Frank Ruhl Libre"/>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
        <p:nvSpPr>
          <p:cNvPr id="320" name="Google Shape;320;p43"/>
          <p:cNvSpPr txBox="1">
            <a:spLocks noGrp="1"/>
          </p:cNvSpPr>
          <p:nvPr>
            <p:ph type="title" idx="2"/>
          </p:nvPr>
        </p:nvSpPr>
        <p:spPr>
          <a:xfrm>
            <a:off x="256591" y="865853"/>
            <a:ext cx="4054000" cy="13224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2000" b="1">
                <a:solidFill>
                  <a:schemeClr val="accent5"/>
                </a:solidFill>
                <a:latin typeface="Roboto"/>
                <a:ea typeface="Roboto"/>
                <a:cs typeface="Roboto"/>
                <a:sym typeface="Roboto"/>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
        <p:nvSpPr>
          <p:cNvPr id="321" name="Google Shape;321;p43"/>
          <p:cNvSpPr txBox="1">
            <a:spLocks noGrp="1"/>
          </p:cNvSpPr>
          <p:nvPr>
            <p:ph type="subTitle" idx="1"/>
          </p:nvPr>
        </p:nvSpPr>
        <p:spPr>
          <a:xfrm>
            <a:off x="227079" y="1287560"/>
            <a:ext cx="5408800" cy="744400"/>
          </a:xfrm>
          <a:prstGeom prst="rect">
            <a:avLst/>
          </a:prstGeom>
          <a:noFill/>
          <a:ln>
            <a:noFill/>
          </a:ln>
        </p:spPr>
        <p:txBody>
          <a:bodyPr spcFirstLastPara="1" wrap="square" lIns="68575" tIns="68575" rIns="68575" bIns="68575" anchor="t" anchorCtr="0">
            <a:noAutofit/>
          </a:bodyPr>
          <a:lstStyle>
            <a:lvl1pPr lvl="0" rtl="0">
              <a:spcBef>
                <a:spcPts val="0"/>
              </a:spcBef>
              <a:spcAft>
                <a:spcPts val="0"/>
              </a:spcAft>
              <a:buNone/>
              <a:defRPr sz="1867">
                <a:latin typeface="Roboto"/>
                <a:ea typeface="Roboto"/>
                <a:cs typeface="Roboto"/>
                <a:sym typeface="Roboto"/>
              </a:defRPr>
            </a:lvl1pPr>
            <a:lvl2pPr lvl="1" rtl="0">
              <a:spcBef>
                <a:spcPts val="0"/>
              </a:spcBef>
              <a:spcAft>
                <a:spcPts val="0"/>
              </a:spcAft>
              <a:buNone/>
              <a:defRPr sz="1467"/>
            </a:lvl2pPr>
            <a:lvl3pPr lvl="2" rtl="0">
              <a:spcBef>
                <a:spcPts val="0"/>
              </a:spcBef>
              <a:spcAft>
                <a:spcPts val="0"/>
              </a:spcAft>
              <a:buNone/>
              <a:defRPr sz="1467"/>
            </a:lvl3pPr>
            <a:lvl4pPr lvl="3" rtl="0">
              <a:spcBef>
                <a:spcPts val="0"/>
              </a:spcBef>
              <a:spcAft>
                <a:spcPts val="0"/>
              </a:spcAft>
              <a:buNone/>
              <a:defRPr sz="1467"/>
            </a:lvl4pPr>
            <a:lvl5pPr lvl="4" rtl="0">
              <a:spcBef>
                <a:spcPts val="0"/>
              </a:spcBef>
              <a:spcAft>
                <a:spcPts val="0"/>
              </a:spcAft>
              <a:buNone/>
              <a:defRPr sz="1467"/>
            </a:lvl5pPr>
            <a:lvl6pPr lvl="5" rtl="0">
              <a:spcBef>
                <a:spcPts val="0"/>
              </a:spcBef>
              <a:spcAft>
                <a:spcPts val="0"/>
              </a:spcAft>
              <a:buNone/>
              <a:defRPr sz="1467"/>
            </a:lvl6pPr>
            <a:lvl7pPr lvl="6" rtl="0">
              <a:spcBef>
                <a:spcPts val="0"/>
              </a:spcBef>
              <a:spcAft>
                <a:spcPts val="0"/>
              </a:spcAft>
              <a:buNone/>
              <a:defRPr sz="1467"/>
            </a:lvl7pPr>
            <a:lvl8pPr lvl="7" rtl="0">
              <a:spcBef>
                <a:spcPts val="0"/>
              </a:spcBef>
              <a:spcAft>
                <a:spcPts val="0"/>
              </a:spcAft>
              <a:buNone/>
              <a:defRPr sz="1467"/>
            </a:lvl8pPr>
            <a:lvl9pPr lvl="8" rtl="0">
              <a:spcBef>
                <a:spcPts val="0"/>
              </a:spcBef>
              <a:spcAft>
                <a:spcPts val="0"/>
              </a:spcAft>
              <a:buNone/>
              <a:defRPr sz="1467"/>
            </a:lvl9pPr>
          </a:lstStyle>
          <a:p>
            <a:endParaRPr/>
          </a:p>
        </p:txBody>
      </p:sp>
    </p:spTree>
    <p:extLst>
      <p:ext uri="{BB962C8B-B14F-4D97-AF65-F5344CB8AC3E}">
        <p14:creationId xmlns:p14="http://schemas.microsoft.com/office/powerpoint/2010/main" val="123267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24" name="Google Shape;324;p4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5" name="Google Shape;325;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49392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6"/>
        <p:cNvGrpSpPr/>
        <p:nvPr/>
      </p:nvGrpSpPr>
      <p:grpSpPr>
        <a:xfrm>
          <a:off x="0" y="0"/>
          <a:ext cx="0" cy="0"/>
          <a:chOff x="0" y="0"/>
          <a:chExt cx="0" cy="0"/>
        </a:xfrm>
      </p:grpSpPr>
      <p:sp>
        <p:nvSpPr>
          <p:cNvPr id="327" name="Google Shape;327;p4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6933"/>
            </a:lvl1pPr>
            <a:lvl2pPr lvl="1" algn="ctr" rtl="0">
              <a:spcBef>
                <a:spcPts val="0"/>
              </a:spcBef>
              <a:spcAft>
                <a:spcPts val="0"/>
              </a:spcAft>
              <a:buSzPts val="5200"/>
              <a:buChar char="○"/>
              <a:defRPr sz="6933"/>
            </a:lvl2pPr>
            <a:lvl3pPr lvl="2" algn="ctr" rtl="0">
              <a:spcBef>
                <a:spcPts val="0"/>
              </a:spcBef>
              <a:spcAft>
                <a:spcPts val="0"/>
              </a:spcAft>
              <a:buSzPts val="5200"/>
              <a:buChar char="■"/>
              <a:defRPr sz="6933"/>
            </a:lvl3pPr>
            <a:lvl4pPr lvl="3" algn="ctr" rtl="0">
              <a:spcBef>
                <a:spcPts val="0"/>
              </a:spcBef>
              <a:spcAft>
                <a:spcPts val="0"/>
              </a:spcAft>
              <a:buSzPts val="5200"/>
              <a:buChar char="●"/>
              <a:defRPr sz="6933"/>
            </a:lvl4pPr>
            <a:lvl5pPr lvl="4" algn="ctr" rtl="0">
              <a:spcBef>
                <a:spcPts val="0"/>
              </a:spcBef>
              <a:spcAft>
                <a:spcPts val="0"/>
              </a:spcAft>
              <a:buSzPts val="5200"/>
              <a:buChar char="○"/>
              <a:defRPr sz="6933"/>
            </a:lvl5pPr>
            <a:lvl6pPr lvl="5" algn="ctr" rtl="0">
              <a:spcBef>
                <a:spcPts val="0"/>
              </a:spcBef>
              <a:spcAft>
                <a:spcPts val="0"/>
              </a:spcAft>
              <a:buSzPts val="5200"/>
              <a:buChar char="■"/>
              <a:defRPr sz="6933"/>
            </a:lvl6pPr>
            <a:lvl7pPr lvl="6" algn="ctr" rtl="0">
              <a:spcBef>
                <a:spcPts val="0"/>
              </a:spcBef>
              <a:spcAft>
                <a:spcPts val="0"/>
              </a:spcAft>
              <a:buSzPts val="5200"/>
              <a:buChar char="●"/>
              <a:defRPr sz="6933"/>
            </a:lvl7pPr>
            <a:lvl8pPr lvl="7" algn="ctr" rtl="0">
              <a:spcBef>
                <a:spcPts val="0"/>
              </a:spcBef>
              <a:spcAft>
                <a:spcPts val="0"/>
              </a:spcAft>
              <a:buSzPts val="5200"/>
              <a:buChar char="○"/>
              <a:defRPr sz="6933"/>
            </a:lvl8pPr>
            <a:lvl9pPr lvl="8" algn="ctr" rtl="0">
              <a:spcBef>
                <a:spcPts val="0"/>
              </a:spcBef>
              <a:spcAft>
                <a:spcPts val="0"/>
              </a:spcAft>
              <a:buSzPts val="5200"/>
              <a:buChar char="■"/>
              <a:defRPr sz="6933"/>
            </a:lvl9pPr>
          </a:lstStyle>
          <a:p>
            <a:endParaRPr/>
          </a:p>
        </p:txBody>
      </p:sp>
      <p:sp>
        <p:nvSpPr>
          <p:cNvPr id="328" name="Google Shape;328;p4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9" name="Google Shape;329;p4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960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7.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theme" Target="../theme/theme6.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0969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752602"/>
            <a:ext cx="109728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17600" y="6416685"/>
            <a:ext cx="7416800" cy="365125"/>
          </a:xfrm>
          <a:prstGeom prst="rect">
            <a:avLst/>
          </a:prstGeom>
        </p:spPr>
        <p:txBody>
          <a:bodyPr vert="horz" lIns="91440" tIns="45720" rIns="91440" bIns="45720" rtlCol="0" anchor="ctr"/>
          <a:lstStyle>
            <a:lvl1pPr algn="l">
              <a:defRPr sz="1050">
                <a:solidFill>
                  <a:schemeClr val="bg1"/>
                </a:solidFill>
              </a:defRPr>
            </a:lvl1pPr>
          </a:lstStyle>
          <a:p>
            <a:r>
              <a:rPr lang="en-US" dirty="0"/>
              <a:t>Vaccination Management – February 24, 2021</a:t>
            </a:r>
          </a:p>
        </p:txBody>
      </p:sp>
      <p:sp>
        <p:nvSpPr>
          <p:cNvPr id="6" name="Slide Number Placeholder 5"/>
          <p:cNvSpPr>
            <a:spLocks noGrp="1"/>
          </p:cNvSpPr>
          <p:nvPr>
            <p:ph type="sldNum" sz="quarter" idx="4"/>
          </p:nvPr>
        </p:nvSpPr>
        <p:spPr>
          <a:xfrm>
            <a:off x="508000" y="6416685"/>
            <a:ext cx="609600" cy="365125"/>
          </a:xfrm>
          <a:prstGeom prst="rect">
            <a:avLst/>
          </a:prstGeom>
        </p:spPr>
        <p:txBody>
          <a:bodyPr vert="horz" lIns="91440" tIns="45720" rIns="91440" bIns="45720" rtlCol="0" anchor="ctr"/>
          <a:lstStyle>
            <a:lvl1pPr algn="r">
              <a:defRPr sz="1050" b="1">
                <a:solidFill>
                  <a:schemeClr val="bg1"/>
                </a:solidFill>
              </a:defRPr>
            </a:lvl1pPr>
          </a:lstStyle>
          <a:p>
            <a:fld id="{0627CD93-DB7E-4722-9CC1-C5F1E2275160}" type="slidenum">
              <a:rPr lang="en-US" smtClean="0"/>
              <a:pPr/>
              <a:t>‹#›</a:t>
            </a:fld>
            <a:endParaRPr lang="en-US" dirty="0"/>
          </a:p>
        </p:txBody>
      </p:sp>
    </p:spTree>
    <p:extLst>
      <p:ext uri="{BB962C8B-B14F-4D97-AF65-F5344CB8AC3E}">
        <p14:creationId xmlns:p14="http://schemas.microsoft.com/office/powerpoint/2010/main" val="18319839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4" r:id="rId3"/>
    <p:sldLayoutId id="2147483695" r:id="rId4"/>
    <p:sldLayoutId id="2147483696" r:id="rId5"/>
    <p:sldLayoutId id="2147483689" r:id="rId6"/>
    <p:sldLayoutId id="2147483690" r:id="rId7"/>
    <p:sldLayoutId id="2147483691" r:id="rId8"/>
    <p:sldLayoutId id="2147483692" r:id="rId9"/>
    <p:sldLayoutId id="2147483693"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685750" rtl="0" eaLnBrk="1" latinLnBrk="0" hangingPunct="1">
        <a:lnSpc>
          <a:spcPts val="3000"/>
        </a:lnSpc>
        <a:spcBef>
          <a:spcPct val="0"/>
        </a:spcBef>
        <a:buNone/>
        <a:defRPr sz="2700" kern="1200">
          <a:solidFill>
            <a:schemeClr val="tx2"/>
          </a:solidFill>
          <a:latin typeface="+mj-lt"/>
          <a:ea typeface="+mj-ea"/>
          <a:cs typeface="+mj-cs"/>
        </a:defRPr>
      </a:lvl1pPr>
    </p:titleStyle>
    <p:bodyStyle>
      <a:lvl1pPr marL="173818" indent="-173818" algn="l" defTabSz="685750" rtl="0" eaLnBrk="1" latinLnBrk="0" hangingPunct="1">
        <a:spcBef>
          <a:spcPts val="225"/>
        </a:spcBef>
        <a:spcAft>
          <a:spcPts val="225"/>
        </a:spcAft>
        <a:buClr>
          <a:schemeClr val="bg2"/>
        </a:buClr>
        <a:buFont typeface="Arial" panose="020B0604020202020204" pitchFamily="34" charset="0"/>
        <a:buChar char="•"/>
        <a:defRPr sz="1800" kern="1200">
          <a:solidFill>
            <a:schemeClr val="tx1"/>
          </a:solidFill>
          <a:latin typeface="+mn-lt"/>
          <a:ea typeface="+mn-ea"/>
          <a:cs typeface="+mn-cs"/>
        </a:defRPr>
      </a:lvl1pPr>
      <a:lvl2pPr marL="557171" indent="-214297" algn="l" defTabSz="685750" rtl="0" eaLnBrk="1" latinLnBrk="0" hangingPunct="1">
        <a:spcBef>
          <a:spcPts val="225"/>
        </a:spcBef>
        <a:spcAft>
          <a:spcPts val="225"/>
        </a:spcAft>
        <a:buClr>
          <a:schemeClr val="bg2"/>
        </a:buClr>
        <a:buFont typeface="Arial" panose="020B0604020202020204" pitchFamily="34" charset="0"/>
        <a:buChar char="–"/>
        <a:defRPr sz="1500" kern="1200">
          <a:solidFill>
            <a:schemeClr val="tx2"/>
          </a:solidFill>
          <a:latin typeface="+mn-lt"/>
          <a:ea typeface="+mn-ea"/>
          <a:cs typeface="+mn-cs"/>
        </a:defRPr>
      </a:lvl2pPr>
      <a:lvl3pPr marL="857185" indent="-171438" algn="l" defTabSz="685750" rtl="0" eaLnBrk="1" latinLnBrk="0" hangingPunct="1">
        <a:spcBef>
          <a:spcPts val="151"/>
        </a:spcBef>
        <a:spcAft>
          <a:spcPts val="151"/>
        </a:spcAft>
        <a:buClr>
          <a:schemeClr val="bg2"/>
        </a:buClr>
        <a:buFont typeface="Arial" panose="020B0604020202020204" pitchFamily="34" charset="0"/>
        <a:buChar char="•"/>
        <a:defRPr sz="1500" kern="1200">
          <a:solidFill>
            <a:schemeClr val="tx2"/>
          </a:solidFill>
          <a:latin typeface="+mn-lt"/>
          <a:ea typeface="+mn-ea"/>
          <a:cs typeface="+mn-cs"/>
        </a:defRPr>
      </a:lvl3pPr>
      <a:lvl4pPr marL="1200061" indent="-171438" algn="l" defTabSz="685750" rtl="0" eaLnBrk="1" latinLnBrk="0" hangingPunct="1">
        <a:spcBef>
          <a:spcPct val="20000"/>
        </a:spcBef>
        <a:buClr>
          <a:schemeClr val="bg2"/>
        </a:buClr>
        <a:buFont typeface="Arial" panose="020B0604020202020204" pitchFamily="34" charset="0"/>
        <a:buChar char="–"/>
        <a:defRPr sz="1351" kern="1200">
          <a:solidFill>
            <a:schemeClr val="tx2"/>
          </a:solidFill>
          <a:latin typeface="+mn-lt"/>
          <a:ea typeface="+mn-ea"/>
          <a:cs typeface="+mn-cs"/>
        </a:defRPr>
      </a:lvl4pPr>
      <a:lvl5pPr marL="1542935" indent="-171438" algn="l" defTabSz="685750" rtl="0" eaLnBrk="1" latinLnBrk="0" hangingPunct="1">
        <a:spcBef>
          <a:spcPct val="20000"/>
        </a:spcBef>
        <a:buClr>
          <a:schemeClr val="bg2"/>
        </a:buClr>
        <a:buFont typeface="Arial" panose="020B0604020202020204" pitchFamily="34" charset="0"/>
        <a:buChar char="»"/>
        <a:defRPr sz="1351" kern="1200">
          <a:solidFill>
            <a:schemeClr val="tx2"/>
          </a:solidFill>
          <a:latin typeface="+mn-lt"/>
          <a:ea typeface="+mn-ea"/>
          <a:cs typeface="+mn-cs"/>
        </a:defRPr>
      </a:lvl5pPr>
      <a:lvl6pPr marL="1885809"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683"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558"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431"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4"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4" algn="l" defTabSz="685750"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0969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752602"/>
            <a:ext cx="109728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17600" y="6265345"/>
            <a:ext cx="7416800" cy="365125"/>
          </a:xfrm>
          <a:prstGeom prst="rect">
            <a:avLst/>
          </a:prstGeom>
        </p:spPr>
        <p:txBody>
          <a:bodyPr vert="horz" lIns="91440" tIns="45720" rIns="91440" bIns="45720" rtlCol="0" anchor="ctr"/>
          <a:lstStyle>
            <a:lvl1pPr algn="l">
              <a:defRPr sz="1050">
                <a:solidFill>
                  <a:schemeClr val="tx2"/>
                </a:solidFill>
              </a:defRPr>
            </a:lvl1pPr>
          </a:lstStyle>
          <a:p>
            <a:r>
              <a:rPr lang="en-US" dirty="0">
                <a:solidFill>
                  <a:srgbClr val="212C65"/>
                </a:solidFill>
              </a:rPr>
              <a:t>Business Health Care Group </a:t>
            </a:r>
          </a:p>
        </p:txBody>
      </p:sp>
      <p:sp>
        <p:nvSpPr>
          <p:cNvPr id="6" name="Slide Number Placeholder 5"/>
          <p:cNvSpPr>
            <a:spLocks noGrp="1"/>
          </p:cNvSpPr>
          <p:nvPr>
            <p:ph type="sldNum" sz="quarter" idx="4"/>
          </p:nvPr>
        </p:nvSpPr>
        <p:spPr>
          <a:xfrm>
            <a:off x="508000" y="6265345"/>
            <a:ext cx="609600" cy="365125"/>
          </a:xfrm>
          <a:prstGeom prst="rect">
            <a:avLst/>
          </a:prstGeom>
        </p:spPr>
        <p:txBody>
          <a:bodyPr vert="horz" lIns="91440" tIns="45720" rIns="91440" bIns="45720" rtlCol="0" anchor="ctr"/>
          <a:lstStyle>
            <a:lvl1pPr algn="r">
              <a:defRPr sz="1050" b="1">
                <a:solidFill>
                  <a:schemeClr val="tx1">
                    <a:tint val="75000"/>
                  </a:schemeClr>
                </a:solidFill>
              </a:defRPr>
            </a:lvl1pPr>
          </a:lstStyle>
          <a:p>
            <a:fld id="{0627CD93-DB7E-4722-9CC1-C5F1E22751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6349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685750" rtl="0" eaLnBrk="1" latinLnBrk="0" hangingPunct="1">
        <a:lnSpc>
          <a:spcPts val="3000"/>
        </a:lnSpc>
        <a:spcBef>
          <a:spcPct val="0"/>
        </a:spcBef>
        <a:buNone/>
        <a:defRPr sz="2700" kern="1200">
          <a:solidFill>
            <a:schemeClr val="bg1"/>
          </a:solidFill>
          <a:latin typeface="+mj-lt"/>
          <a:ea typeface="+mj-ea"/>
          <a:cs typeface="+mj-cs"/>
        </a:defRPr>
      </a:lvl1pPr>
    </p:titleStyle>
    <p:bodyStyle>
      <a:lvl1pPr marL="173818" indent="-173818" algn="l" defTabSz="685750" rtl="0" eaLnBrk="1" latinLnBrk="0" hangingPunct="1">
        <a:spcBef>
          <a:spcPts val="225"/>
        </a:spcBef>
        <a:spcAft>
          <a:spcPts val="225"/>
        </a:spcAft>
        <a:buClr>
          <a:schemeClr val="bg2"/>
        </a:buClr>
        <a:buFont typeface="Arial" panose="020B0604020202020204" pitchFamily="34" charset="0"/>
        <a:buChar char="•"/>
        <a:defRPr sz="1800" kern="1200">
          <a:solidFill>
            <a:schemeClr val="tx1"/>
          </a:solidFill>
          <a:latin typeface="+mn-lt"/>
          <a:ea typeface="+mn-ea"/>
          <a:cs typeface="+mn-cs"/>
        </a:defRPr>
      </a:lvl1pPr>
      <a:lvl2pPr marL="557171" indent="-214297" algn="l" defTabSz="685750" rtl="0" eaLnBrk="1" latinLnBrk="0" hangingPunct="1">
        <a:spcBef>
          <a:spcPts val="225"/>
        </a:spcBef>
        <a:spcAft>
          <a:spcPts val="225"/>
        </a:spcAft>
        <a:buClr>
          <a:schemeClr val="bg2"/>
        </a:buClr>
        <a:buFont typeface="Arial" panose="020B0604020202020204" pitchFamily="34" charset="0"/>
        <a:buChar char="–"/>
        <a:defRPr sz="1500" kern="1200">
          <a:solidFill>
            <a:schemeClr val="tx1"/>
          </a:solidFill>
          <a:latin typeface="+mn-lt"/>
          <a:ea typeface="+mn-ea"/>
          <a:cs typeface="+mn-cs"/>
        </a:defRPr>
      </a:lvl2pPr>
      <a:lvl3pPr marL="857185" indent="-171438" algn="l" defTabSz="685750" rtl="0" eaLnBrk="1" latinLnBrk="0" hangingPunct="1">
        <a:spcBef>
          <a:spcPts val="151"/>
        </a:spcBef>
        <a:spcAft>
          <a:spcPts val="151"/>
        </a:spcAft>
        <a:buClr>
          <a:schemeClr val="bg2"/>
        </a:buClr>
        <a:buFont typeface="Arial" panose="020B0604020202020204" pitchFamily="34" charset="0"/>
        <a:buChar char="•"/>
        <a:defRPr sz="1500" kern="1200">
          <a:solidFill>
            <a:schemeClr val="tx1"/>
          </a:solidFill>
          <a:latin typeface="+mn-lt"/>
          <a:ea typeface="+mn-ea"/>
          <a:cs typeface="+mn-cs"/>
        </a:defRPr>
      </a:lvl3pPr>
      <a:lvl4pPr marL="1200061" indent="-171438" algn="l" defTabSz="685750" rtl="0" eaLnBrk="1" latinLnBrk="0" hangingPunct="1">
        <a:spcBef>
          <a:spcPct val="20000"/>
        </a:spcBef>
        <a:buClr>
          <a:schemeClr val="bg2"/>
        </a:buClr>
        <a:buFont typeface="Arial" panose="020B0604020202020204" pitchFamily="34" charset="0"/>
        <a:buChar char="–"/>
        <a:defRPr sz="1351" kern="1200">
          <a:solidFill>
            <a:schemeClr val="tx1"/>
          </a:solidFill>
          <a:latin typeface="+mn-lt"/>
          <a:ea typeface="+mn-ea"/>
          <a:cs typeface="+mn-cs"/>
        </a:defRPr>
      </a:lvl4pPr>
      <a:lvl5pPr marL="1542935" indent="-171438" algn="l" defTabSz="685750" rtl="0" eaLnBrk="1" latinLnBrk="0" hangingPunct="1">
        <a:spcBef>
          <a:spcPct val="20000"/>
        </a:spcBef>
        <a:buClr>
          <a:schemeClr val="bg2"/>
        </a:buClr>
        <a:buFont typeface="Arial" panose="020B0604020202020204" pitchFamily="34" charset="0"/>
        <a:buChar char="»"/>
        <a:defRPr sz="1351" kern="1200">
          <a:solidFill>
            <a:schemeClr val="tx1"/>
          </a:solidFill>
          <a:latin typeface="+mn-lt"/>
          <a:ea typeface="+mn-ea"/>
          <a:cs typeface="+mn-cs"/>
        </a:defRPr>
      </a:lvl5pPr>
      <a:lvl6pPr marL="1885809"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683"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558"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431" indent="-171438" algn="l" defTabSz="6857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4"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4" algn="l" defTabSz="685750"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628649" y="365125"/>
            <a:ext cx="113252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2"/>
          <p:cNvSpPr>
            <a:spLocks noGrp="1"/>
          </p:cNvSpPr>
          <p:nvPr>
            <p:ph type="body" idx="1"/>
          </p:nvPr>
        </p:nvSpPr>
        <p:spPr>
          <a:xfrm>
            <a:off x="628650" y="1825625"/>
            <a:ext cx="11325224"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0331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B593D81-1D78-4BF4-9559-F65201D03212}" type="datetimeFigureOut">
              <a:rPr lang="en-US" smtClean="0"/>
              <a:t>2/24/2021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00BBE6F-AB4D-4483-BFA4-5FA39E1CD454}" type="slidenum">
              <a:rPr lang="en-US" smtClean="0"/>
              <a:t>‹#›</a:t>
            </a:fld>
            <a:endParaRPr lang="en-US"/>
          </a:p>
        </p:txBody>
      </p:sp>
    </p:spTree>
    <p:extLst>
      <p:ext uri="{BB962C8B-B14F-4D97-AF65-F5344CB8AC3E}">
        <p14:creationId xmlns:p14="http://schemas.microsoft.com/office/powerpoint/2010/main" val="119201964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9741F865-B1E6-0340-9E7A-A0E671B96521}"/>
              </a:ext>
            </a:extLst>
          </p:cNvPr>
          <p:cNvPicPr>
            <a:picLocks noChangeAspect="1"/>
          </p:cNvPicPr>
          <p:nvPr/>
        </p:nvPicPr>
        <p:blipFill>
          <a:blip r:embed="rId12"/>
          <a:stretch>
            <a:fillRect/>
          </a:stretch>
        </p:blipFill>
        <p:spPr>
          <a:xfrm>
            <a:off x="9494911" y="6059056"/>
            <a:ext cx="2502886" cy="479720"/>
          </a:xfrm>
          <a:prstGeom prst="rect">
            <a:avLst/>
          </a:prstGeom>
        </p:spPr>
      </p:pic>
      <p:sp>
        <p:nvSpPr>
          <p:cNvPr id="9" name="Rectangle 8">
            <a:extLst>
              <a:ext uri="{FF2B5EF4-FFF2-40B4-BE49-F238E27FC236}">
                <a16:creationId xmlns:a16="http://schemas.microsoft.com/office/drawing/2014/main" id="{FDDA7E56-F440-3343-BAD5-236049D007BD}"/>
              </a:ext>
            </a:extLst>
          </p:cNvPr>
          <p:cNvSpPr/>
          <p:nvPr/>
        </p:nvSpPr>
        <p:spPr>
          <a:xfrm>
            <a:off x="-1" y="6639339"/>
            <a:ext cx="12192000" cy="228600"/>
          </a:xfrm>
          <a:prstGeom prst="rect">
            <a:avLst/>
          </a:prstGeom>
          <a:solidFill>
            <a:srgbClr val="399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719" y="5624376"/>
            <a:ext cx="1051639" cy="914400"/>
          </a:xfrm>
          <a:prstGeom prst="rect">
            <a:avLst/>
          </a:prstGeom>
        </p:spPr>
      </p:pic>
    </p:spTree>
    <p:extLst>
      <p:ext uri="{BB962C8B-B14F-4D97-AF65-F5344CB8AC3E}">
        <p14:creationId xmlns:p14="http://schemas.microsoft.com/office/powerpoint/2010/main" val="21151368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51474083"/>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544">
          <p15:clr>
            <a:srgbClr val="F26B43"/>
          </p15:clr>
        </p15:guide>
        <p15:guide id="2" orient="horz" pos="162">
          <p15:clr>
            <a:srgbClr val="F26B43"/>
          </p15:clr>
        </p15:guide>
        <p15:guide id="3" orient="horz" pos="3024">
          <p15:clr>
            <a:srgbClr val="F26B43"/>
          </p15:clr>
        </p15:guide>
        <p15:guide id="4" pos="162">
          <p15:clr>
            <a:srgbClr val="F26B43"/>
          </p15:clr>
        </p15:guide>
        <p15:guide id="5" orient="horz" pos="2700">
          <p15:clr>
            <a:srgbClr val="F26B43"/>
          </p15:clr>
        </p15:guide>
        <p15:guide id="6" orient="horz" pos="882">
          <p15:clr>
            <a:srgbClr val="F26B43"/>
          </p15:clr>
        </p15:guide>
        <p15:guide id="7" orient="horz" pos="702">
          <p15:clr>
            <a:srgbClr val="F26B43"/>
          </p15:clr>
        </p15:guide>
        <p15:guide id="8" orient="horz" pos="414">
          <p15:clr>
            <a:srgbClr val="F26B43"/>
          </p15:clr>
        </p15:guide>
        <p15:guide id="9" pos="2880">
          <p15:clr>
            <a:srgbClr val="F26B43"/>
          </p15:clr>
        </p15:guide>
        <p15:guide id="10" orient="horz" pos="16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vaers.hhs.gov/" TargetMode="External"/><Relationship Id="rId7" Type="http://schemas.openxmlformats.org/officeDocument/2006/relationships/hyperlink" Target="https://www.cdc.gov/coronavirus/2019-ncov/vaccines/safety/vsafe.html"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hyperlink" Target="https://www.fda.gov/vaccines-blood-biologics/safety-availability-biologics/cber-biologics-effectiveness-and-safety-best-system" TargetMode="External"/><Relationship Id="rId5" Type="http://schemas.openxmlformats.org/officeDocument/2006/relationships/hyperlink" Target="https://www.cdc.gov/vaccinesafety/ensuringsafety/monitoring/cisa/index.html" TargetMode="External"/><Relationship Id="rId4" Type="http://schemas.openxmlformats.org/officeDocument/2006/relationships/hyperlink" Target="https://www.cdc.gov/vaccinesafety/ensuringsafety/monitoring/vsd/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hyperlink" Target="https://www.dhs.wisconsin.gov/publications/p02899.pdf" TargetMode="Externa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coronavirus/2019-ncov/vaccines/facts.html" TargetMode="External"/><Relationship Id="rId2" Type="http://schemas.openxmlformats.org/officeDocument/2006/relationships/hyperlink" Target="https://www.cdc.gov/coronavirus/2019-ncov/vaccines/keythingstoknow.html" TargetMode="External"/><Relationship Id="rId1" Type="http://schemas.openxmlformats.org/officeDocument/2006/relationships/slideLayout" Target="../slideLayouts/slideLayout31.xml"/><Relationship Id="rId4" Type="http://schemas.openxmlformats.org/officeDocument/2006/relationships/hyperlink" Target="https://www.cdc.gov/coronavirus/2019-ncov/vaccines/toolkits/essential-workers.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mailto:lindsey.davis@quarles.com" TargetMode="External"/><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lindsey.davis@quarles.com"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postcrescent.com/story/news/2020/12/17/appleton-fox-valley-health-care-workers-get-first-doses-covid-19-vaccine/3947812001/"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8" Type="http://schemas.openxmlformats.org/officeDocument/2006/relationships/hyperlink" Target="https://www.fda.gov/media/144414/download" TargetMode="External"/><Relationship Id="rId3" Type="http://schemas.openxmlformats.org/officeDocument/2006/relationships/hyperlink" Target="https://healthcare.ascension.org/covid-19/covid-vaccine" TargetMode="External"/><Relationship Id="rId7" Type="http://schemas.openxmlformats.org/officeDocument/2006/relationships/hyperlink" Target="https://debeaumont.org/wp-content/uploads/2021/01/VaccineToolkit_1pger.pdf" TargetMode="External"/><Relationship Id="rId12"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62.xml"/><Relationship Id="rId6" Type="http://schemas.openxmlformats.org/officeDocument/2006/relationships/hyperlink" Target="https://www.fda.gov/emergency-preparedness-and-response/coronavirus-disease-2019-covid-19/covid-19-vaccines#news" TargetMode="External"/><Relationship Id="rId11" Type="http://schemas.openxmlformats.org/officeDocument/2006/relationships/hyperlink" Target="https://www.fda.gov/media/144636/download" TargetMode="External"/><Relationship Id="rId5" Type="http://schemas.openxmlformats.org/officeDocument/2006/relationships/hyperlink" Target="https://www.cdc.gov/vaccines/covid-19/index.html" TargetMode="External"/><Relationship Id="rId10" Type="http://schemas.openxmlformats.org/officeDocument/2006/relationships/hyperlink" Target="https://www.fda.gov/media/144638/download" TargetMode="External"/><Relationship Id="rId4" Type="http://schemas.openxmlformats.org/officeDocument/2006/relationships/hyperlink" Target="https://www.cdc.gov/coronavirus/2019-ncov/vaccines/index.html" TargetMode="External"/><Relationship Id="rId9" Type="http://schemas.openxmlformats.org/officeDocument/2006/relationships/hyperlink" Target="https://www.fda.gov.mcas.ms/media/144412/download"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3" Type="http://schemas.openxmlformats.org/officeDocument/2006/relationships/hyperlink" Target="https://vimeo.com/510020483%20%5bvimeo.com%5d" TargetMode="External"/><Relationship Id="rId7" Type="http://schemas.openxmlformats.org/officeDocument/2006/relationships/hyperlink" Target="https://vimeo.com/503250245%20%5bvimeo.com%5d" TargetMode="External"/><Relationship Id="rId2" Type="http://schemas.openxmlformats.org/officeDocument/2006/relationships/hyperlink" Target="https://vimeo.com/506939449%20%5bvimeo.com%5d" TargetMode="External"/><Relationship Id="rId1" Type="http://schemas.openxmlformats.org/officeDocument/2006/relationships/slideLayout" Target="../slideLayouts/slideLayout6.xml"/><Relationship Id="rId6" Type="http://schemas.openxmlformats.org/officeDocument/2006/relationships/hyperlink" Target="https://vimeo.com/493869202%20%5bvimeo.com%5d" TargetMode="External"/><Relationship Id="rId5" Type="http://schemas.openxmlformats.org/officeDocument/2006/relationships/hyperlink" Target="https://vimeo.com/503250523%20%5bvimeo.com%5d" TargetMode="External"/><Relationship Id="rId4" Type="http://schemas.openxmlformats.org/officeDocument/2006/relationships/hyperlink" Target="https://vimeo.com/493161892%20%5bvimeo.com%5d" TargetMode="External"/></Relationships>
</file>

<file path=ppt/slides/_rels/slide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www.rand.org/health-care/projects/price-transparency/hospital-pricing/round3.html" TargetMode="External"/><Relationship Id="rId2" Type="http://schemas.openxmlformats.org/officeDocument/2006/relationships/hyperlink" Target="https://www.rand.org/" TargetMode="External"/><Relationship Id="rId1" Type="http://schemas.openxmlformats.org/officeDocument/2006/relationships/slideLayout" Target="../slideLayouts/slideLayout6.xml"/><Relationship Id="rId6" Type="http://schemas.openxmlformats.org/officeDocument/2006/relationships/hyperlink" Target="https://www.wchq.org/" TargetMode="External"/><Relationship Id="rId5" Type="http://schemas.openxmlformats.org/officeDocument/2006/relationships/hyperlink" Target="http://whio.org/" TargetMode="External"/><Relationship Id="rId4" Type="http://schemas.openxmlformats.org/officeDocument/2006/relationships/hyperlink" Target="https://www.rand.org/health-care/projects/price-transparency/hospital-pricing/round3/faq.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45.xml"/><Relationship Id="rId1" Type="http://schemas.openxmlformats.org/officeDocument/2006/relationships/video" Target="https://www.youtube.com/embed/WOvvyqJ-vwo"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514601"/>
            <a:ext cx="4114800" cy="1543051"/>
          </a:xfrm>
        </p:spPr>
        <p:txBody>
          <a:bodyPr/>
          <a:lstStyle/>
          <a:p>
            <a:r>
              <a:rPr lang="en-US" dirty="0"/>
              <a:t>COVID-19 Vaccination Management for Employers</a:t>
            </a:r>
          </a:p>
        </p:txBody>
      </p:sp>
      <p:sp>
        <p:nvSpPr>
          <p:cNvPr id="8" name="Subtitle 7">
            <a:extLst>
              <a:ext uri="{FF2B5EF4-FFF2-40B4-BE49-F238E27FC236}">
                <a16:creationId xmlns:a16="http://schemas.microsoft.com/office/drawing/2014/main" id="{9F9FEC9B-5757-427A-BAB4-CE7B1E9BFB29}"/>
              </a:ext>
            </a:extLst>
          </p:cNvPr>
          <p:cNvSpPr>
            <a:spLocks noGrp="1"/>
          </p:cNvSpPr>
          <p:nvPr>
            <p:ph type="subTitle" idx="1"/>
          </p:nvPr>
        </p:nvSpPr>
        <p:spPr>
          <a:xfrm>
            <a:off x="2667001" y="4057658"/>
            <a:ext cx="3371851" cy="857249"/>
          </a:xfrm>
        </p:spPr>
        <p:txBody>
          <a:bodyPr/>
          <a:lstStyle/>
          <a:p>
            <a:r>
              <a:rPr lang="en-US" dirty="0"/>
              <a:t>February 24, 2021</a:t>
            </a:r>
          </a:p>
        </p:txBody>
      </p:sp>
      <p:sp>
        <p:nvSpPr>
          <p:cNvPr id="3" name="Footer Placeholder 2">
            <a:extLst>
              <a:ext uri="{FF2B5EF4-FFF2-40B4-BE49-F238E27FC236}">
                <a16:creationId xmlns:a16="http://schemas.microsoft.com/office/drawing/2014/main" id="{9B4D623F-83EC-420B-955C-61A34561BABC}"/>
              </a:ext>
            </a:extLst>
          </p:cNvPr>
          <p:cNvSpPr>
            <a:spLocks noGrp="1"/>
          </p:cNvSpPr>
          <p:nvPr>
            <p:ph type="ftr" sz="quarter" idx="3"/>
          </p:nvPr>
        </p:nvSpPr>
        <p:spPr/>
        <p:txBody>
          <a:bodyPr/>
          <a:lstStyle/>
          <a:p>
            <a:r>
              <a:rPr lang="en-US"/>
              <a:t>Vaccination Management – February 24, 2021</a:t>
            </a:r>
            <a:endParaRPr lang="en-US" dirty="0"/>
          </a:p>
        </p:txBody>
      </p:sp>
      <p:sp>
        <p:nvSpPr>
          <p:cNvPr id="4" name="Slide Number Placeholder 3">
            <a:extLst>
              <a:ext uri="{FF2B5EF4-FFF2-40B4-BE49-F238E27FC236}">
                <a16:creationId xmlns:a16="http://schemas.microsoft.com/office/drawing/2014/main" id="{C434DA44-A901-4446-BCD9-D24D437F0030}"/>
              </a:ext>
            </a:extLst>
          </p:cNvPr>
          <p:cNvSpPr>
            <a:spLocks noGrp="1"/>
          </p:cNvSpPr>
          <p:nvPr>
            <p:ph type="sldNum" sz="quarter" idx="4"/>
          </p:nvPr>
        </p:nvSpPr>
        <p:spPr/>
        <p:txBody>
          <a:bodyPr/>
          <a:lstStyle/>
          <a:p>
            <a:fld id="{0627CD93-DB7E-4722-9CC1-C5F1E2275160}" type="slidenum">
              <a:rPr lang="en-US" smtClean="0"/>
              <a:pPr/>
              <a:t>1</a:t>
            </a:fld>
            <a:endParaRPr lang="en-US" dirty="0"/>
          </a:p>
        </p:txBody>
      </p:sp>
    </p:spTree>
    <p:extLst>
      <p:ext uri="{BB962C8B-B14F-4D97-AF65-F5344CB8AC3E}">
        <p14:creationId xmlns:p14="http://schemas.microsoft.com/office/powerpoint/2010/main" val="58398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 about mRNA vaccines</a:t>
            </a:r>
          </a:p>
        </p:txBody>
      </p:sp>
      <p:sp>
        <p:nvSpPr>
          <p:cNvPr id="5" name="Content Placeholder 4"/>
          <p:cNvSpPr>
            <a:spLocks noGrp="1"/>
          </p:cNvSpPr>
          <p:nvPr>
            <p:ph idx="1"/>
          </p:nvPr>
        </p:nvSpPr>
        <p:spPr>
          <a:xfrm>
            <a:off x="975213" y="1785810"/>
            <a:ext cx="11184553" cy="2673223"/>
          </a:xfrm>
        </p:spPr>
        <p:txBody>
          <a:bodyPr/>
          <a:lstStyle/>
          <a:p>
            <a:pPr marL="0" indent="0">
              <a:spcAft>
                <a:spcPts val="3000"/>
              </a:spcAft>
              <a:buNone/>
            </a:pPr>
            <a:r>
              <a:rPr lang="en-US" b="0" dirty="0"/>
              <a:t>Genetic material from the vaccine is destroyed by our cells once copies of the spike protein are made and it is no longer needed. </a:t>
            </a:r>
          </a:p>
          <a:p>
            <a:pPr marL="0" indent="0">
              <a:spcAft>
                <a:spcPts val="3000"/>
              </a:spcAft>
              <a:buNone/>
            </a:pPr>
            <a:r>
              <a:rPr lang="en-US" b="0" dirty="0"/>
              <a:t>They do not affect our DNA; mRNA does not enter the cell nucleus.</a:t>
            </a:r>
          </a:p>
          <a:p>
            <a:pPr marL="0" indent="0">
              <a:spcAft>
                <a:spcPts val="3000"/>
              </a:spcAft>
              <a:buNone/>
            </a:pPr>
            <a:r>
              <a:rPr lang="en-US" b="0" dirty="0"/>
              <a:t>mRNA vaccines are faster to produce than older technology vaccines.</a:t>
            </a:r>
          </a:p>
        </p:txBody>
      </p:sp>
      <p:grpSp>
        <p:nvGrpSpPr>
          <p:cNvPr id="17" name="Group 16"/>
          <p:cNvGrpSpPr/>
          <p:nvPr/>
        </p:nvGrpSpPr>
        <p:grpSpPr>
          <a:xfrm>
            <a:off x="308336" y="2976347"/>
            <a:ext cx="593725" cy="568325"/>
            <a:chOff x="9822223" y="3044872"/>
            <a:chExt cx="593725" cy="568325"/>
          </a:xfrm>
        </p:grpSpPr>
        <p:sp>
          <p:nvSpPr>
            <p:cNvPr id="11" name="Oval 19"/>
            <p:cNvSpPr>
              <a:spLocks noChangeArrowheads="1"/>
            </p:cNvSpPr>
            <p:nvPr/>
          </p:nvSpPr>
          <p:spPr bwMode="auto">
            <a:xfrm>
              <a:off x="9822223" y="3044872"/>
              <a:ext cx="593725" cy="568325"/>
            </a:xfrm>
            <a:prstGeom prst="ellipse">
              <a:avLst/>
            </a:prstGeom>
            <a:solidFill>
              <a:srgbClr val="399DAC"/>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grpSp>
          <p:nvGrpSpPr>
            <p:cNvPr id="12" name="Group 20"/>
            <p:cNvGrpSpPr>
              <a:grpSpLocks/>
            </p:cNvGrpSpPr>
            <p:nvPr/>
          </p:nvGrpSpPr>
          <p:grpSpPr bwMode="auto">
            <a:xfrm>
              <a:off x="9959236" y="3168620"/>
              <a:ext cx="319698" cy="320829"/>
              <a:chOff x="103263604" y="110375700"/>
              <a:chExt cx="330296" cy="360324"/>
            </a:xfrm>
          </p:grpSpPr>
          <p:sp>
            <p:nvSpPr>
              <p:cNvPr id="13" name="Rectangle 21"/>
              <p:cNvSpPr>
                <a:spLocks noChangeArrowheads="1"/>
              </p:cNvSpPr>
              <p:nvPr/>
            </p:nvSpPr>
            <p:spPr bwMode="auto">
              <a:xfrm>
                <a:off x="103263604" y="110375700"/>
                <a:ext cx="330296" cy="360324"/>
              </a:xfrm>
              <a:prstGeom prst="rect">
                <a:avLst/>
              </a:prstGeom>
              <a:noFill/>
              <a:ln w="25400" algn="ctr">
                <a:solidFill>
                  <a:srgbClr val="FFFFFF"/>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grpSp>
            <p:nvGrpSpPr>
              <p:cNvPr id="14" name="Group 22"/>
              <p:cNvGrpSpPr>
                <a:grpSpLocks/>
              </p:cNvGrpSpPr>
              <p:nvPr/>
            </p:nvGrpSpPr>
            <p:grpSpPr bwMode="auto">
              <a:xfrm>
                <a:off x="103289100" y="110420150"/>
                <a:ext cx="279400" cy="265074"/>
                <a:chOff x="102946200" y="110991650"/>
                <a:chExt cx="774700" cy="571500"/>
              </a:xfrm>
            </p:grpSpPr>
            <p:cxnSp>
              <p:nvCxnSpPr>
                <p:cNvPr id="15" name="AutoShape 23"/>
                <p:cNvCxnSpPr>
                  <a:cxnSpLocks noChangeShapeType="1"/>
                </p:cNvCxnSpPr>
                <p:nvPr/>
              </p:nvCxnSpPr>
              <p:spPr bwMode="auto">
                <a:xfrm>
                  <a:off x="102946200" y="111290100"/>
                  <a:ext cx="127000" cy="266700"/>
                </a:xfrm>
                <a:prstGeom prst="straightConnector1">
                  <a:avLst/>
                </a:prstGeom>
                <a:noFill/>
                <a:ln w="25400" algn="ctr">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 name="AutoShape 24"/>
                <p:cNvCxnSpPr>
                  <a:cxnSpLocks noChangeShapeType="1"/>
                </p:cNvCxnSpPr>
                <p:nvPr/>
              </p:nvCxnSpPr>
              <p:spPr bwMode="auto">
                <a:xfrm flipH="1">
                  <a:off x="103073200" y="110991650"/>
                  <a:ext cx="647700" cy="571500"/>
                </a:xfrm>
                <a:prstGeom prst="straightConnector1">
                  <a:avLst/>
                </a:prstGeom>
                <a:noFill/>
                <a:ln w="25400" algn="ctr">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grpSp>
      <p:grpSp>
        <p:nvGrpSpPr>
          <p:cNvPr id="39" name="Group 38"/>
          <p:cNvGrpSpPr/>
          <p:nvPr/>
        </p:nvGrpSpPr>
        <p:grpSpPr>
          <a:xfrm>
            <a:off x="308336" y="1896650"/>
            <a:ext cx="593725" cy="568325"/>
            <a:chOff x="308336" y="3353034"/>
            <a:chExt cx="593725" cy="568325"/>
          </a:xfrm>
        </p:grpSpPr>
        <p:sp>
          <p:nvSpPr>
            <p:cNvPr id="26" name="Oval 19"/>
            <p:cNvSpPr>
              <a:spLocks noChangeArrowheads="1"/>
            </p:cNvSpPr>
            <p:nvPr/>
          </p:nvSpPr>
          <p:spPr bwMode="auto">
            <a:xfrm>
              <a:off x="308336" y="3353034"/>
              <a:ext cx="593725" cy="568325"/>
            </a:xfrm>
            <a:prstGeom prst="ellipse">
              <a:avLst/>
            </a:prstGeom>
            <a:solidFill>
              <a:srgbClr val="58BBC8"/>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CCCC"/>
                </a:solidFill>
                <a:effectLst/>
                <a:uLnTx/>
                <a:uFillTx/>
                <a:latin typeface="Calibri" panose="020F0502020204030204"/>
                <a:ea typeface="+mn-ea"/>
                <a:cs typeface="+mn-cs"/>
              </a:endParaRPr>
            </a:p>
          </p:txBody>
        </p:sp>
        <p:sp>
          <p:nvSpPr>
            <p:cNvPr id="28" name="Rectangle 21"/>
            <p:cNvSpPr>
              <a:spLocks noChangeArrowheads="1"/>
            </p:cNvSpPr>
            <p:nvPr/>
          </p:nvSpPr>
          <p:spPr bwMode="auto">
            <a:xfrm>
              <a:off x="445349" y="3476782"/>
              <a:ext cx="319698" cy="320829"/>
            </a:xfrm>
            <a:prstGeom prst="rect">
              <a:avLst/>
            </a:prstGeom>
            <a:noFill/>
            <a:ln w="25400" algn="ctr">
              <a:solidFill>
                <a:srgbClr val="FFFFFF"/>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grpSp>
          <p:nvGrpSpPr>
            <p:cNvPr id="29" name="Group 22"/>
            <p:cNvGrpSpPr>
              <a:grpSpLocks/>
            </p:cNvGrpSpPr>
            <p:nvPr/>
          </p:nvGrpSpPr>
          <p:grpSpPr bwMode="auto">
            <a:xfrm>
              <a:off x="470027" y="3516360"/>
              <a:ext cx="270435" cy="236019"/>
              <a:chOff x="102946200" y="110991650"/>
              <a:chExt cx="774700" cy="571500"/>
            </a:xfrm>
          </p:grpSpPr>
          <p:cxnSp>
            <p:nvCxnSpPr>
              <p:cNvPr id="30" name="AutoShape 23"/>
              <p:cNvCxnSpPr>
                <a:cxnSpLocks noChangeShapeType="1"/>
              </p:cNvCxnSpPr>
              <p:nvPr/>
            </p:nvCxnSpPr>
            <p:spPr bwMode="auto">
              <a:xfrm>
                <a:off x="102946200" y="111290100"/>
                <a:ext cx="127000" cy="266700"/>
              </a:xfrm>
              <a:prstGeom prst="straightConnector1">
                <a:avLst/>
              </a:prstGeom>
              <a:noFill/>
              <a:ln w="25400" algn="ctr">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1" name="AutoShape 24"/>
              <p:cNvCxnSpPr>
                <a:cxnSpLocks noChangeShapeType="1"/>
              </p:cNvCxnSpPr>
              <p:nvPr/>
            </p:nvCxnSpPr>
            <p:spPr bwMode="auto">
              <a:xfrm flipH="1">
                <a:off x="103073200" y="110991650"/>
                <a:ext cx="647700" cy="571500"/>
              </a:xfrm>
              <a:prstGeom prst="straightConnector1">
                <a:avLst/>
              </a:prstGeom>
              <a:noFill/>
              <a:ln w="25400" algn="ctr">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grpSp>
        <p:nvGrpSpPr>
          <p:cNvPr id="40" name="Group 39"/>
          <p:cNvGrpSpPr/>
          <p:nvPr/>
        </p:nvGrpSpPr>
        <p:grpSpPr>
          <a:xfrm>
            <a:off x="308336" y="3890708"/>
            <a:ext cx="593725" cy="568325"/>
            <a:chOff x="308336" y="4250924"/>
            <a:chExt cx="593725" cy="568325"/>
          </a:xfrm>
        </p:grpSpPr>
        <p:sp>
          <p:nvSpPr>
            <p:cNvPr id="33" name="Oval 19"/>
            <p:cNvSpPr>
              <a:spLocks noChangeArrowheads="1"/>
            </p:cNvSpPr>
            <p:nvPr/>
          </p:nvSpPr>
          <p:spPr bwMode="auto">
            <a:xfrm>
              <a:off x="308336" y="4250924"/>
              <a:ext cx="593725" cy="568325"/>
            </a:xfrm>
            <a:prstGeom prst="ellipse">
              <a:avLst/>
            </a:prstGeom>
            <a:solidFill>
              <a:srgbClr val="38B9AC"/>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sp>
          <p:nvSpPr>
            <p:cNvPr id="35" name="Rectangle 21"/>
            <p:cNvSpPr>
              <a:spLocks noChangeArrowheads="1"/>
            </p:cNvSpPr>
            <p:nvPr/>
          </p:nvSpPr>
          <p:spPr bwMode="auto">
            <a:xfrm>
              <a:off x="445349" y="4374672"/>
              <a:ext cx="319698" cy="320829"/>
            </a:xfrm>
            <a:prstGeom prst="rect">
              <a:avLst/>
            </a:prstGeom>
            <a:noFill/>
            <a:ln w="25400" algn="ctr">
              <a:solidFill>
                <a:srgbClr val="FFFFFF"/>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grpSp>
          <p:nvGrpSpPr>
            <p:cNvPr id="36" name="Group 22"/>
            <p:cNvGrpSpPr>
              <a:grpSpLocks/>
            </p:cNvGrpSpPr>
            <p:nvPr/>
          </p:nvGrpSpPr>
          <p:grpSpPr bwMode="auto">
            <a:xfrm>
              <a:off x="470027" y="4414250"/>
              <a:ext cx="270435" cy="236019"/>
              <a:chOff x="102946200" y="110991650"/>
              <a:chExt cx="774700" cy="571500"/>
            </a:xfrm>
          </p:grpSpPr>
          <p:cxnSp>
            <p:nvCxnSpPr>
              <p:cNvPr id="37" name="AutoShape 23"/>
              <p:cNvCxnSpPr>
                <a:cxnSpLocks noChangeShapeType="1"/>
              </p:cNvCxnSpPr>
              <p:nvPr/>
            </p:nvCxnSpPr>
            <p:spPr bwMode="auto">
              <a:xfrm>
                <a:off x="102946200" y="111290100"/>
                <a:ext cx="127000" cy="266700"/>
              </a:xfrm>
              <a:prstGeom prst="straightConnector1">
                <a:avLst/>
              </a:prstGeom>
              <a:noFill/>
              <a:ln w="25400" algn="ctr">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8" name="AutoShape 24"/>
              <p:cNvCxnSpPr>
                <a:cxnSpLocks noChangeShapeType="1"/>
              </p:cNvCxnSpPr>
              <p:nvPr/>
            </p:nvCxnSpPr>
            <p:spPr bwMode="auto">
              <a:xfrm flipH="1">
                <a:off x="103073200" y="110991650"/>
                <a:ext cx="647700" cy="571500"/>
              </a:xfrm>
              <a:prstGeom prst="straightConnector1">
                <a:avLst/>
              </a:prstGeom>
              <a:noFill/>
              <a:ln w="25400" algn="ctr">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spTree>
    <p:extLst>
      <p:ext uri="{BB962C8B-B14F-4D97-AF65-F5344CB8AC3E}">
        <p14:creationId xmlns:p14="http://schemas.microsoft.com/office/powerpoint/2010/main" val="73209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vaccine side effects can I expect?</a:t>
            </a:r>
          </a:p>
        </p:txBody>
      </p:sp>
      <p:sp>
        <p:nvSpPr>
          <p:cNvPr id="3" name="Content Placeholder 2"/>
          <p:cNvSpPr>
            <a:spLocks noGrp="1"/>
          </p:cNvSpPr>
          <p:nvPr>
            <p:ph idx="1"/>
          </p:nvPr>
        </p:nvSpPr>
        <p:spPr>
          <a:xfrm>
            <a:off x="1839585" y="1337776"/>
            <a:ext cx="9507071" cy="4126940"/>
          </a:xfrm>
        </p:spPr>
        <p:txBody>
          <a:bodyPr/>
          <a:lstStyle/>
          <a:p>
            <a:pPr marL="0" indent="0">
              <a:lnSpc>
                <a:spcPct val="100000"/>
              </a:lnSpc>
              <a:spcAft>
                <a:spcPts val="2400"/>
              </a:spcAft>
              <a:buNone/>
            </a:pPr>
            <a:r>
              <a:rPr lang="en-US" b="0" dirty="0"/>
              <a:t>The common side effects include: fever, chills, body aches, and soreness at the injection site. </a:t>
            </a:r>
          </a:p>
          <a:p>
            <a:pPr marL="0" indent="0">
              <a:lnSpc>
                <a:spcPct val="100000"/>
              </a:lnSpc>
              <a:spcAft>
                <a:spcPts val="2400"/>
              </a:spcAft>
              <a:buNone/>
            </a:pPr>
            <a:r>
              <a:rPr lang="en-US" b="0" dirty="0"/>
              <a:t>It is normal to have these, and is a sign that your body is building protection to the virus. </a:t>
            </a:r>
          </a:p>
          <a:p>
            <a:pPr marL="0" indent="0">
              <a:lnSpc>
                <a:spcPct val="100000"/>
              </a:lnSpc>
              <a:spcAft>
                <a:spcPts val="2400"/>
              </a:spcAft>
              <a:buNone/>
            </a:pPr>
            <a:r>
              <a:rPr lang="en-US" b="0" dirty="0"/>
              <a:t>Most side effects go away in a few days. The likelihood of a severe side effect is less than 0.5%.</a:t>
            </a:r>
          </a:p>
          <a:p>
            <a:pPr marL="0" indent="0">
              <a:lnSpc>
                <a:spcPct val="100000"/>
              </a:lnSpc>
              <a:spcAft>
                <a:spcPts val="2400"/>
              </a:spcAft>
              <a:buNone/>
            </a:pPr>
            <a:r>
              <a:rPr lang="en-US" b="0" dirty="0"/>
              <a:t>Some individuals are reporting more side effects after the second dose or if they have had COVID-19 disease.</a:t>
            </a:r>
          </a:p>
        </p:txBody>
      </p:sp>
      <p:pic>
        <p:nvPicPr>
          <p:cNvPr id="5" name="Content Placeholder 3"/>
          <p:cNvPicPr>
            <a:picLocks noChangeAspect="1"/>
          </p:cNvPicPr>
          <p:nvPr/>
        </p:nvPicPr>
        <p:blipFill rotWithShape="1">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4153" t="40012" r="43671" b="45995"/>
          <a:stretch/>
        </p:blipFill>
        <p:spPr>
          <a:xfrm>
            <a:off x="938293" y="1474045"/>
            <a:ext cx="815452" cy="775672"/>
          </a:xfrm>
          <a:prstGeom prst="rect">
            <a:avLst/>
          </a:prstGeom>
        </p:spPr>
      </p:pic>
      <p:pic>
        <p:nvPicPr>
          <p:cNvPr id="6" name="Content Placeholder 3"/>
          <p:cNvPicPr>
            <a:picLocks noChangeAspect="1"/>
          </p:cNvPicPr>
          <p:nvPr/>
        </p:nvPicPr>
        <p:blipFill rotWithShape="1">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3926" t="81443" r="43898" b="4564"/>
          <a:stretch/>
        </p:blipFill>
        <p:spPr>
          <a:xfrm>
            <a:off x="938293" y="2753458"/>
            <a:ext cx="815452" cy="775672"/>
          </a:xfrm>
          <a:prstGeom prst="rect">
            <a:avLst/>
          </a:prstGeom>
        </p:spPr>
      </p:pic>
      <p:pic>
        <p:nvPicPr>
          <p:cNvPr id="13" name="Picture 12"/>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6892" y="3992514"/>
            <a:ext cx="856853" cy="856853"/>
          </a:xfrm>
          <a:prstGeom prst="rect">
            <a:avLst/>
          </a:prstGeom>
        </p:spPr>
      </p:pic>
    </p:spTree>
    <p:extLst>
      <p:ext uri="{BB962C8B-B14F-4D97-AF65-F5344CB8AC3E}">
        <p14:creationId xmlns:p14="http://schemas.microsoft.com/office/powerpoint/2010/main" val="4261433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924" y="60960"/>
            <a:ext cx="10596880" cy="1056300"/>
          </a:xfrm>
        </p:spPr>
        <p:txBody>
          <a:bodyPr/>
          <a:lstStyle/>
          <a:p>
            <a:r>
              <a:rPr lang="en-US" dirty="0"/>
              <a:t>Emergency Use Authorization</a:t>
            </a:r>
          </a:p>
        </p:txBody>
      </p:sp>
      <p:sp>
        <p:nvSpPr>
          <p:cNvPr id="3" name="Content Placeholder 2"/>
          <p:cNvSpPr>
            <a:spLocks noGrp="1"/>
          </p:cNvSpPr>
          <p:nvPr>
            <p:ph idx="1"/>
          </p:nvPr>
        </p:nvSpPr>
        <p:spPr>
          <a:xfrm>
            <a:off x="838200" y="1581785"/>
            <a:ext cx="10515600" cy="4351338"/>
          </a:xfrm>
        </p:spPr>
        <p:txBody>
          <a:bodyPr/>
          <a:lstStyle/>
          <a:p>
            <a:r>
              <a:rPr lang="en-US" b="0" dirty="0"/>
              <a:t>Vaccine approval is driven by science</a:t>
            </a:r>
          </a:p>
          <a:p>
            <a:r>
              <a:rPr lang="en-US" b="0" dirty="0"/>
              <a:t>The vaccines are going through all same steps in the trial phases that all vaccines go through for full FDA licensure</a:t>
            </a:r>
          </a:p>
          <a:p>
            <a:r>
              <a:rPr lang="en-US" b="0" dirty="0"/>
              <a:t>The vaccines were tested in large clinical trials to make sure they met safety and efficacy standards.</a:t>
            </a:r>
          </a:p>
          <a:p>
            <a:r>
              <a:rPr lang="en-US" b="0" dirty="0"/>
              <a:t>Thousands of people of different ages, races, ethnicities and medical conditions were recruited to participate in the trials.</a:t>
            </a:r>
          </a:p>
          <a:p>
            <a:r>
              <a:rPr lang="en-US" b="0" dirty="0"/>
              <a:t>The vaccines continue to be monitored through a variety of systems.</a:t>
            </a:r>
          </a:p>
        </p:txBody>
      </p:sp>
    </p:spTree>
    <p:extLst>
      <p:ext uri="{BB962C8B-B14F-4D97-AF65-F5344CB8AC3E}">
        <p14:creationId xmlns:p14="http://schemas.microsoft.com/office/powerpoint/2010/main" val="178048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728" y="573741"/>
            <a:ext cx="10449635" cy="482560"/>
          </a:xfrm>
        </p:spPr>
        <p:txBody>
          <a:bodyPr/>
          <a:lstStyle/>
          <a:p>
            <a:r>
              <a:rPr lang="en-US" dirty="0"/>
              <a:t>How do we know the vaccines are safe? </a:t>
            </a:r>
            <a:br>
              <a:rPr lang="en-US" dirty="0"/>
            </a:br>
            <a:endParaRPr lang="en-US" dirty="0"/>
          </a:p>
        </p:txBody>
      </p:sp>
      <p:sp>
        <p:nvSpPr>
          <p:cNvPr id="3" name="Content Placeholder 2"/>
          <p:cNvSpPr>
            <a:spLocks noGrp="1"/>
          </p:cNvSpPr>
          <p:nvPr>
            <p:ph idx="1"/>
          </p:nvPr>
        </p:nvSpPr>
        <p:spPr>
          <a:xfrm>
            <a:off x="1053353" y="1380565"/>
            <a:ext cx="10515600" cy="4796398"/>
          </a:xfrm>
        </p:spPr>
        <p:txBody>
          <a:bodyPr/>
          <a:lstStyle/>
          <a:p>
            <a:pPr marL="0" indent="0">
              <a:buNone/>
            </a:pPr>
            <a:r>
              <a:rPr lang="en-US" dirty="0">
                <a:solidFill>
                  <a:schemeClr val="accent4"/>
                </a:solidFill>
              </a:rPr>
              <a:t>CDC and FDA continuously track the safety of vaccines after they get authorized or approved. </a:t>
            </a:r>
          </a:p>
          <a:p>
            <a:pPr marL="0" indent="0">
              <a:buNone/>
            </a:pPr>
            <a:r>
              <a:rPr lang="en-US" b="0" dirty="0">
                <a:solidFill>
                  <a:schemeClr val="accent4"/>
                </a:solidFill>
              </a:rPr>
              <a:t>These systems have been around for a long time: </a:t>
            </a:r>
          </a:p>
          <a:p>
            <a:pPr marL="860425"/>
            <a:r>
              <a:rPr lang="en-US" b="0" u="sng" dirty="0">
                <a:hlinkClick r:id="rId3"/>
              </a:rPr>
              <a:t>Vaccine Adverse Event Reporting System (VAERS)</a:t>
            </a:r>
            <a:endParaRPr lang="en-US" b="0" dirty="0"/>
          </a:p>
          <a:p>
            <a:pPr marL="860425"/>
            <a:r>
              <a:rPr lang="en-US" b="0" u="sng" dirty="0">
                <a:hlinkClick r:id="rId4"/>
              </a:rPr>
              <a:t>Vaccine Safety Datalink (VSD)</a:t>
            </a:r>
            <a:endParaRPr lang="en-US" b="0" dirty="0"/>
          </a:p>
          <a:p>
            <a:pPr marL="860425"/>
            <a:r>
              <a:rPr lang="en-US" b="0" u="sng" dirty="0">
                <a:hlinkClick r:id="rId5"/>
              </a:rPr>
              <a:t>Clinical Immunization Safety Assessment (CISA)</a:t>
            </a:r>
            <a:endParaRPr lang="en-US" b="0" dirty="0"/>
          </a:p>
          <a:p>
            <a:pPr marL="860425"/>
            <a:r>
              <a:rPr lang="en-US" b="0" u="sng" dirty="0">
                <a:hlinkClick r:id="rId6"/>
              </a:rPr>
              <a:t>Biologics Effectiveness and Safety System (BEST) </a:t>
            </a:r>
            <a:endParaRPr lang="en-US" b="0" dirty="0"/>
          </a:p>
          <a:p>
            <a:pPr marL="0" indent="0">
              <a:buNone/>
            </a:pPr>
            <a:r>
              <a:rPr lang="en-US" b="0" dirty="0"/>
              <a:t>CDC also added </a:t>
            </a:r>
            <a:r>
              <a:rPr lang="en-US" dirty="0">
                <a:solidFill>
                  <a:srgbClr val="399DAC"/>
                </a:solidFill>
                <a:hlinkClick r:id="rId7"/>
              </a:rPr>
              <a:t>v-safe</a:t>
            </a:r>
            <a:r>
              <a:rPr lang="en-US" b="0" dirty="0"/>
              <a:t>, a new smartphone-based health checker, to make it even easier for people to report any health problems after they get their COVID-19 vaccines.</a:t>
            </a:r>
          </a:p>
        </p:txBody>
      </p:sp>
      <p:pic>
        <p:nvPicPr>
          <p:cNvPr id="7" name="Content Placeholder 3"/>
          <p:cNvPicPr>
            <a:picLocks noChangeAspect="1"/>
          </p:cNvPicPr>
          <p:nvPr/>
        </p:nvPicPr>
        <p:blipFill rotWithShape="1">
          <a:blip r:embed="rId8" cstate="print">
            <a:clrChange>
              <a:clrFrom>
                <a:srgbClr val="F9F9F9"/>
              </a:clrFrom>
              <a:clrTo>
                <a:srgbClr val="F9F9F9">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4927" t="80712" r="78571" b="12785"/>
          <a:stretch/>
        </p:blipFill>
        <p:spPr>
          <a:xfrm>
            <a:off x="119433" y="1380565"/>
            <a:ext cx="1001154" cy="1001154"/>
          </a:xfrm>
          <a:prstGeom prst="rect">
            <a:avLst/>
          </a:prstGeom>
        </p:spPr>
      </p:pic>
    </p:spTree>
    <p:extLst>
      <p:ext uri="{BB962C8B-B14F-4D97-AF65-F5344CB8AC3E}">
        <p14:creationId xmlns:p14="http://schemas.microsoft.com/office/powerpoint/2010/main" val="4077537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ock-vector-abstract-geometric-hexagon-medical-wallpaper-1686163810"/>
          <p:cNvPicPr>
            <a:picLocks noChangeAspect="1" noChangeArrowheads="1"/>
          </p:cNvPicPr>
          <p:nvPr/>
        </p:nvPicPr>
        <p:blipFill>
          <a:blip r:embed="rId3" cstate="print">
            <a:extLst>
              <a:ext uri="{28A0092B-C50C-407E-A947-70E740481C1C}">
                <a14:useLocalDpi xmlns:a14="http://schemas.microsoft.com/office/drawing/2010/main" val="0"/>
              </a:ext>
            </a:extLst>
          </a:blip>
          <a:srcRect t="21353" b="21353"/>
          <a:stretch>
            <a:fillRect/>
          </a:stretch>
        </p:blipFill>
        <p:spPr bwMode="auto">
          <a:xfrm>
            <a:off x="4572001" y="2001964"/>
            <a:ext cx="7620000" cy="23548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Rectangle 10">
            <a:extLst>
              <a:ext uri="{FF2B5EF4-FFF2-40B4-BE49-F238E27FC236}">
                <a16:creationId xmlns:a16="http://schemas.microsoft.com/office/drawing/2014/main" id="{632B26D8-D16B-E94C-A734-5418905BB497}"/>
              </a:ext>
            </a:extLst>
          </p:cNvPr>
          <p:cNvSpPr/>
          <p:nvPr/>
        </p:nvSpPr>
        <p:spPr>
          <a:xfrm>
            <a:off x="0" y="2001964"/>
            <a:ext cx="10829364" cy="2354883"/>
          </a:xfrm>
          <a:custGeom>
            <a:avLst/>
            <a:gdLst>
              <a:gd name="connsiteX0" fmla="*/ 0 w 10992678"/>
              <a:gd name="connsiteY0" fmla="*/ 0 h 4701209"/>
              <a:gd name="connsiteX1" fmla="*/ 10992678 w 10992678"/>
              <a:gd name="connsiteY1" fmla="*/ 0 h 4701209"/>
              <a:gd name="connsiteX2" fmla="*/ 10992678 w 10992678"/>
              <a:gd name="connsiteY2" fmla="*/ 4701209 h 4701209"/>
              <a:gd name="connsiteX3" fmla="*/ 0 w 10992678"/>
              <a:gd name="connsiteY3" fmla="*/ 4701209 h 4701209"/>
              <a:gd name="connsiteX4" fmla="*/ 0 w 10992678"/>
              <a:gd name="connsiteY4" fmla="*/ 0 h 4701209"/>
              <a:gd name="connsiteX0" fmla="*/ 0 w 10992678"/>
              <a:gd name="connsiteY0" fmla="*/ 0 h 4701209"/>
              <a:gd name="connsiteX1" fmla="*/ 10992678 w 10992678"/>
              <a:gd name="connsiteY1" fmla="*/ 0 h 4701209"/>
              <a:gd name="connsiteX2" fmla="*/ 9432235 w 10992678"/>
              <a:gd name="connsiteY2" fmla="*/ 4701209 h 4701209"/>
              <a:gd name="connsiteX3" fmla="*/ 0 w 10992678"/>
              <a:gd name="connsiteY3" fmla="*/ 4701209 h 4701209"/>
              <a:gd name="connsiteX4" fmla="*/ 0 w 10992678"/>
              <a:gd name="connsiteY4" fmla="*/ 0 h 470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2678" h="4701209">
                <a:moveTo>
                  <a:pt x="0" y="0"/>
                </a:moveTo>
                <a:lnTo>
                  <a:pt x="10992678" y="0"/>
                </a:lnTo>
                <a:lnTo>
                  <a:pt x="9432235" y="4701209"/>
                </a:lnTo>
                <a:lnTo>
                  <a:pt x="0" y="4701209"/>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075765" y="2901172"/>
            <a:ext cx="8301318" cy="843336"/>
          </a:xfrm>
          <a:prstGeom prst="rect">
            <a:avLst/>
          </a:prstGeom>
        </p:spPr>
        <p:txBody>
          <a:bodyPr lIns="91440" tIns="45720" rIns="91440" bIns="45720" anchor="t"/>
          <a:lstStyle/>
          <a:p>
            <a:r>
              <a:rPr lang="en-US" sz="4000" b="1">
                <a:solidFill>
                  <a:schemeClr val="bg1"/>
                </a:solidFill>
                <a:latin typeface="Helvetica"/>
                <a:cs typeface="Helvetica"/>
              </a:rPr>
              <a:t>Eligible Groups</a:t>
            </a:r>
            <a:endParaRPr lang="en-US" sz="4000" b="1">
              <a:solidFill>
                <a:schemeClr val="bg1"/>
              </a:solidFill>
              <a:latin typeface="Helvetica" pitchFamily="2" charset="0"/>
            </a:endParaRPr>
          </a:p>
        </p:txBody>
      </p:sp>
    </p:spTree>
    <p:extLst>
      <p:ext uri="{BB962C8B-B14F-4D97-AF65-F5344CB8AC3E}">
        <p14:creationId xmlns:p14="http://schemas.microsoft.com/office/powerpoint/2010/main" val="220614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92024" y="5543223"/>
            <a:ext cx="132588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ight Arrow 2"/>
          <p:cNvSpPr/>
          <p:nvPr/>
        </p:nvSpPr>
        <p:spPr>
          <a:xfrm>
            <a:off x="636814" y="48984"/>
            <a:ext cx="11168743" cy="1077685"/>
          </a:xfrm>
          <a:prstGeom prst="rightArrow">
            <a:avLst/>
          </a:prstGeom>
          <a:solidFill>
            <a:srgbClr val="399D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ight Arrow 3"/>
          <p:cNvSpPr/>
          <p:nvPr/>
        </p:nvSpPr>
        <p:spPr>
          <a:xfrm>
            <a:off x="4278064" y="293910"/>
            <a:ext cx="7527492" cy="1077685"/>
          </a:xfrm>
          <a:prstGeom prst="rightArrow">
            <a:avLst/>
          </a:prstGeom>
          <a:solidFill>
            <a:srgbClr val="1976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ight Arrow 4"/>
          <p:cNvSpPr/>
          <p:nvPr/>
        </p:nvSpPr>
        <p:spPr>
          <a:xfrm>
            <a:off x="7919357" y="546999"/>
            <a:ext cx="3886200" cy="1077685"/>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669562" y="1255778"/>
            <a:ext cx="3461674" cy="286232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Frontline health care personnel </a:t>
            </a:r>
            <a:r>
              <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rPr>
              <a:t>(who provide direct patient care with patients who can transmit SARS-CoV2 and/or infectious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Residents and staff in skilled nursing and long-term care facilities</a:t>
            </a:r>
            <a:r>
              <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rPr>
              <a:t> (incl. Skilled Nursing Facilities &amp; Assisted Living Facilities)</a:t>
            </a:r>
          </a:p>
        </p:txBody>
      </p:sp>
      <p:sp>
        <p:nvSpPr>
          <p:cNvPr id="7" name="TextBox 6"/>
          <p:cNvSpPr txBox="1"/>
          <p:nvPr/>
        </p:nvSpPr>
        <p:spPr>
          <a:xfrm>
            <a:off x="4310756" y="1500703"/>
            <a:ext cx="3429039"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Educators </a:t>
            </a:r>
            <a:r>
              <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rPr>
              <a:t>(incl. childcare and higher 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Individuals enrolled in Medicaid LTC programs </a:t>
            </a:r>
            <a:r>
              <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rPr>
              <a:t>(IRIS, FC, Katie Beckett and Children’s LTC Waiver)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Mink husbandry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Public-facing essential workers </a:t>
            </a:r>
            <a:r>
              <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rPr>
              <a:t>(incl. 911, utility, public transit, food chain)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Non-frontline health care personnel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People who live in congregate settings </a:t>
            </a:r>
            <a:r>
              <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rPr>
              <a:t>(incl. including shelters, supported and transitional housing, employer-provided housing, &amp; correctional institutions)</a:t>
            </a:r>
            <a:endPar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endParaRPr>
          </a:p>
        </p:txBody>
      </p:sp>
      <p:sp>
        <p:nvSpPr>
          <p:cNvPr id="8" name="TextBox 7"/>
          <p:cNvSpPr txBox="1"/>
          <p:nvPr/>
        </p:nvSpPr>
        <p:spPr>
          <a:xfrm>
            <a:off x="7894679" y="1821136"/>
            <a:ext cx="3298375" cy="120032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D78"/>
                </a:solidFill>
                <a:effectLst/>
                <a:uLnTx/>
                <a:uFillTx/>
                <a:latin typeface="Calibri" panose="020F0502020204030204"/>
                <a:ea typeface="+mn-ea"/>
                <a:cs typeface="+mn-cs"/>
              </a:rPr>
              <a:t>Other essential workers</a:t>
            </a:r>
            <a:br>
              <a:rPr kumimoji="0" lang="en-US" sz="1800" b="0" i="0" u="none" strike="noStrike" kern="1200" cap="none" spc="0" normalizeH="0" baseline="0" noProof="0" dirty="0">
                <a:ln>
                  <a:noFill/>
                </a:ln>
                <a:solidFill>
                  <a:srgbClr val="003D78"/>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003D7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D78"/>
                </a:solidFill>
                <a:effectLst/>
                <a:uLnTx/>
                <a:uFillTx/>
                <a:latin typeface="Calibri" panose="020F0502020204030204"/>
                <a:ea typeface="+mn-ea"/>
                <a:cs typeface="+mn-cs"/>
              </a:rPr>
              <a:t>People with high-risk medical conditions</a:t>
            </a:r>
          </a:p>
        </p:txBody>
      </p:sp>
      <p:sp>
        <p:nvSpPr>
          <p:cNvPr id="9" name="TextBox 8"/>
          <p:cNvSpPr txBox="1"/>
          <p:nvPr/>
        </p:nvSpPr>
        <p:spPr>
          <a:xfrm>
            <a:off x="718473" y="295441"/>
            <a:ext cx="32983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Currently Eligible</a:t>
            </a:r>
          </a:p>
        </p:txBody>
      </p:sp>
      <p:sp>
        <p:nvSpPr>
          <p:cNvPr id="10" name="TextBox 9"/>
          <p:cNvSpPr txBox="1"/>
          <p:nvPr/>
        </p:nvSpPr>
        <p:spPr>
          <a:xfrm>
            <a:off x="4441380" y="561534"/>
            <a:ext cx="3192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Next Eligible</a:t>
            </a:r>
          </a:p>
        </p:txBody>
      </p:sp>
      <p:sp>
        <p:nvSpPr>
          <p:cNvPr id="11" name="TextBox 10"/>
          <p:cNvSpPr txBox="1"/>
          <p:nvPr/>
        </p:nvSpPr>
        <p:spPr>
          <a:xfrm>
            <a:off x="8025446" y="794983"/>
            <a:ext cx="3036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Future</a:t>
            </a:r>
          </a:p>
        </p:txBody>
      </p:sp>
      <p:sp>
        <p:nvSpPr>
          <p:cNvPr id="2" name="Rectangle 1"/>
          <p:cNvSpPr/>
          <p:nvPr/>
        </p:nvSpPr>
        <p:spPr>
          <a:xfrm>
            <a:off x="4294451" y="1500703"/>
            <a:ext cx="3428968" cy="5078313"/>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7943787" y="1747158"/>
            <a:ext cx="3159642" cy="225334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p:cNvSpPr/>
          <p:nvPr/>
        </p:nvSpPr>
        <p:spPr>
          <a:xfrm>
            <a:off x="650545" y="1255778"/>
            <a:ext cx="3428968" cy="5323238"/>
          </a:xfrm>
          <a:prstGeom prst="rect">
            <a:avLst/>
          </a:prstGeom>
          <a:noFill/>
          <a:ln w="28575">
            <a:solidFill>
              <a:srgbClr val="399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636813" y="889944"/>
            <a:ext cx="3456432" cy="375562"/>
          </a:xfrm>
          <a:prstGeom prst="rect">
            <a:avLst/>
          </a:prstGeom>
          <a:solidFill>
            <a:srgbClr val="308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p:cNvSpPr/>
          <p:nvPr/>
        </p:nvSpPr>
        <p:spPr>
          <a:xfrm>
            <a:off x="4280719" y="1125141"/>
            <a:ext cx="3456432" cy="375562"/>
          </a:xfrm>
          <a:prstGeom prst="rect">
            <a:avLst/>
          </a:prstGeom>
          <a:solidFill>
            <a:srgbClr val="13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p:cNvSpPr/>
          <p:nvPr/>
        </p:nvSpPr>
        <p:spPr>
          <a:xfrm>
            <a:off x="7933098" y="1379758"/>
            <a:ext cx="3191256" cy="374904"/>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p:cNvSpPr/>
          <p:nvPr/>
        </p:nvSpPr>
        <p:spPr>
          <a:xfrm>
            <a:off x="636799" y="4477541"/>
            <a:ext cx="3445329" cy="375562"/>
          </a:xfrm>
          <a:prstGeom prst="rect">
            <a:avLst/>
          </a:prstGeom>
          <a:solidFill>
            <a:srgbClr val="308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p:cNvSpPr/>
          <p:nvPr/>
        </p:nvSpPr>
        <p:spPr>
          <a:xfrm>
            <a:off x="653175" y="4935545"/>
            <a:ext cx="3428968"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Police and fire personnel, correctional staff</a:t>
            </a: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sp>
        <p:nvSpPr>
          <p:cNvPr id="27" name="TextBox 26"/>
          <p:cNvSpPr txBox="1"/>
          <p:nvPr/>
        </p:nvSpPr>
        <p:spPr>
          <a:xfrm>
            <a:off x="898070" y="877101"/>
            <a:ext cx="3200433" cy="372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Began 12/14/2020</a:t>
            </a:r>
          </a:p>
        </p:txBody>
      </p:sp>
      <p:sp>
        <p:nvSpPr>
          <p:cNvPr id="28" name="Rectangle 27"/>
          <p:cNvSpPr/>
          <p:nvPr/>
        </p:nvSpPr>
        <p:spPr>
          <a:xfrm>
            <a:off x="636799" y="6087834"/>
            <a:ext cx="3428968"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Adults ages 65 and over</a:t>
            </a:r>
            <a:endParaRPr kumimoji="0" lang="en-US" sz="1800" b="0" i="0" u="none" strike="noStrike" kern="1200" cap="none" spc="0" normalizeH="0" baseline="0" noProof="0">
              <a:ln>
                <a:noFill/>
              </a:ln>
              <a:solidFill>
                <a:srgbClr val="003D78"/>
              </a:solidFill>
              <a:effectLst/>
              <a:uLnTx/>
              <a:uFillTx/>
              <a:latin typeface="Calibri" panose="020F0502020204030204"/>
              <a:ea typeface="+mn-ea"/>
              <a:cs typeface="+mn-cs"/>
            </a:endParaRPr>
          </a:p>
        </p:txBody>
      </p:sp>
      <p:sp>
        <p:nvSpPr>
          <p:cNvPr id="29" name="Rectangle 28"/>
          <p:cNvSpPr/>
          <p:nvPr/>
        </p:nvSpPr>
        <p:spPr>
          <a:xfrm>
            <a:off x="653175" y="5674831"/>
            <a:ext cx="3445329" cy="375562"/>
          </a:xfrm>
          <a:prstGeom prst="rect">
            <a:avLst/>
          </a:prstGeom>
          <a:solidFill>
            <a:srgbClr val="308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p:cNvSpPr txBox="1"/>
          <p:nvPr/>
        </p:nvSpPr>
        <p:spPr>
          <a:xfrm>
            <a:off x="898070" y="4471311"/>
            <a:ext cx="3200434" cy="3688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Began 1/18/2021</a:t>
            </a:r>
          </a:p>
        </p:txBody>
      </p:sp>
      <p:sp>
        <p:nvSpPr>
          <p:cNvPr id="31" name="TextBox 30"/>
          <p:cNvSpPr txBox="1"/>
          <p:nvPr/>
        </p:nvSpPr>
        <p:spPr>
          <a:xfrm>
            <a:off x="898070" y="5678476"/>
            <a:ext cx="3200434" cy="3688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Began 1/25/2021</a:t>
            </a:r>
          </a:p>
        </p:txBody>
      </p:sp>
      <p:sp>
        <p:nvSpPr>
          <p:cNvPr id="32" name="TextBox 31"/>
          <p:cNvSpPr txBox="1"/>
          <p:nvPr/>
        </p:nvSpPr>
        <p:spPr>
          <a:xfrm>
            <a:off x="4522960" y="1133575"/>
            <a:ext cx="3216738" cy="372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Starting 3/1/2021</a:t>
            </a:r>
          </a:p>
        </p:txBody>
      </p:sp>
      <p:sp>
        <p:nvSpPr>
          <p:cNvPr id="33" name="TextBox 32"/>
          <p:cNvSpPr txBox="1"/>
          <p:nvPr/>
        </p:nvSpPr>
        <p:spPr>
          <a:xfrm>
            <a:off x="8144086" y="1401520"/>
            <a:ext cx="2918202" cy="372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To be determined</a:t>
            </a:r>
          </a:p>
        </p:txBody>
      </p:sp>
      <p:sp>
        <p:nvSpPr>
          <p:cNvPr id="34" name="TextBox 33"/>
          <p:cNvSpPr txBox="1"/>
          <p:nvPr/>
        </p:nvSpPr>
        <p:spPr>
          <a:xfrm>
            <a:off x="7943787" y="3557499"/>
            <a:ext cx="3298375"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3D78"/>
                </a:solidFill>
                <a:effectLst/>
                <a:uLnTx/>
                <a:uFillTx/>
                <a:latin typeface="Calibri" panose="020F0502020204030204"/>
                <a:ea typeface="+mn-ea"/>
                <a:cs typeface="+mn-cs"/>
              </a:rPr>
              <a:t>General Public</a:t>
            </a:r>
          </a:p>
        </p:txBody>
      </p:sp>
      <p:sp>
        <p:nvSpPr>
          <p:cNvPr id="35" name="Rectangle 34"/>
          <p:cNvSpPr/>
          <p:nvPr/>
        </p:nvSpPr>
        <p:spPr>
          <a:xfrm>
            <a:off x="7960163" y="3082702"/>
            <a:ext cx="3143266" cy="408230"/>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TextBox 35"/>
          <p:cNvSpPr txBox="1"/>
          <p:nvPr/>
        </p:nvSpPr>
        <p:spPr>
          <a:xfrm>
            <a:off x="8144086" y="3112638"/>
            <a:ext cx="2918202" cy="372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To be determined</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4086" y="5653994"/>
            <a:ext cx="1051639" cy="914400"/>
          </a:xfrm>
          <a:prstGeom prst="rect">
            <a:avLst/>
          </a:prstGeom>
        </p:spPr>
      </p:pic>
    </p:spTree>
    <p:extLst>
      <p:ext uri="{BB962C8B-B14F-4D97-AF65-F5344CB8AC3E}">
        <p14:creationId xmlns:p14="http://schemas.microsoft.com/office/powerpoint/2010/main" val="1328553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255" y="236862"/>
            <a:ext cx="10596880" cy="675301"/>
          </a:xfrm>
        </p:spPr>
        <p:txBody>
          <a:bodyPr lIns="91440" tIns="45720" rIns="91440" bIns="45720" anchor="ctr"/>
          <a:lstStyle/>
          <a:p>
            <a:r>
              <a:rPr lang="en-US">
                <a:latin typeface="Helvetica"/>
                <a:cs typeface="Helvetica"/>
              </a:rPr>
              <a:t>Educators and Child Care </a:t>
            </a:r>
            <a:endParaRPr lang="en-US">
              <a:cs typeface="Helvetica"/>
            </a:endParaRPr>
          </a:p>
        </p:txBody>
      </p:sp>
      <p:sp>
        <p:nvSpPr>
          <p:cNvPr id="3" name="Content Placeholder 2"/>
          <p:cNvSpPr>
            <a:spLocks noGrp="1"/>
          </p:cNvSpPr>
          <p:nvPr>
            <p:ph idx="1"/>
          </p:nvPr>
        </p:nvSpPr>
        <p:spPr>
          <a:xfrm>
            <a:off x="812800" y="1132500"/>
            <a:ext cx="11125200" cy="5044463"/>
          </a:xfrm>
        </p:spPr>
        <p:txBody>
          <a:bodyPr lIns="91440" tIns="45720" rIns="91440" bIns="45720" anchor="t"/>
          <a:lstStyle/>
          <a:p>
            <a:pPr lvl="0"/>
            <a:r>
              <a:rPr lang="en-US" b="0">
                <a:latin typeface="Helvetica"/>
                <a:cs typeface="Helvetica"/>
              </a:rPr>
              <a:t>All staff in regulated childcare, public and private school programs, out-of-school time programs, virtual learning support, and community learning center programs.</a:t>
            </a:r>
          </a:p>
          <a:p>
            <a:pPr lvl="0"/>
            <a:r>
              <a:rPr lang="en-US" b="0">
                <a:latin typeface="Helvetica"/>
                <a:cs typeface="Helvetica"/>
              </a:rPr>
              <a:t>All staff in Boys and Girls Clubs and YMCAs.</a:t>
            </a:r>
          </a:p>
          <a:p>
            <a:pPr lvl="0"/>
            <a:r>
              <a:rPr lang="en-US" b="0">
                <a:latin typeface="Helvetica"/>
                <a:cs typeface="Helvetica"/>
              </a:rPr>
              <a:t>All staff in preschool and Head Start through K-12 education settings.</a:t>
            </a:r>
          </a:p>
          <a:p>
            <a:r>
              <a:rPr lang="en-US" b="0">
                <a:latin typeface="Helvetica"/>
                <a:cs typeface="Helvetica"/>
              </a:rPr>
              <a:t>Faculty and staff in higher education settings who have direct student contact. </a:t>
            </a:r>
            <a:endParaRPr lang="en-US" b="0">
              <a:cs typeface="Helvetica"/>
            </a:endParaRPr>
          </a:p>
          <a:p>
            <a:endParaRPr lang="en-US"/>
          </a:p>
        </p:txBody>
      </p:sp>
    </p:spTree>
    <p:extLst>
      <p:ext uri="{BB962C8B-B14F-4D97-AF65-F5344CB8AC3E}">
        <p14:creationId xmlns:p14="http://schemas.microsoft.com/office/powerpoint/2010/main" val="465695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596" y="353217"/>
            <a:ext cx="10596880" cy="853101"/>
          </a:xfrm>
        </p:spPr>
        <p:txBody>
          <a:bodyPr lIns="91440" tIns="45720" rIns="91440" bIns="45720" anchor="ctr"/>
          <a:lstStyle/>
          <a:p>
            <a:r>
              <a:rPr lang="en-US" dirty="0">
                <a:latin typeface="Helvetica"/>
                <a:cs typeface="Helvetica"/>
              </a:rPr>
              <a:t>Public-Facing Essential Workers</a:t>
            </a:r>
            <a:br>
              <a:rPr lang="en-US" dirty="0"/>
            </a:br>
            <a:endParaRPr lang="en-US" dirty="0"/>
          </a:p>
        </p:txBody>
      </p:sp>
      <p:sp>
        <p:nvSpPr>
          <p:cNvPr id="3" name="Content Placeholder 2"/>
          <p:cNvSpPr>
            <a:spLocks noGrp="1"/>
          </p:cNvSpPr>
          <p:nvPr>
            <p:ph idx="1"/>
          </p:nvPr>
        </p:nvSpPr>
        <p:spPr>
          <a:xfrm>
            <a:off x="863600" y="1056300"/>
            <a:ext cx="10490200" cy="5120663"/>
          </a:xfrm>
        </p:spPr>
        <p:txBody>
          <a:bodyPr lIns="91440" tIns="45720" rIns="91440" bIns="45720" anchor="t"/>
          <a:lstStyle/>
          <a:p>
            <a:endParaRPr lang="en-US" b="0">
              <a:latin typeface="Helvetica"/>
              <a:cs typeface="Helvetica"/>
            </a:endParaRPr>
          </a:p>
          <a:p>
            <a:r>
              <a:rPr lang="en-US">
                <a:latin typeface="Helvetica"/>
                <a:cs typeface="Helvetica"/>
              </a:rPr>
              <a:t>9-1-1 operators </a:t>
            </a:r>
            <a:endParaRPr lang="en-US">
              <a:latin typeface="Helvetica" panose="020B0604020202020204" pitchFamily="34" charset="0"/>
              <a:cs typeface="Helvetica" panose="020B0604020202020204" pitchFamily="34" charset="0"/>
            </a:endParaRPr>
          </a:p>
          <a:p>
            <a:r>
              <a:rPr lang="en-US">
                <a:latin typeface="Helvetica"/>
                <a:cs typeface="Helvetica"/>
              </a:rPr>
              <a:t>Utility and Communications Infrastructure</a:t>
            </a:r>
            <a:r>
              <a:rPr lang="en-US" b="0">
                <a:latin typeface="Helvetica"/>
                <a:cs typeface="Helvetica"/>
              </a:rPr>
              <a:t>: </a:t>
            </a:r>
            <a:endParaRPr lang="en-US" b="0">
              <a:latin typeface="Helvetica" panose="020B0604020202020204" pitchFamily="34" charset="0"/>
              <a:cs typeface="Helvetica" panose="020B0604020202020204" pitchFamily="34" charset="0"/>
            </a:endParaRPr>
          </a:p>
          <a:p>
            <a:pPr lvl="1"/>
            <a:r>
              <a:rPr lang="en-US">
                <a:latin typeface="Helvetica" panose="020B0604020202020204" pitchFamily="34" charset="0"/>
                <a:cs typeface="Helvetica" panose="020B0604020202020204" pitchFamily="34" charset="0"/>
              </a:rPr>
              <a:t>Workers who cannot socially distance and are responsible for the fundamental processes and facilities that ensure electric, natural gas, steam, water, wastewater, internet, and telecommunications services are built, maintained, generated, distributed, and delivered to customers.</a:t>
            </a:r>
            <a:endParaRPr lang="en-US" sz="3200">
              <a:latin typeface="Helvetica" panose="020B0604020202020204" pitchFamily="34" charset="0"/>
              <a:cs typeface="Helvetica" panose="020B0604020202020204" pitchFamily="34" charset="0"/>
            </a:endParaRPr>
          </a:p>
          <a:p>
            <a:endParaRPr lang="en-US"/>
          </a:p>
        </p:txBody>
      </p:sp>
    </p:spTree>
    <p:extLst>
      <p:ext uri="{BB962C8B-B14F-4D97-AF65-F5344CB8AC3E}">
        <p14:creationId xmlns:p14="http://schemas.microsoft.com/office/powerpoint/2010/main" val="262781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Public-Facing Essential Workers</a:t>
            </a:r>
          </a:p>
        </p:txBody>
      </p:sp>
      <p:sp>
        <p:nvSpPr>
          <p:cNvPr id="3" name="Content Placeholder 2"/>
          <p:cNvSpPr>
            <a:spLocks noGrp="1"/>
          </p:cNvSpPr>
          <p:nvPr>
            <p:ph idx="1"/>
          </p:nvPr>
        </p:nvSpPr>
        <p:spPr>
          <a:xfrm>
            <a:off x="838200" y="1295400"/>
            <a:ext cx="10515600" cy="4881563"/>
          </a:xfrm>
        </p:spPr>
        <p:txBody>
          <a:bodyPr lIns="91440" tIns="45720" rIns="91440" bIns="45720" anchor="t"/>
          <a:lstStyle/>
          <a:p>
            <a:pPr marL="0" indent="0">
              <a:buNone/>
            </a:pPr>
            <a:r>
              <a:rPr lang="en-US">
                <a:latin typeface="Helvetica"/>
                <a:cs typeface="Helvetica"/>
              </a:rPr>
              <a:t>Public Transit </a:t>
            </a:r>
            <a:endParaRPr lang="en-US" sz="3200" b="0">
              <a:latin typeface="Helvetica"/>
              <a:cs typeface="Helvetica"/>
            </a:endParaRPr>
          </a:p>
          <a:p>
            <a:r>
              <a:rPr lang="en-US" b="0">
                <a:latin typeface="Helvetica"/>
                <a:cs typeface="Helvetica"/>
              </a:rPr>
              <a:t>Drivers who have frequent close contact with members of the public, limited to:</a:t>
            </a:r>
            <a:endParaRPr lang="en-US" sz="3200" b="0">
              <a:latin typeface="Helvetica"/>
              <a:cs typeface="Helvetica"/>
            </a:endParaRPr>
          </a:p>
          <a:p>
            <a:pPr lvl="1"/>
            <a:r>
              <a:rPr lang="en-US">
                <a:latin typeface="Helvetica" panose="020B0604020202020204" pitchFamily="34" charset="0"/>
                <a:cs typeface="Helvetica" panose="020B0604020202020204" pitchFamily="34" charset="0"/>
              </a:rPr>
              <a:t>Public and commercial intercity bus transportation services.</a:t>
            </a:r>
            <a:endParaRPr lang="en-US" sz="3200">
              <a:latin typeface="Helvetica" panose="020B0604020202020204" pitchFamily="34" charset="0"/>
              <a:cs typeface="Helvetica" panose="020B0604020202020204" pitchFamily="34" charset="0"/>
            </a:endParaRPr>
          </a:p>
          <a:p>
            <a:pPr lvl="1"/>
            <a:r>
              <a:rPr lang="en-US">
                <a:latin typeface="Helvetica" panose="020B0604020202020204" pitchFamily="34" charset="0"/>
                <a:cs typeface="Helvetica" panose="020B0604020202020204" pitchFamily="34" charset="0"/>
              </a:rPr>
              <a:t>Municipal public transit services.</a:t>
            </a:r>
            <a:endParaRPr lang="en-US" sz="3200">
              <a:latin typeface="Helvetica" panose="020B0604020202020204" pitchFamily="34" charset="0"/>
              <a:cs typeface="Helvetica" panose="020B0604020202020204" pitchFamily="34" charset="0"/>
            </a:endParaRPr>
          </a:p>
          <a:p>
            <a:pPr lvl="1"/>
            <a:r>
              <a:rPr lang="en-US">
                <a:latin typeface="Helvetica" panose="020B0604020202020204" pitchFamily="34" charset="0"/>
                <a:cs typeface="Helvetica" panose="020B0604020202020204" pitchFamily="34" charset="0"/>
              </a:rPr>
              <a:t>Those employed by specialized transit services for seniors, disabled persons, and low-income persons.</a:t>
            </a:r>
            <a:endParaRPr lang="en-US" sz="3200">
              <a:latin typeface="Helvetica" panose="020B0604020202020204" pitchFamily="34" charset="0"/>
              <a:cs typeface="Helvetica" panose="020B0604020202020204" pitchFamily="34" charset="0"/>
            </a:endParaRPr>
          </a:p>
          <a:p>
            <a:endParaRPr lang="en-US"/>
          </a:p>
        </p:txBody>
      </p:sp>
    </p:spTree>
    <p:extLst>
      <p:ext uri="{BB962C8B-B14F-4D97-AF65-F5344CB8AC3E}">
        <p14:creationId xmlns:p14="http://schemas.microsoft.com/office/powerpoint/2010/main" val="1871732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Public-Facing Essential Workers</a:t>
            </a:r>
          </a:p>
        </p:txBody>
      </p:sp>
      <p:sp>
        <p:nvSpPr>
          <p:cNvPr id="3" name="Content Placeholder 2"/>
          <p:cNvSpPr>
            <a:spLocks noGrp="1"/>
          </p:cNvSpPr>
          <p:nvPr>
            <p:ph idx="1"/>
          </p:nvPr>
        </p:nvSpPr>
        <p:spPr>
          <a:xfrm>
            <a:off x="915193" y="1292044"/>
            <a:ext cx="10388600" cy="5120662"/>
          </a:xfrm>
        </p:spPr>
        <p:txBody>
          <a:bodyPr lIns="91440" tIns="45720" rIns="91440" bIns="45720" anchor="t"/>
          <a:lstStyle/>
          <a:p>
            <a:pPr marL="0" lvl="0" indent="0">
              <a:buNone/>
            </a:pPr>
            <a:r>
              <a:rPr lang="en-US" dirty="0">
                <a:latin typeface="Helvetica"/>
                <a:cs typeface="Helvetica"/>
              </a:rPr>
              <a:t>Food Supply Chain:</a:t>
            </a:r>
            <a:endParaRPr lang="en-US" sz="3200"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Agriculture production workers, such as farm owners and other farm employees.</a:t>
            </a:r>
            <a:endParaRPr lang="en-US" sz="3200"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Critical workers who provide on-site support to multiple agricultural operations, such as livestock breeding and insemination providers, farm labor contractors, crop support providers, and livestock veterinarians.</a:t>
            </a:r>
            <a:endParaRPr lang="en-US" sz="3200"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Food production workers, such as dairy plant employees, fruit and vegetable processing plant employees, and animal slaughtering and processing employees. </a:t>
            </a:r>
            <a:endParaRPr lang="en-US" sz="3200"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221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5C43-4B7C-A64C-A9AD-40EFED177BC9}"/>
              </a:ext>
            </a:extLst>
          </p:cNvPr>
          <p:cNvSpPr>
            <a:spLocks noGrp="1"/>
          </p:cNvSpPr>
          <p:nvPr>
            <p:ph type="title"/>
          </p:nvPr>
        </p:nvSpPr>
        <p:spPr/>
        <p:txBody>
          <a:bodyPr/>
          <a:lstStyle/>
          <a:p>
            <a:r>
              <a:rPr lang="en-US" dirty="0"/>
              <a:t>Today’s Agenda of Panelists</a:t>
            </a:r>
          </a:p>
        </p:txBody>
      </p:sp>
      <p:sp>
        <p:nvSpPr>
          <p:cNvPr id="3" name="Content Placeholder 2">
            <a:extLst>
              <a:ext uri="{FF2B5EF4-FFF2-40B4-BE49-F238E27FC236}">
                <a16:creationId xmlns:a16="http://schemas.microsoft.com/office/drawing/2014/main" id="{87EEBE17-47F8-5B48-A9B4-6A1E1FFFE2E3}"/>
              </a:ext>
            </a:extLst>
          </p:cNvPr>
          <p:cNvSpPr>
            <a:spLocks noGrp="1"/>
          </p:cNvSpPr>
          <p:nvPr>
            <p:ph sz="half" idx="1"/>
          </p:nvPr>
        </p:nvSpPr>
        <p:spPr>
          <a:xfrm>
            <a:off x="609600" y="1600206"/>
            <a:ext cx="4038600" cy="4525963"/>
          </a:xfrm>
        </p:spPr>
        <p:txBody>
          <a:bodyPr/>
          <a:lstStyle/>
          <a:p>
            <a:pPr marL="0" indent="0">
              <a:spcBef>
                <a:spcPts val="0"/>
              </a:spcBef>
              <a:spcAft>
                <a:spcPts val="0"/>
              </a:spcAft>
              <a:buNone/>
            </a:pPr>
            <a:r>
              <a:rPr lang="en-US" sz="1200" b="1" dirty="0">
                <a:latin typeface="Calibri" panose="020F0502020204030204" pitchFamily="34" charset="0"/>
                <a:ea typeface="Times New Roman" panose="02020603050405020304" pitchFamily="18" charset="0"/>
                <a:cs typeface="Calibri" panose="020F0502020204030204" pitchFamily="34" charset="0"/>
              </a:rPr>
              <a:t>9:00 – 9:05       Jeff </a:t>
            </a:r>
            <a:r>
              <a:rPr lang="en-US" sz="1200" b="1" dirty="0" err="1">
                <a:latin typeface="Calibri" panose="020F0502020204030204" pitchFamily="34" charset="0"/>
                <a:ea typeface="Times New Roman" panose="02020603050405020304" pitchFamily="18" charset="0"/>
                <a:cs typeface="Calibri" panose="020F0502020204030204" pitchFamily="34" charset="0"/>
              </a:rPr>
              <a:t>Kluever</a:t>
            </a:r>
            <a:r>
              <a:rPr lang="en-US" sz="1200" b="1" dirty="0">
                <a:latin typeface="Calibri" panose="020F0502020204030204" pitchFamily="34" charset="0"/>
                <a:ea typeface="Times New Roman" panose="02020603050405020304" pitchFamily="18" charset="0"/>
                <a:cs typeface="Calibri" panose="020F0502020204030204" pitchFamily="34" charset="0"/>
              </a:rPr>
              <a:t> </a:t>
            </a:r>
          </a:p>
          <a:p>
            <a:pPr marL="0" indent="0">
              <a:spcBef>
                <a:spcPts val="0"/>
              </a:spcBef>
              <a:spcAft>
                <a:spcPts val="0"/>
              </a:spcAft>
              <a:buNone/>
            </a:pPr>
            <a:r>
              <a:rPr lang="en-US" sz="1200" b="1" dirty="0">
                <a:latin typeface="Calibri" panose="020F0502020204030204" pitchFamily="34" charset="0"/>
                <a:ea typeface="Times New Roman" panose="02020603050405020304" pitchFamily="18" charset="0"/>
                <a:cs typeface="Calibri" panose="020F0502020204030204" pitchFamily="34" charset="0"/>
              </a:rPr>
              <a:t>	       </a:t>
            </a:r>
            <a:r>
              <a:rPr lang="en-US" sz="1200" i="1" dirty="0">
                <a:latin typeface="Calibri" panose="020F0502020204030204" pitchFamily="34" charset="0"/>
                <a:ea typeface="Times New Roman" panose="02020603050405020304" pitchFamily="18" charset="0"/>
                <a:cs typeface="Calibri" panose="020F0502020204030204" pitchFamily="34" charset="0"/>
              </a:rPr>
              <a:t>Executive Director, Business Health Care</a:t>
            </a:r>
            <a:r>
              <a:rPr lang="en-US" sz="1200" b="1" i="1" dirty="0">
                <a:latin typeface="Calibri" panose="020F0502020204030204" pitchFamily="34" charset="0"/>
                <a:ea typeface="Times New Roman" panose="02020603050405020304" pitchFamily="18" charset="0"/>
                <a:cs typeface="Calibri" panose="020F0502020204030204" pitchFamily="34" charset="0"/>
              </a:rPr>
              <a:t> </a:t>
            </a:r>
            <a:r>
              <a:rPr lang="en-US" sz="1200" i="1" dirty="0">
                <a:latin typeface="Calibri" panose="020F0502020204030204" pitchFamily="34" charset="0"/>
                <a:ea typeface="Times New Roman" panose="02020603050405020304" pitchFamily="18" charset="0"/>
                <a:cs typeface="Calibri" panose="020F0502020204030204" pitchFamily="34" charset="0"/>
              </a:rPr>
              <a:t>Group	       </a:t>
            </a:r>
            <a:r>
              <a:rPr lang="en-US" sz="1200" dirty="0">
                <a:latin typeface="Calibri" panose="020F0502020204030204" pitchFamily="34" charset="0"/>
                <a:ea typeface="Times New Roman" panose="02020603050405020304" pitchFamily="18" charset="0"/>
                <a:cs typeface="Calibri" panose="020F0502020204030204" pitchFamily="34" charset="0"/>
              </a:rPr>
              <a:t>Welcome &amp; Opening Remarks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9:05 – 9:35      Jon </a:t>
            </a:r>
            <a:r>
              <a:rPr lang="en-US" sz="1200" b="1" dirty="0" err="1">
                <a:latin typeface="Calibri" panose="020F0502020204030204" pitchFamily="34" charset="0"/>
                <a:ea typeface="Calibri" panose="020F0502020204030204" pitchFamily="34" charset="0"/>
                <a:cs typeface="Times New Roman" panose="02020603050405020304" pitchFamily="18" charset="0"/>
              </a:rPr>
              <a:t>Meiman</a:t>
            </a:r>
            <a:r>
              <a:rPr lang="en-US" sz="1200" b="1" dirty="0">
                <a:latin typeface="Calibri" panose="020F0502020204030204" pitchFamily="34" charset="0"/>
                <a:ea typeface="Calibri" panose="020F0502020204030204" pitchFamily="34" charset="0"/>
                <a:cs typeface="Times New Roman" panose="02020603050405020304" pitchFamily="18" charset="0"/>
              </a:rPr>
              <a:t>,</a:t>
            </a:r>
            <a:r>
              <a:rPr lang="en-US" sz="1200" b="1" dirty="0">
                <a:latin typeface="Calibri" panose="020F0502020204030204" pitchFamily="34" charset="0"/>
                <a:ea typeface="Calibri" panose="020F0502020204030204" pitchFamily="34" charset="0"/>
                <a:cs typeface="Calibri" panose="020F0502020204030204" pitchFamily="34" charset="0"/>
              </a:rPr>
              <a:t> MD</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i="1" dirty="0">
                <a:latin typeface="Calibri" panose="020F0502020204030204" pitchFamily="34" charset="0"/>
                <a:ea typeface="Calibri" panose="020F0502020204030204" pitchFamily="34" charset="0"/>
                <a:cs typeface="Calibri" panose="020F0502020204030204" pitchFamily="34" charset="0"/>
              </a:rPr>
              <a:t>Chief Medical Officer and State Epidemiologist      	      for Environmental and Occupational Health,     	      Wisconsin Department of Health Services</a:t>
            </a:r>
          </a:p>
          <a:p>
            <a:pPr marL="0" indent="0">
              <a:spcBef>
                <a:spcPts val="0"/>
              </a:spcBef>
              <a:spcAft>
                <a:spcPts val="0"/>
              </a:spcAft>
              <a:buNone/>
            </a:pPr>
            <a:r>
              <a:rPr lang="en-US" sz="1200" b="1" i="1" dirty="0">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US" sz="1200" b="1" i="1" dirty="0">
                <a:latin typeface="Calibri" panose="020F0502020204030204" pitchFamily="34" charset="0"/>
                <a:ea typeface="Calibri" panose="020F0502020204030204" pitchFamily="34" charset="0"/>
                <a:cs typeface="Calibri" panose="020F0502020204030204" pitchFamily="34" charset="0"/>
              </a:rPr>
              <a:t>	      </a:t>
            </a:r>
            <a:r>
              <a:rPr lang="en-US" sz="1200" b="1" dirty="0">
                <a:latin typeface="Calibri" panose="020F0502020204030204" pitchFamily="34" charset="0"/>
                <a:ea typeface="Calibri" panose="020F0502020204030204" pitchFamily="34" charset="0"/>
                <a:cs typeface="Times New Roman" panose="02020603050405020304" pitchFamily="18" charset="0"/>
              </a:rPr>
              <a:t>Stephanie Schauer, PhD </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Immunization Program Manager, Wisconsin   	      Division of Public Health</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9:35 – 10:10    Lindsey Davis </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Partner, Labor &amp; Employment &amp; Practice Group,     	      Quarles &amp; Brady LLP </a:t>
            </a:r>
          </a:p>
          <a:p>
            <a:endParaRPr lang="en-US" dirty="0"/>
          </a:p>
        </p:txBody>
      </p:sp>
      <p:sp>
        <p:nvSpPr>
          <p:cNvPr id="4" name="Content Placeholder 3">
            <a:extLst>
              <a:ext uri="{FF2B5EF4-FFF2-40B4-BE49-F238E27FC236}">
                <a16:creationId xmlns:a16="http://schemas.microsoft.com/office/drawing/2014/main" id="{EDF65F39-4673-194D-959D-AAE5B30211FF}"/>
              </a:ext>
            </a:extLst>
          </p:cNvPr>
          <p:cNvSpPr>
            <a:spLocks noGrp="1"/>
          </p:cNvSpPr>
          <p:nvPr>
            <p:ph sz="half" idx="2"/>
          </p:nvPr>
        </p:nvSpPr>
        <p:spPr>
          <a:xfrm>
            <a:off x="5257800" y="1600206"/>
            <a:ext cx="4165600" cy="4525963"/>
          </a:xfrm>
        </p:spPr>
        <p:txBody>
          <a:bodyPr/>
          <a:lstStyle/>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10:10– 10:20        Jim Sheeran</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spcAft>
                <a:spcPts val="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Calibri" panose="020F0502020204030204" pitchFamily="34" charset="0"/>
              </a:rPr>
              <a:t>Director, Corporate Benefits, Molson Coors 	            Beverage Company</a:t>
            </a:r>
            <a:endParaRPr lang="en-US" sz="1200" i="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10:20 – 10:40      Margaret Hennessy</a:t>
            </a:r>
            <a:r>
              <a:rPr lang="en-US" sz="1200" dirty="0">
                <a:latin typeface="Calibri" panose="020F0502020204030204" pitchFamily="34" charset="0"/>
                <a:ea typeface="Calibri" panose="020F0502020204030204" pitchFamily="34" charset="0"/>
                <a:cs typeface="Times New Roman" panose="02020603050405020304" pitchFamily="18" charset="0"/>
              </a:rPr>
              <a:t>,</a:t>
            </a:r>
            <a:r>
              <a:rPr lang="en-US" sz="1200" b="1" dirty="0">
                <a:latin typeface="Calibri" panose="020F0502020204030204" pitchFamily="34" charset="0"/>
                <a:ea typeface="Calibri" panose="020F0502020204030204" pitchFamily="34" charset="0"/>
                <a:cs typeface="Times New Roman" panose="02020603050405020304" pitchFamily="18" charset="0"/>
              </a:rPr>
              <a:t> MD</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Medical Director, Ascension Medical Group 	           Wisconsin &amp; Physician Leader, Ascension 	           Wisconsin COVID-19 Vaccine Operational 	           Planning Team</a:t>
            </a:r>
          </a:p>
          <a:p>
            <a:pPr marL="0" indent="0">
              <a:spcBef>
                <a:spcPts val="0"/>
              </a:spcBef>
              <a:spcAft>
                <a:spcPts val="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10:40 – 11:00      Cheryl </a:t>
            </a:r>
            <a:r>
              <a:rPr lang="en-US" sz="1200" b="1" dirty="0" err="1">
                <a:latin typeface="Calibri" panose="020F0502020204030204" pitchFamily="34" charset="0"/>
                <a:ea typeface="Calibri" panose="020F0502020204030204" pitchFamily="34" charset="0"/>
                <a:cs typeface="Times New Roman" panose="02020603050405020304" pitchFamily="18" charset="0"/>
              </a:rPr>
              <a:t>DeMars</a:t>
            </a:r>
            <a:r>
              <a:rPr lang="en-US" sz="1200" b="1"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CEO, The Alliance</a:t>
            </a:r>
            <a:r>
              <a:rPr lang="en-US" sz="1200" b="1" i="1" dirty="0">
                <a:latin typeface="Calibri" panose="020F0502020204030204" pitchFamily="34" charset="0"/>
                <a:ea typeface="Calibri" panose="020F0502020204030204" pitchFamily="34" charset="0"/>
                <a:cs typeface="Times New Roman" panose="02020603050405020304" pitchFamily="18" charset="0"/>
              </a:rPr>
              <a:t> </a:t>
            </a:r>
            <a:r>
              <a:rPr lang="en-US" sz="1200" b="1"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spcAft>
                <a:spcPts val="0"/>
              </a:spcAft>
              <a:buNone/>
            </a:pP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Questions &amp; Closing Remarks</a:t>
            </a:r>
          </a:p>
          <a:p>
            <a:pPr marL="0" indent="0">
              <a:buNone/>
            </a:pPr>
            <a:endParaRPr lang="en-US" dirty="0"/>
          </a:p>
        </p:txBody>
      </p:sp>
      <p:sp>
        <p:nvSpPr>
          <p:cNvPr id="7" name="Slide Number Placeholder 6">
            <a:extLst>
              <a:ext uri="{FF2B5EF4-FFF2-40B4-BE49-F238E27FC236}">
                <a16:creationId xmlns:a16="http://schemas.microsoft.com/office/drawing/2014/main" id="{FB8CE6DB-34B7-46E6-BCD1-E01553167AB4}"/>
              </a:ext>
            </a:extLst>
          </p:cNvPr>
          <p:cNvSpPr>
            <a:spLocks noGrp="1"/>
          </p:cNvSpPr>
          <p:nvPr>
            <p:ph type="sldNum" sz="quarter" idx="11"/>
          </p:nvPr>
        </p:nvSpPr>
        <p:spPr/>
        <p:txBody>
          <a:bodyPr/>
          <a:lstStyle/>
          <a:p>
            <a:fld id="{0627CD93-DB7E-4722-9CC1-C5F1E2275160}" type="slidenum">
              <a:rPr lang="en-US" smtClean="0"/>
              <a:pPr/>
              <a:t>2</a:t>
            </a:fld>
            <a:endParaRPr lang="en-US" dirty="0"/>
          </a:p>
        </p:txBody>
      </p:sp>
      <p:sp>
        <p:nvSpPr>
          <p:cNvPr id="8" name="Footer Placeholder 7">
            <a:extLst>
              <a:ext uri="{FF2B5EF4-FFF2-40B4-BE49-F238E27FC236}">
                <a16:creationId xmlns:a16="http://schemas.microsoft.com/office/drawing/2014/main" id="{3927D476-280C-4C6C-A513-73BAA9AA0563}"/>
              </a:ext>
            </a:extLst>
          </p:cNvPr>
          <p:cNvSpPr>
            <a:spLocks noGrp="1"/>
          </p:cNvSpPr>
          <p:nvPr>
            <p:ph type="ftr" sz="quarter" idx="10"/>
          </p:nvPr>
        </p:nvSpPr>
        <p:spPr/>
        <p:txBody>
          <a:bodyPr/>
          <a:lstStyle/>
          <a:p>
            <a:r>
              <a:rPr lang="en-US"/>
              <a:t>Vaccination Management – February 24, 2021</a:t>
            </a:r>
            <a:endParaRPr lang="en-US" dirty="0"/>
          </a:p>
        </p:txBody>
      </p:sp>
    </p:spTree>
    <p:extLst>
      <p:ext uri="{BB962C8B-B14F-4D97-AF65-F5344CB8AC3E}">
        <p14:creationId xmlns:p14="http://schemas.microsoft.com/office/powerpoint/2010/main" val="1641715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Public-Facing Essential Workers</a:t>
            </a:r>
          </a:p>
        </p:txBody>
      </p:sp>
      <p:sp>
        <p:nvSpPr>
          <p:cNvPr id="3" name="Content Placeholder 2"/>
          <p:cNvSpPr>
            <a:spLocks noGrp="1"/>
          </p:cNvSpPr>
          <p:nvPr>
            <p:ph idx="1"/>
          </p:nvPr>
        </p:nvSpPr>
        <p:spPr>
          <a:xfrm>
            <a:off x="965200" y="1284901"/>
            <a:ext cx="10388600" cy="5120662"/>
          </a:xfrm>
        </p:spPr>
        <p:txBody>
          <a:bodyPr lIns="91440" tIns="45720" rIns="91440" bIns="45720" anchor="t"/>
          <a:lstStyle/>
          <a:p>
            <a:pPr marL="0" lvl="0" indent="0">
              <a:buNone/>
            </a:pPr>
            <a:r>
              <a:rPr lang="en-US" dirty="0">
                <a:latin typeface="Helvetica" panose="020B0604020202020204" pitchFamily="34" charset="0"/>
                <a:cs typeface="Helvetica" panose="020B0604020202020204" pitchFamily="34" charset="0"/>
              </a:rPr>
              <a:t>Food Supply Chain (</a:t>
            </a:r>
            <a:r>
              <a:rPr lang="en-US" dirty="0" err="1">
                <a:latin typeface="Helvetica" panose="020B0604020202020204" pitchFamily="34" charset="0"/>
                <a:cs typeface="Helvetica" panose="020B0604020202020204" pitchFamily="34" charset="0"/>
              </a:rPr>
              <a:t>cont</a:t>
            </a:r>
            <a:r>
              <a:rPr lang="en-US" dirty="0">
                <a:latin typeface="Helvetica" panose="020B0604020202020204" pitchFamily="34" charset="0"/>
                <a:cs typeface="Helvetica" panose="020B0604020202020204" pitchFamily="34" charset="0"/>
              </a:rPr>
              <a:t>):</a:t>
            </a:r>
            <a:endParaRPr lang="en-US" sz="3200"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Retail food workers, such as employees at grocery stores, convenience stores, and gas stations that also sell groceries. </a:t>
            </a:r>
            <a:endParaRPr lang="en-US" sz="3200"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Hunger relief personnel, including people involved in charitable food distribution, community food and housing providers, social services employees who are involved in food distribution, and emergency relief workers.</a:t>
            </a:r>
            <a:endParaRPr lang="en-US" sz="3200"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52119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484" y="660399"/>
            <a:ext cx="10596880" cy="395901"/>
          </a:xfrm>
        </p:spPr>
        <p:txBody>
          <a:bodyPr/>
          <a:lstStyle/>
          <a:p>
            <a:r>
              <a:rPr lang="en-US"/>
              <a:t>Non-Frontline Essential Health Care Personnel</a:t>
            </a:r>
            <a:br>
              <a:rPr lang="en-US"/>
            </a:br>
            <a:endParaRPr lang="en-US"/>
          </a:p>
        </p:txBody>
      </p:sp>
      <p:sp>
        <p:nvSpPr>
          <p:cNvPr id="3" name="Content Placeholder 2"/>
          <p:cNvSpPr>
            <a:spLocks noGrp="1"/>
          </p:cNvSpPr>
          <p:nvPr>
            <p:ph idx="1"/>
          </p:nvPr>
        </p:nvSpPr>
        <p:spPr>
          <a:xfrm>
            <a:off x="863600" y="1056301"/>
            <a:ext cx="11049000" cy="5120662"/>
          </a:xfrm>
        </p:spPr>
        <p:txBody>
          <a:bodyPr lIns="91440" tIns="45720" rIns="91440" bIns="45720" anchor="t"/>
          <a:lstStyle/>
          <a:p>
            <a:r>
              <a:rPr lang="en-US" b="0">
                <a:latin typeface="Helvetica"/>
                <a:cs typeface="Helvetica"/>
              </a:rPr>
              <a:t>Personnel who are not involved in direct patient care but are essential for health system infrastructure.  These staff are often affiliated with hospitals. Non-hospital employee and non-frontline employees employed by health systems are also included.</a:t>
            </a:r>
          </a:p>
          <a:p>
            <a:r>
              <a:rPr lang="en-US"/>
              <a:t>Categories of non-frontline essential health care personnel include:</a:t>
            </a:r>
          </a:p>
          <a:p>
            <a:pPr lvl="1"/>
            <a:r>
              <a:rPr lang="en-US">
                <a:latin typeface="Helvetica"/>
                <a:cs typeface="Helvetica"/>
              </a:rPr>
              <a:t>Public health</a:t>
            </a:r>
          </a:p>
          <a:p>
            <a:pPr lvl="1"/>
            <a:r>
              <a:rPr lang="en-US">
                <a:latin typeface="Helvetica"/>
                <a:cs typeface="Helvetica"/>
              </a:rPr>
              <a:t>Emergency management</a:t>
            </a:r>
          </a:p>
          <a:p>
            <a:pPr lvl="1"/>
            <a:r>
              <a:rPr lang="en-US">
                <a:latin typeface="Helvetica"/>
                <a:cs typeface="Helvetica"/>
              </a:rPr>
              <a:t>Cyber security</a:t>
            </a:r>
          </a:p>
          <a:p>
            <a:pPr lvl="1"/>
            <a:r>
              <a:rPr lang="en-US">
                <a:latin typeface="Helvetica"/>
                <a:cs typeface="Helvetica"/>
              </a:rPr>
              <a:t>Health care critical supply chain functions, including the production, manufacturing, and distribution of vaccine.</a:t>
            </a:r>
          </a:p>
          <a:p>
            <a:pPr lvl="1"/>
            <a:r>
              <a:rPr lang="en-US">
                <a:latin typeface="Helvetica"/>
                <a:cs typeface="Helvetica"/>
              </a:rPr>
              <a:t>Support roles</a:t>
            </a:r>
          </a:p>
        </p:txBody>
      </p:sp>
    </p:spTree>
    <p:extLst>
      <p:ext uri="{BB962C8B-B14F-4D97-AF65-F5344CB8AC3E}">
        <p14:creationId xmlns:p14="http://schemas.microsoft.com/office/powerpoint/2010/main" val="1461076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267" y="368758"/>
            <a:ext cx="10596880" cy="421301"/>
          </a:xfrm>
        </p:spPr>
        <p:txBody>
          <a:bodyPr lIns="91440" tIns="45720" rIns="91440" bIns="45720" anchor="ctr"/>
          <a:lstStyle/>
          <a:p>
            <a:r>
              <a:rPr lang="en-US">
                <a:latin typeface="Helvetica"/>
                <a:cs typeface="Helvetica"/>
              </a:rPr>
              <a:t>Congregate Living Facility Staff and Residents </a:t>
            </a:r>
          </a:p>
        </p:txBody>
      </p:sp>
      <p:sp>
        <p:nvSpPr>
          <p:cNvPr id="3" name="Content Placeholder 2"/>
          <p:cNvSpPr>
            <a:spLocks noGrp="1"/>
          </p:cNvSpPr>
          <p:nvPr>
            <p:ph idx="1"/>
          </p:nvPr>
        </p:nvSpPr>
        <p:spPr>
          <a:xfrm>
            <a:off x="836058" y="1634686"/>
            <a:ext cx="11023600" cy="5120663"/>
          </a:xfrm>
        </p:spPr>
        <p:txBody>
          <a:bodyPr lIns="91440" tIns="45720" rIns="91440" bIns="45720" anchor="t"/>
          <a:lstStyle/>
          <a:p>
            <a:r>
              <a:rPr lang="en-US" b="0">
                <a:latin typeface="Helvetica"/>
                <a:cs typeface="Helvetica"/>
              </a:rPr>
              <a:t>Staff and residents of congregate living facilities. </a:t>
            </a:r>
            <a:endParaRPr lang="en-US">
              <a:cs typeface="Helvetica" pitchFamily="2" charset="0"/>
            </a:endParaRPr>
          </a:p>
          <a:p>
            <a:r>
              <a:rPr lang="en-US" b="0">
                <a:latin typeface="Helvetica"/>
                <a:cs typeface="Helvetica"/>
              </a:rPr>
              <a:t>Some settings in this group may be non-voluntary or provide services to marginalized populations – meaning residents do not have the resources or choice to mitigate exposure. </a:t>
            </a:r>
            <a:endParaRPr lang="en-US">
              <a:cs typeface="Helvetica"/>
            </a:endParaRPr>
          </a:p>
          <a:p>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4377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346" y="0"/>
            <a:ext cx="10596880" cy="1056300"/>
          </a:xfrm>
        </p:spPr>
        <p:txBody>
          <a:bodyPr lIns="91440" tIns="45720" rIns="91440" bIns="45720" anchor="ctr"/>
          <a:lstStyle/>
          <a:p>
            <a:r>
              <a:rPr lang="en-US" dirty="0">
                <a:latin typeface="Helvetica"/>
                <a:cs typeface="Helvetica"/>
              </a:rPr>
              <a:t>Prioritization</a:t>
            </a:r>
          </a:p>
        </p:txBody>
      </p:sp>
      <p:sp>
        <p:nvSpPr>
          <p:cNvPr id="3" name="Content Placeholder 2"/>
          <p:cNvSpPr>
            <a:spLocks noGrp="1"/>
          </p:cNvSpPr>
          <p:nvPr>
            <p:ph idx="1"/>
          </p:nvPr>
        </p:nvSpPr>
        <p:spPr>
          <a:xfrm>
            <a:off x="838200" y="1056301"/>
            <a:ext cx="10515600" cy="5120662"/>
          </a:xfrm>
        </p:spPr>
        <p:txBody>
          <a:bodyPr lIns="91440" tIns="45720" rIns="91440" bIns="45720" anchor="t"/>
          <a:lstStyle/>
          <a:p>
            <a:pPr marL="0" indent="0">
              <a:buNone/>
            </a:pPr>
            <a:endParaRPr lang="en-US" b="0" dirty="0">
              <a:latin typeface="Helvetica"/>
              <a:cs typeface="Helvetica"/>
            </a:endParaRPr>
          </a:p>
          <a:p>
            <a:r>
              <a:rPr lang="en-US" b="0" dirty="0">
                <a:latin typeface="Helvetica"/>
                <a:cs typeface="Helvetica"/>
              </a:rPr>
              <a:t>Vaccine providers are strongly encouraged to continue with currently eligible populations (e.g. individuals 65 years and older, unaffiliated healthcare providers)</a:t>
            </a:r>
            <a:br>
              <a:rPr lang="en-US" b="0" dirty="0">
                <a:latin typeface="Helvetica"/>
                <a:cs typeface="Helvetica"/>
              </a:rPr>
            </a:br>
            <a:endParaRPr lang="en-US" b="0" dirty="0">
              <a:cs typeface="Helvetica"/>
            </a:endParaRPr>
          </a:p>
          <a:p>
            <a:r>
              <a:rPr lang="en-US" b="0" dirty="0">
                <a:latin typeface="Helvetica"/>
                <a:cs typeface="Helvetica"/>
              </a:rPr>
              <a:t>Of the March 1st eligible groups:  Educators and childcare staff are the priority </a:t>
            </a:r>
          </a:p>
          <a:p>
            <a:endParaRPr lang="en-US" b="0" dirty="0">
              <a:latin typeface="Helvetica"/>
              <a:cs typeface="Helvetica"/>
            </a:endParaRPr>
          </a:p>
          <a:p>
            <a:r>
              <a:rPr lang="en-US" b="0" dirty="0">
                <a:latin typeface="Helvetica"/>
                <a:cs typeface="Helvetica"/>
              </a:rPr>
              <a:t>It will take time to get everyone in the newly eligible groups vaccinated and will depend on vaccine supply from the federal government.</a:t>
            </a:r>
            <a:endParaRPr lang="en-US" b="0" dirty="0">
              <a:cs typeface="Helvetica"/>
            </a:endParaRPr>
          </a:p>
          <a:p>
            <a:endParaRPr lang="en-US" b="0" dirty="0">
              <a:cs typeface="Helvetica"/>
            </a:endParaRPr>
          </a:p>
          <a:p>
            <a:endParaRPr lang="en-US" b="0" dirty="0">
              <a:cs typeface="Helvetica"/>
            </a:endParaRPr>
          </a:p>
        </p:txBody>
      </p:sp>
    </p:spTree>
    <p:extLst>
      <p:ext uri="{BB962C8B-B14F-4D97-AF65-F5344CB8AC3E}">
        <p14:creationId xmlns:p14="http://schemas.microsoft.com/office/powerpoint/2010/main" val="787451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Congregate Living Facility Staff and Residents (</a:t>
            </a:r>
            <a:r>
              <a:rPr lang="en-US" err="1"/>
              <a:t>cont</a:t>
            </a:r>
            <a:r>
              <a:rPr lang="en-US"/>
              <a:t>)</a:t>
            </a:r>
          </a:p>
        </p:txBody>
      </p:sp>
      <p:sp>
        <p:nvSpPr>
          <p:cNvPr id="3" name="Content Placeholder 2"/>
          <p:cNvSpPr>
            <a:spLocks noGrp="1"/>
          </p:cNvSpPr>
          <p:nvPr>
            <p:ph idx="1"/>
          </p:nvPr>
        </p:nvSpPr>
        <p:spPr>
          <a:xfrm>
            <a:off x="763588" y="1057276"/>
            <a:ext cx="10590212" cy="5119687"/>
          </a:xfrm>
        </p:spPr>
        <p:txBody>
          <a:bodyPr lIns="91440" tIns="45720" rIns="91440" bIns="45720" anchor="t"/>
          <a:lstStyle/>
          <a:p>
            <a:pPr marL="457200" lvl="1" indent="0">
              <a:buNone/>
            </a:pPr>
            <a:endParaRPr lang="en-US">
              <a:latin typeface="Helvetica" panose="020B0604020202020204" pitchFamily="34" charset="0"/>
              <a:cs typeface="Helvetica" panose="020B0604020202020204" pitchFamily="34" charset="0"/>
            </a:endParaRPr>
          </a:p>
          <a:p>
            <a:pPr lvl="1"/>
            <a:r>
              <a:rPr lang="en-US">
                <a:latin typeface="Helvetica" panose="020B0604020202020204" pitchFamily="34" charset="0"/>
                <a:cs typeface="Helvetica" panose="020B0604020202020204" pitchFamily="34" charset="0"/>
              </a:rPr>
              <a:t>Shelters: Shelter provided to those who are homeless and/or in need of protection (e.g., domestic violence shelters).</a:t>
            </a:r>
          </a:p>
          <a:p>
            <a:pPr marL="457200" lvl="1" indent="0">
              <a:buNone/>
            </a:pPr>
            <a:endParaRPr lang="en-US">
              <a:latin typeface="Helvetica"/>
              <a:cs typeface="Helvetica"/>
            </a:endParaRPr>
          </a:p>
          <a:p>
            <a:pPr lvl="1"/>
            <a:r>
              <a:rPr lang="en-US">
                <a:latin typeface="Helvetica" panose="020B0604020202020204" pitchFamily="34" charset="0"/>
                <a:cs typeface="Helvetica" panose="020B0604020202020204" pitchFamily="34" charset="0"/>
              </a:rPr>
              <a:t>Transitional housing: A project that is designed to provide housing and appropriate supportive services to homeless persons to facilitate movement to independent living when such facilities include shared bedrooms.</a:t>
            </a:r>
          </a:p>
          <a:p>
            <a:pPr marL="457200" lvl="1" indent="0">
              <a:buNone/>
            </a:pPr>
            <a:endParaRPr lang="en-US">
              <a:latin typeface="Helvetica"/>
              <a:cs typeface="Helvetica"/>
            </a:endParaRPr>
          </a:p>
          <a:p>
            <a:pPr lvl="1"/>
            <a:r>
              <a:rPr lang="en-US">
                <a:latin typeface="Helvetica" panose="020B0604020202020204" pitchFamily="34" charset="0"/>
                <a:cs typeface="Helvetica" panose="020B0604020202020204" pitchFamily="34" charset="0"/>
              </a:rPr>
              <a:t>Incarcerated individuals: Individuals in jails, prisons, and mental health institutes.</a:t>
            </a:r>
            <a:br>
              <a:rPr lang="en-US"/>
            </a:br>
            <a:endParaRPr lang="en-US"/>
          </a:p>
          <a:p>
            <a:endParaRPr lang="en-US"/>
          </a:p>
        </p:txBody>
      </p:sp>
    </p:spTree>
    <p:extLst>
      <p:ext uri="{BB962C8B-B14F-4D97-AF65-F5344CB8AC3E}">
        <p14:creationId xmlns:p14="http://schemas.microsoft.com/office/powerpoint/2010/main" val="1664683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lstStyle/>
          <a:p>
            <a:r>
              <a:rPr lang="en-US">
                <a:latin typeface="Helvetica"/>
                <a:cs typeface="Helvetica"/>
              </a:rPr>
              <a:t>Vaccinating March 1 Eligible Groups</a:t>
            </a:r>
            <a:endParaRPr lang="en-US"/>
          </a:p>
        </p:txBody>
      </p:sp>
      <p:sp>
        <p:nvSpPr>
          <p:cNvPr id="3" name="Content Placeholder 2"/>
          <p:cNvSpPr>
            <a:spLocks noGrp="1"/>
          </p:cNvSpPr>
          <p:nvPr>
            <p:ph idx="1"/>
          </p:nvPr>
        </p:nvSpPr>
        <p:spPr>
          <a:xfrm>
            <a:off x="1041400" y="1320800"/>
            <a:ext cx="10718800" cy="4856163"/>
          </a:xfrm>
        </p:spPr>
        <p:txBody>
          <a:bodyPr lIns="91440" tIns="45720" rIns="91440" bIns="45720" anchor="t"/>
          <a:lstStyle/>
          <a:p>
            <a:r>
              <a:rPr lang="en-US" b="0" dirty="0">
                <a:latin typeface="Helvetica"/>
                <a:cs typeface="Helvetica"/>
              </a:rPr>
              <a:t>Vaccination of </a:t>
            </a:r>
            <a:r>
              <a:rPr lang="en-US" b="0" u="sng" dirty="0">
                <a:latin typeface="Helvetica"/>
                <a:cs typeface="Helvetica"/>
                <a:hlinkClick r:id="rId2">
                  <a:extLst>
                    <a:ext uri="{A12FA001-AC4F-418D-AE19-62706E023703}">
                      <ahyp:hlinkClr xmlns:ahyp="http://schemas.microsoft.com/office/drawing/2018/hyperlinkcolor" val="tx"/>
                    </a:ext>
                  </a:extLst>
                </a:hlinkClick>
              </a:rPr>
              <a:t>March 1</a:t>
            </a:r>
            <a:r>
              <a:rPr lang="en-US" b="0" u="sng" baseline="30000" dirty="0">
                <a:latin typeface="Helvetica"/>
                <a:cs typeface="Helvetica"/>
                <a:hlinkClick r:id="rId2">
                  <a:extLst>
                    <a:ext uri="{A12FA001-AC4F-418D-AE19-62706E023703}">
                      <ahyp:hlinkClr xmlns:ahyp="http://schemas.microsoft.com/office/drawing/2018/hyperlinkcolor" val="tx"/>
                    </a:ext>
                  </a:extLst>
                </a:hlinkClick>
              </a:rPr>
              <a:t>st</a:t>
            </a:r>
            <a:r>
              <a:rPr lang="en-US" b="0" u="sng" dirty="0">
                <a:latin typeface="Helvetica"/>
                <a:cs typeface="Helvetica"/>
                <a:hlinkClick r:id="rId2">
                  <a:extLst>
                    <a:ext uri="{A12FA001-AC4F-418D-AE19-62706E023703}">
                      <ahyp:hlinkClr xmlns:ahyp="http://schemas.microsoft.com/office/drawing/2018/hyperlinkcolor" val="tx"/>
                    </a:ext>
                  </a:extLst>
                </a:hlinkClick>
              </a:rPr>
              <a:t> eligible populations</a:t>
            </a:r>
            <a:r>
              <a:rPr lang="en-US" b="0" dirty="0">
                <a:latin typeface="Helvetica"/>
                <a:cs typeface="Helvetica"/>
              </a:rPr>
              <a:t> will be supported by</a:t>
            </a:r>
            <a:endParaRPr lang="en-US" b="0" dirty="0">
              <a:cs typeface="Helvetica"/>
            </a:endParaRPr>
          </a:p>
          <a:p>
            <a:pPr lvl="1"/>
            <a:r>
              <a:rPr lang="en-US" b="0" dirty="0">
                <a:latin typeface="Helvetica"/>
                <a:cs typeface="Helvetica"/>
              </a:rPr>
              <a:t>Local and Tribal Health Departments (LTHD)</a:t>
            </a:r>
            <a:endParaRPr lang="en-US" b="0" dirty="0">
              <a:latin typeface="Helvetica" pitchFamily="2" charset="0"/>
              <a:cs typeface="Helvetica"/>
            </a:endParaRPr>
          </a:p>
          <a:p>
            <a:pPr lvl="1"/>
            <a:r>
              <a:rPr lang="en-US" b="0" dirty="0">
                <a:latin typeface="Helvetica"/>
                <a:cs typeface="Helvetica"/>
              </a:rPr>
              <a:t>pharmacy </a:t>
            </a:r>
            <a:r>
              <a:rPr lang="en-US" dirty="0">
                <a:latin typeface="Helvetica"/>
                <a:cs typeface="Helvetica"/>
              </a:rPr>
              <a:t>partners</a:t>
            </a:r>
            <a:endParaRPr lang="en-US" dirty="0">
              <a:latin typeface="Helvetica" pitchFamily="2" charset="0"/>
              <a:cs typeface="Helvetica"/>
            </a:endParaRPr>
          </a:p>
          <a:p>
            <a:pPr lvl="1"/>
            <a:r>
              <a:rPr lang="en-US" dirty="0">
                <a:latin typeface="Helvetica"/>
                <a:cs typeface="Helvetica"/>
              </a:rPr>
              <a:t>hospitals</a:t>
            </a:r>
            <a:r>
              <a:rPr lang="en-US" b="0" dirty="0">
                <a:latin typeface="Helvetica"/>
                <a:cs typeface="Helvetica"/>
              </a:rPr>
              <a:t> and clinics</a:t>
            </a:r>
            <a:r>
              <a:rPr lang="en-US" dirty="0">
                <a:latin typeface="Helvetica"/>
                <a:cs typeface="Helvetica"/>
              </a:rPr>
              <a:t> </a:t>
            </a:r>
            <a:endParaRPr lang="en-US" dirty="0">
              <a:latin typeface="Helvetica" pitchFamily="2" charset="0"/>
              <a:cs typeface="Helvetica"/>
            </a:endParaRPr>
          </a:p>
          <a:p>
            <a:pPr lvl="1"/>
            <a:r>
              <a:rPr lang="en-US" dirty="0">
                <a:latin typeface="Helvetica"/>
                <a:cs typeface="Helvetica"/>
              </a:rPr>
              <a:t>employers</a:t>
            </a:r>
            <a:endParaRPr lang="en-US" dirty="0">
              <a:latin typeface="Helvetica" pitchFamily="2" charset="0"/>
              <a:cs typeface="Helvetica"/>
            </a:endParaRPr>
          </a:p>
          <a:p>
            <a:pPr lvl="1"/>
            <a:r>
              <a:rPr lang="en-US" b="0" dirty="0">
                <a:latin typeface="Helvetica"/>
                <a:cs typeface="Helvetica"/>
              </a:rPr>
              <a:t>home health </a:t>
            </a:r>
            <a:r>
              <a:rPr lang="en-US" dirty="0">
                <a:latin typeface="Helvetica"/>
                <a:cs typeface="Helvetica"/>
              </a:rPr>
              <a:t>agencies/community and commercial vaccinators</a:t>
            </a:r>
            <a:endParaRPr lang="en-US" dirty="0">
              <a:latin typeface="Helvetica" pitchFamily="2" charset="0"/>
              <a:cs typeface="Helvetica"/>
            </a:endParaRPr>
          </a:p>
          <a:p>
            <a:pPr lvl="1"/>
            <a:r>
              <a:rPr lang="en-US" b="0" dirty="0">
                <a:latin typeface="Helvetica"/>
                <a:cs typeface="Helvetica"/>
              </a:rPr>
              <a:t>through State and Federal assistance in the form </a:t>
            </a:r>
            <a:r>
              <a:rPr lang="en-US" dirty="0">
                <a:latin typeface="Helvetica"/>
                <a:cs typeface="Helvetica"/>
              </a:rPr>
              <a:t>of</a:t>
            </a:r>
            <a:endParaRPr lang="en-US" dirty="0">
              <a:latin typeface="Helvetica" pitchFamily="2" charset="0"/>
              <a:cs typeface="Helvetica"/>
            </a:endParaRPr>
          </a:p>
          <a:p>
            <a:pPr lvl="2"/>
            <a:r>
              <a:rPr lang="en-US" dirty="0">
                <a:latin typeface="Helvetica"/>
                <a:cs typeface="Helvetica"/>
              </a:rPr>
              <a:t>community-based</a:t>
            </a:r>
            <a:r>
              <a:rPr lang="en-US" b="0" dirty="0">
                <a:latin typeface="Helvetica"/>
                <a:cs typeface="Helvetica"/>
              </a:rPr>
              <a:t> vaccination clinics </a:t>
            </a:r>
            <a:endParaRPr lang="en-US" dirty="0">
              <a:latin typeface="Helvetica" pitchFamily="2" charset="0"/>
              <a:cs typeface="Helvetica"/>
            </a:endParaRPr>
          </a:p>
          <a:p>
            <a:pPr lvl="2"/>
            <a:r>
              <a:rPr lang="en-US" b="0" dirty="0">
                <a:latin typeface="Helvetica"/>
                <a:cs typeface="Helvetica"/>
              </a:rPr>
              <a:t>mobile vaccination teams</a:t>
            </a:r>
            <a:endParaRPr lang="en-US" b="0" dirty="0">
              <a:latin typeface="Helvetica" pitchFamily="2" charset="0"/>
              <a:cs typeface="Helvetica"/>
            </a:endParaRPr>
          </a:p>
          <a:p>
            <a:r>
              <a:rPr lang="en-US" b="0" dirty="0">
                <a:latin typeface="Helvetica"/>
                <a:cs typeface="Helvetica"/>
              </a:rPr>
              <a:t>LTHD are coordinating efforts in local jurisdictions.</a:t>
            </a:r>
          </a:p>
          <a:p>
            <a:endParaRPr lang="en-US" dirty="0"/>
          </a:p>
        </p:txBody>
      </p:sp>
    </p:spTree>
    <p:extLst>
      <p:ext uri="{BB962C8B-B14F-4D97-AF65-F5344CB8AC3E}">
        <p14:creationId xmlns:p14="http://schemas.microsoft.com/office/powerpoint/2010/main" val="431104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8547"/>
            <a:ext cx="9950824" cy="847753"/>
          </a:xfrm>
        </p:spPr>
        <p:txBody>
          <a:bodyPr lIns="91440" tIns="45720" rIns="91440" bIns="45720" anchor="ctr"/>
          <a:lstStyle/>
          <a:p>
            <a:r>
              <a:rPr lang="en-US" dirty="0">
                <a:latin typeface="Helvetica"/>
                <a:cs typeface="Helvetica"/>
              </a:rPr>
              <a:t>Website Resources</a:t>
            </a:r>
            <a:endParaRPr lang="en-US" dirty="0"/>
          </a:p>
        </p:txBody>
      </p:sp>
      <p:sp>
        <p:nvSpPr>
          <p:cNvPr id="3" name="Content Placeholder 2"/>
          <p:cNvSpPr>
            <a:spLocks noGrp="1"/>
          </p:cNvSpPr>
          <p:nvPr>
            <p:ph idx="1"/>
          </p:nvPr>
        </p:nvSpPr>
        <p:spPr>
          <a:xfrm>
            <a:off x="7761889" y="3472794"/>
            <a:ext cx="4103674" cy="792060"/>
          </a:xfrm>
        </p:spPr>
        <p:txBody>
          <a:bodyPr lIns="91440" tIns="45720" rIns="91440" bIns="45720" anchor="t"/>
          <a:lstStyle/>
          <a:p>
            <a:pPr marL="0" indent="0">
              <a:buNone/>
            </a:pPr>
            <a:r>
              <a:rPr lang="en-US" sz="2000">
                <a:solidFill>
                  <a:srgbClr val="000000"/>
                </a:solidFill>
                <a:latin typeface="Helvetica"/>
                <a:cs typeface="Helvetica"/>
              </a:rPr>
              <a:t>https://www.dhs.wisconsin.gov/covid-19/vaccine.htm</a:t>
            </a:r>
          </a:p>
        </p:txBody>
      </p:sp>
      <p:pic>
        <p:nvPicPr>
          <p:cNvPr id="4" name="Picture 4">
            <a:extLst>
              <a:ext uri="{FF2B5EF4-FFF2-40B4-BE49-F238E27FC236}">
                <a16:creationId xmlns:a16="http://schemas.microsoft.com/office/drawing/2014/main" id="{9D093A96-F312-4362-9DAB-1AB2262AD50A}"/>
              </a:ext>
            </a:extLst>
          </p:cNvPr>
          <p:cNvPicPr>
            <a:picLocks noChangeAspect="1"/>
          </p:cNvPicPr>
          <p:nvPr/>
        </p:nvPicPr>
        <p:blipFill>
          <a:blip r:embed="rId2"/>
          <a:stretch>
            <a:fillRect/>
          </a:stretch>
        </p:blipFill>
        <p:spPr>
          <a:xfrm>
            <a:off x="1623848" y="1220665"/>
            <a:ext cx="5672957" cy="5310050"/>
          </a:xfrm>
          <a:prstGeom prst="rect">
            <a:avLst/>
          </a:prstGeom>
        </p:spPr>
      </p:pic>
    </p:spTree>
    <p:extLst>
      <p:ext uri="{BB962C8B-B14F-4D97-AF65-F5344CB8AC3E}">
        <p14:creationId xmlns:p14="http://schemas.microsoft.com/office/powerpoint/2010/main" val="264639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1094678" y="302701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Part 2: workforce vaccination</a:t>
            </a:r>
            <a:endParaRPr kumimoji="0" lang="en-US" sz="2400" b="0" i="0" u="none" strike="noStrike" kern="1200" cap="all" spc="200" normalizeH="0" baseline="0" noProof="0" dirty="0">
              <a:ln>
                <a:noFill/>
              </a:ln>
              <a:solidFill>
                <a:srgbClr val="262626"/>
              </a:solidFill>
              <a:effectLst/>
              <a:uLnTx/>
              <a:uFillTx/>
              <a:latin typeface="Gill Sans MT" panose="020B0502020104020203"/>
              <a:ea typeface="+mj-ea"/>
              <a:cs typeface="+mj-cs"/>
            </a:endParaRPr>
          </a:p>
        </p:txBody>
      </p:sp>
    </p:spTree>
    <p:extLst>
      <p:ext uri="{BB962C8B-B14F-4D97-AF65-F5344CB8AC3E}">
        <p14:creationId xmlns:p14="http://schemas.microsoft.com/office/powerpoint/2010/main" val="629130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Vaccinating the workforce</a:t>
            </a:r>
          </a:p>
        </p:txBody>
      </p:sp>
      <p:sp>
        <p:nvSpPr>
          <p:cNvPr id="3" name="Content Placeholder 2"/>
          <p:cNvSpPr>
            <a:spLocks noGrp="1"/>
          </p:cNvSpPr>
          <p:nvPr>
            <p:ph idx="1"/>
          </p:nvPr>
        </p:nvSpPr>
        <p:spPr>
          <a:xfrm>
            <a:off x="838200" y="2065592"/>
            <a:ext cx="10515600" cy="4351338"/>
          </a:xfrm>
        </p:spPr>
        <p:txBody>
          <a:bodyPr>
            <a:normAutofit/>
          </a:bodyPr>
          <a:lstStyle/>
          <a:p>
            <a:r>
              <a:rPr lang="en-US" sz="2800" dirty="0"/>
              <a:t>How are Wisconsin employers approaching vaccination?</a:t>
            </a:r>
          </a:p>
          <a:p>
            <a:endParaRPr lang="en-US" sz="2800" dirty="0"/>
          </a:p>
          <a:p>
            <a:r>
              <a:rPr lang="en-US" sz="2800" dirty="0"/>
              <a:t>What can employers do to encourage vaccination among workers?</a:t>
            </a:r>
          </a:p>
          <a:p>
            <a:endParaRPr lang="en-US" sz="2800" dirty="0"/>
          </a:p>
          <a:p>
            <a:r>
              <a:rPr lang="en-US" sz="2800" dirty="0"/>
              <a:t>What are the practical considerations of workforce vaccination?</a:t>
            </a:r>
          </a:p>
        </p:txBody>
      </p:sp>
    </p:spTree>
    <p:extLst>
      <p:ext uri="{BB962C8B-B14F-4D97-AF65-F5344CB8AC3E}">
        <p14:creationId xmlns:p14="http://schemas.microsoft.com/office/powerpoint/2010/main" val="76857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Wedc</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a:t>
            </a: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dhs</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 employer survey</a:t>
            </a:r>
          </a:p>
        </p:txBody>
      </p:sp>
      <p:sp>
        <p:nvSpPr>
          <p:cNvPr id="3" name="Content Placeholder 2"/>
          <p:cNvSpPr>
            <a:spLocks noGrp="1"/>
          </p:cNvSpPr>
          <p:nvPr>
            <p:ph idx="1"/>
          </p:nvPr>
        </p:nvSpPr>
        <p:spPr>
          <a:xfrm>
            <a:off x="838200" y="2065592"/>
            <a:ext cx="10515600" cy="4351338"/>
          </a:xfrm>
        </p:spPr>
        <p:txBody>
          <a:bodyPr>
            <a:normAutofit/>
          </a:bodyPr>
          <a:lstStyle/>
          <a:p>
            <a:r>
              <a:rPr lang="en-US" sz="2400" dirty="0"/>
              <a:t>Anonymous online survey conducted through publicly accessible link</a:t>
            </a:r>
          </a:p>
          <a:p>
            <a:r>
              <a:rPr lang="en-US" sz="2400" dirty="0"/>
              <a:t>January 19 – February 05</a:t>
            </a:r>
          </a:p>
          <a:p>
            <a:r>
              <a:rPr lang="en-US" sz="2400" dirty="0"/>
              <a:t>4,451 respondents</a:t>
            </a:r>
          </a:p>
        </p:txBody>
      </p:sp>
      <p:pic>
        <p:nvPicPr>
          <p:cNvPr id="5" name="Picture 4"/>
          <p:cNvPicPr>
            <a:picLocks noChangeAspect="1"/>
          </p:cNvPicPr>
          <p:nvPr/>
        </p:nvPicPr>
        <p:blipFill rotWithShape="1">
          <a:blip r:embed="rId3"/>
          <a:srcRect l="1439" t="22033" r="2644" b="4269"/>
          <a:stretch/>
        </p:blipFill>
        <p:spPr>
          <a:xfrm>
            <a:off x="495087" y="4270873"/>
            <a:ext cx="6094708" cy="1393076"/>
          </a:xfrm>
          <a:prstGeom prst="rect">
            <a:avLst/>
          </a:prstGeom>
          <a:ln>
            <a:solidFill>
              <a:srgbClr val="0070C0"/>
            </a:solidFill>
          </a:ln>
        </p:spPr>
      </p:pic>
      <p:sp>
        <p:nvSpPr>
          <p:cNvPr id="6" name="Rectangle 5"/>
          <p:cNvSpPr/>
          <p:nvPr/>
        </p:nvSpPr>
        <p:spPr>
          <a:xfrm>
            <a:off x="1796418" y="5917027"/>
            <a:ext cx="349204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respondents - top 5 industry sectors</a:t>
            </a:r>
          </a:p>
        </p:txBody>
      </p:sp>
      <p:pic>
        <p:nvPicPr>
          <p:cNvPr id="7" name="Picture 6"/>
          <p:cNvPicPr>
            <a:picLocks noChangeAspect="1"/>
          </p:cNvPicPr>
          <p:nvPr/>
        </p:nvPicPr>
        <p:blipFill rotWithShape="1">
          <a:blip r:embed="rId4"/>
          <a:srcRect l="704" t="5255" r="2984" b="5416"/>
          <a:stretch/>
        </p:blipFill>
        <p:spPr>
          <a:xfrm>
            <a:off x="6954139" y="4270873"/>
            <a:ext cx="4609769" cy="1618848"/>
          </a:xfrm>
          <a:prstGeom prst="rect">
            <a:avLst/>
          </a:prstGeom>
          <a:ln>
            <a:solidFill>
              <a:srgbClr val="0070C0"/>
            </a:solidFill>
          </a:ln>
        </p:spPr>
      </p:pic>
      <p:sp>
        <p:nvSpPr>
          <p:cNvPr id="8" name="Rectangle 7"/>
          <p:cNvSpPr/>
          <p:nvPr/>
        </p:nvSpPr>
        <p:spPr>
          <a:xfrm>
            <a:off x="7729084" y="5911578"/>
            <a:ext cx="305987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respondents - by workplace size</a:t>
            </a:r>
          </a:p>
        </p:txBody>
      </p:sp>
    </p:spTree>
    <p:extLst>
      <p:ext uri="{BB962C8B-B14F-4D97-AF65-F5344CB8AC3E}">
        <p14:creationId xmlns:p14="http://schemas.microsoft.com/office/powerpoint/2010/main" val="273224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AC15-3279-ED46-85C4-8E1A79964247}"/>
              </a:ext>
            </a:extLst>
          </p:cNvPr>
          <p:cNvSpPr>
            <a:spLocks noGrp="1"/>
          </p:cNvSpPr>
          <p:nvPr>
            <p:ph type="title"/>
          </p:nvPr>
        </p:nvSpPr>
        <p:spPr>
          <a:xfrm>
            <a:off x="2781306" y="1943101"/>
            <a:ext cx="3962401" cy="400051"/>
          </a:xfrm>
        </p:spPr>
        <p:txBody>
          <a:bodyPr>
            <a:noAutofit/>
          </a:bodyPr>
          <a:lstStyle/>
          <a:p>
            <a:pPr>
              <a:spcBef>
                <a:spcPts val="0"/>
              </a:spcBef>
            </a:pPr>
            <a:r>
              <a:rPr lang="en-US" sz="2100" b="1" dirty="0">
                <a:latin typeface="Calibri" panose="020F0502020204030204" pitchFamily="34" charset="0"/>
                <a:ea typeface="Calibri" panose="020F0502020204030204" pitchFamily="34" charset="0"/>
                <a:cs typeface="Times New Roman" panose="02020603050405020304" pitchFamily="18" charset="0"/>
              </a:rPr>
              <a:t>Jon </a:t>
            </a:r>
            <a:r>
              <a:rPr lang="en-US" sz="2100" b="1" dirty="0" err="1">
                <a:latin typeface="Calibri" panose="020F0502020204030204" pitchFamily="34" charset="0"/>
                <a:ea typeface="Calibri" panose="020F0502020204030204" pitchFamily="34" charset="0"/>
                <a:cs typeface="Times New Roman" panose="02020603050405020304" pitchFamily="18" charset="0"/>
              </a:rPr>
              <a:t>Meiman</a:t>
            </a:r>
            <a:r>
              <a:rPr lang="en-US" sz="2100" b="1" dirty="0">
                <a:latin typeface="Calibri" panose="020F0502020204030204" pitchFamily="34" charset="0"/>
                <a:ea typeface="Calibri" panose="020F0502020204030204" pitchFamily="34" charset="0"/>
                <a:cs typeface="Times New Roman" panose="02020603050405020304" pitchFamily="18" charset="0"/>
              </a:rPr>
              <a:t>,</a:t>
            </a:r>
            <a:r>
              <a:rPr lang="en-US" sz="2100" b="1" dirty="0">
                <a:latin typeface="Calibri" panose="020F0502020204030204" pitchFamily="34" charset="0"/>
                <a:ea typeface="Calibri" panose="020F0502020204030204" pitchFamily="34" charset="0"/>
                <a:cs typeface="Calibri" panose="020F0502020204030204" pitchFamily="34" charset="0"/>
              </a:rPr>
              <a:t> MD</a:t>
            </a:r>
            <a:br>
              <a:rPr lang="en-US" sz="2100" b="1" dirty="0">
                <a:latin typeface="Calibri" panose="020F0502020204030204" pitchFamily="34" charset="0"/>
                <a:ea typeface="Calibri" panose="020F0502020204030204" pitchFamily="34" charset="0"/>
                <a:cs typeface="Calibri" panose="020F0502020204030204" pitchFamily="34" charset="0"/>
              </a:rPr>
            </a:br>
            <a:endParaRPr lang="en-US" dirty="0"/>
          </a:p>
        </p:txBody>
      </p:sp>
      <p:sp>
        <p:nvSpPr>
          <p:cNvPr id="3" name="Text Placeholder 2">
            <a:extLst>
              <a:ext uri="{FF2B5EF4-FFF2-40B4-BE49-F238E27FC236}">
                <a16:creationId xmlns:a16="http://schemas.microsoft.com/office/drawing/2014/main" id="{5D4DCD8C-7118-2E4B-A1CE-9BB86E24FBC4}"/>
              </a:ext>
            </a:extLst>
          </p:cNvPr>
          <p:cNvSpPr>
            <a:spLocks noGrp="1"/>
          </p:cNvSpPr>
          <p:nvPr>
            <p:ph type="body" idx="1"/>
          </p:nvPr>
        </p:nvSpPr>
        <p:spPr>
          <a:xfrm>
            <a:off x="2743206" y="1955902"/>
            <a:ext cx="4038601" cy="1820465"/>
          </a:xfrm>
        </p:spPr>
        <p:txBody>
          <a:bodyPr>
            <a:normAutofit fontScale="92500" lnSpcReduction="20000"/>
          </a:bodyPr>
          <a:lstStyle/>
          <a:p>
            <a:r>
              <a:rPr lang="en-US" b="1" i="1" dirty="0">
                <a:latin typeface="Calibri" panose="020F0502020204030204" pitchFamily="34" charset="0"/>
                <a:ea typeface="Calibri" panose="020F0502020204030204" pitchFamily="34" charset="0"/>
                <a:cs typeface="Calibri" panose="020F0502020204030204" pitchFamily="34" charset="0"/>
              </a:rPr>
              <a:t>Chief Medical Officer and State Epidemiologist for Environmental and Occupational Health </a:t>
            </a:r>
          </a:p>
          <a:p>
            <a:r>
              <a:rPr lang="en-US" b="1" dirty="0">
                <a:latin typeface="Calibri" panose="020F0502020204030204" pitchFamily="34" charset="0"/>
                <a:ea typeface="Calibri" panose="020F0502020204030204" pitchFamily="34" charset="0"/>
                <a:cs typeface="Calibri" panose="020F0502020204030204" pitchFamily="34" charset="0"/>
              </a:rPr>
              <a:t>Wisconsin Department of Health Services</a:t>
            </a:r>
          </a:p>
          <a:p>
            <a:endParaRPr lang="en-US" b="1" i="1" dirty="0">
              <a:latin typeface="Calibri" panose="020F0502020204030204" pitchFamily="34" charset="0"/>
              <a:cs typeface="Calibri" panose="020F0502020204030204" pitchFamily="34" charset="0"/>
            </a:endParaRPr>
          </a:p>
          <a:p>
            <a:r>
              <a:rPr lang="en-US" sz="2100" b="1" dirty="0">
                <a:latin typeface="Calibri" panose="020F0502020204030204" pitchFamily="34" charset="0"/>
                <a:ea typeface="Calibri" panose="020F0502020204030204" pitchFamily="34" charset="0"/>
                <a:cs typeface="Times New Roman" panose="02020603050405020304" pitchFamily="18" charset="0"/>
              </a:rPr>
              <a:t>Stephanie Schauer, PhD</a:t>
            </a:r>
          </a:p>
          <a:p>
            <a:r>
              <a:rPr lang="en-US" b="1" i="1" dirty="0">
                <a:latin typeface="Calibri" panose="020F0502020204030204" pitchFamily="34" charset="0"/>
                <a:ea typeface="Calibri" panose="020F0502020204030204" pitchFamily="34" charset="0"/>
                <a:cs typeface="Calibri" panose="020F0502020204030204" pitchFamily="34" charset="0"/>
              </a:rPr>
              <a:t>Immunization Program Manager </a:t>
            </a:r>
          </a:p>
          <a:p>
            <a:r>
              <a:rPr lang="en-US" b="1" dirty="0">
                <a:latin typeface="Calibri" panose="020F0502020204030204" pitchFamily="34" charset="0"/>
                <a:ea typeface="Calibri" panose="020F0502020204030204" pitchFamily="34" charset="0"/>
                <a:cs typeface="Calibri" panose="020F0502020204030204" pitchFamily="34" charset="0"/>
              </a:rPr>
              <a:t>Wisconsin Division of Public Health</a:t>
            </a:r>
            <a:br>
              <a:rPr lang="en-US" b="1" dirty="0">
                <a:latin typeface="Calibri" panose="020F0502020204030204" pitchFamily="34" charset="0"/>
                <a:ea typeface="Calibri" panose="020F0502020204030204" pitchFamily="34" charset="0"/>
                <a:cs typeface="Calibri" panose="020F0502020204030204" pitchFamily="34" charset="0"/>
              </a:rPr>
            </a:br>
            <a:endParaRPr lang="en-US" dirty="0"/>
          </a:p>
        </p:txBody>
      </p:sp>
      <p:sp>
        <p:nvSpPr>
          <p:cNvPr id="6" name="Footer Placeholder 5">
            <a:extLst>
              <a:ext uri="{FF2B5EF4-FFF2-40B4-BE49-F238E27FC236}">
                <a16:creationId xmlns:a16="http://schemas.microsoft.com/office/drawing/2014/main" id="{43182257-7176-4A8B-9826-11AF295141EC}"/>
              </a:ext>
            </a:extLst>
          </p:cNvPr>
          <p:cNvSpPr>
            <a:spLocks noGrp="1"/>
          </p:cNvSpPr>
          <p:nvPr>
            <p:ph type="ftr" sz="quarter" idx="10"/>
          </p:nvPr>
        </p:nvSpPr>
        <p:spPr>
          <a:xfrm>
            <a:off x="1117600" y="6400810"/>
            <a:ext cx="7416800" cy="365125"/>
          </a:xfrm>
        </p:spPr>
        <p:txBody>
          <a:bodyPr/>
          <a:lstStyle/>
          <a:p>
            <a:r>
              <a:rPr lang="en-US"/>
              <a:t>Vaccination Management – February 24, 2021</a:t>
            </a:r>
            <a:endParaRPr lang="en-US" dirty="0"/>
          </a:p>
        </p:txBody>
      </p:sp>
      <p:sp>
        <p:nvSpPr>
          <p:cNvPr id="7" name="Slide Number Placeholder 6">
            <a:extLst>
              <a:ext uri="{FF2B5EF4-FFF2-40B4-BE49-F238E27FC236}">
                <a16:creationId xmlns:a16="http://schemas.microsoft.com/office/drawing/2014/main" id="{2001FEF5-8798-4F50-8BD5-72C2A63AA911}"/>
              </a:ext>
            </a:extLst>
          </p:cNvPr>
          <p:cNvSpPr>
            <a:spLocks noGrp="1"/>
          </p:cNvSpPr>
          <p:nvPr>
            <p:ph type="sldNum" sz="quarter" idx="11"/>
          </p:nvPr>
        </p:nvSpPr>
        <p:spPr>
          <a:xfrm>
            <a:off x="508000" y="6400810"/>
            <a:ext cx="609600" cy="365125"/>
          </a:xfrm>
        </p:spPr>
        <p:txBody>
          <a:bodyPr/>
          <a:lstStyle/>
          <a:p>
            <a:fld id="{0627CD93-DB7E-4722-9CC1-C5F1E2275160}" type="slidenum">
              <a:rPr lang="en-US" smtClean="0"/>
              <a:pPr/>
              <a:t>3</a:t>
            </a:fld>
            <a:endParaRPr lang="en-US" dirty="0"/>
          </a:p>
        </p:txBody>
      </p:sp>
    </p:spTree>
    <p:extLst>
      <p:ext uri="{BB962C8B-B14F-4D97-AF65-F5344CB8AC3E}">
        <p14:creationId xmlns:p14="http://schemas.microsoft.com/office/powerpoint/2010/main" val="4189053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Wedc</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a:t>
            </a: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dhs</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 employer survey</a:t>
            </a:r>
          </a:p>
        </p:txBody>
      </p:sp>
      <p:sp>
        <p:nvSpPr>
          <p:cNvPr id="13" name="Content Placeholder 2"/>
          <p:cNvSpPr>
            <a:spLocks noGrp="1"/>
          </p:cNvSpPr>
          <p:nvPr>
            <p:ph idx="1"/>
          </p:nvPr>
        </p:nvSpPr>
        <p:spPr>
          <a:xfrm>
            <a:off x="442036" y="2671183"/>
            <a:ext cx="11307928" cy="1394084"/>
          </a:xfrm>
        </p:spPr>
        <p:txBody>
          <a:bodyPr>
            <a:normAutofit/>
          </a:bodyPr>
          <a:lstStyle/>
          <a:p>
            <a:pPr marL="0" indent="0" algn="ctr">
              <a:buNone/>
            </a:pPr>
            <a:r>
              <a:rPr lang="en-US" sz="2000" b="1" dirty="0"/>
              <a:t>Employer views on importance of workforce vaccination</a:t>
            </a:r>
            <a:endParaRPr lang="en-US" sz="2000" dirty="0"/>
          </a:p>
        </p:txBody>
      </p:sp>
      <p:sp>
        <p:nvSpPr>
          <p:cNvPr id="17" name="Content Placeholder 2"/>
          <p:cNvSpPr txBox="1">
            <a:spLocks/>
          </p:cNvSpPr>
          <p:nvPr/>
        </p:nvSpPr>
        <p:spPr>
          <a:xfrm>
            <a:off x="1025387" y="5103803"/>
            <a:ext cx="10141226" cy="10187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kumimoji="0" lang="en-US" sz="16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pic>
        <p:nvPicPr>
          <p:cNvPr id="2" name="Picture 1"/>
          <p:cNvPicPr>
            <a:picLocks noChangeAspect="1"/>
          </p:cNvPicPr>
          <p:nvPr/>
        </p:nvPicPr>
        <p:blipFill>
          <a:blip r:embed="rId3"/>
          <a:stretch>
            <a:fillRect/>
          </a:stretch>
        </p:blipFill>
        <p:spPr>
          <a:xfrm>
            <a:off x="1804987" y="3178445"/>
            <a:ext cx="8582025" cy="1571625"/>
          </a:xfrm>
          <a:prstGeom prst="rect">
            <a:avLst/>
          </a:prstGeom>
          <a:ln>
            <a:solidFill>
              <a:schemeClr val="tx2"/>
            </a:solidFill>
          </a:ln>
        </p:spPr>
      </p:pic>
    </p:spTree>
    <p:extLst>
      <p:ext uri="{BB962C8B-B14F-4D97-AF65-F5344CB8AC3E}">
        <p14:creationId xmlns:p14="http://schemas.microsoft.com/office/powerpoint/2010/main" val="2160258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Wedc</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a:t>
            </a: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dhs</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 employer survey</a:t>
            </a:r>
          </a:p>
        </p:txBody>
      </p:sp>
      <p:sp>
        <p:nvSpPr>
          <p:cNvPr id="8" name="Content Placeholder 2"/>
          <p:cNvSpPr txBox="1">
            <a:spLocks/>
          </p:cNvSpPr>
          <p:nvPr/>
        </p:nvSpPr>
        <p:spPr>
          <a:xfrm>
            <a:off x="2596470" y="2455990"/>
            <a:ext cx="6999060" cy="5095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0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Role of employers in vaccination</a:t>
            </a:r>
          </a:p>
        </p:txBody>
      </p:sp>
      <p:pic>
        <p:nvPicPr>
          <p:cNvPr id="9" name="Picture 8"/>
          <p:cNvPicPr>
            <a:picLocks noChangeAspect="1"/>
          </p:cNvPicPr>
          <p:nvPr/>
        </p:nvPicPr>
        <p:blipFill rotWithShape="1">
          <a:blip r:embed="rId3"/>
          <a:srcRect l="2550" t="8470" r="1107" b="2774"/>
          <a:stretch/>
        </p:blipFill>
        <p:spPr>
          <a:xfrm>
            <a:off x="1556387" y="2965509"/>
            <a:ext cx="9079226" cy="1801769"/>
          </a:xfrm>
          <a:prstGeom prst="rect">
            <a:avLst/>
          </a:prstGeom>
          <a:ln>
            <a:solidFill>
              <a:srgbClr val="0070C0"/>
            </a:solidFill>
          </a:ln>
        </p:spPr>
      </p:pic>
    </p:spTree>
    <p:extLst>
      <p:ext uri="{BB962C8B-B14F-4D97-AF65-F5344CB8AC3E}">
        <p14:creationId xmlns:p14="http://schemas.microsoft.com/office/powerpoint/2010/main" val="204685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Wedc</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a:t>
            </a: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dhs</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 employer survey</a:t>
            </a:r>
          </a:p>
        </p:txBody>
      </p:sp>
      <p:sp>
        <p:nvSpPr>
          <p:cNvPr id="5" name="Content Placeholder 2"/>
          <p:cNvSpPr>
            <a:spLocks noGrp="1"/>
          </p:cNvSpPr>
          <p:nvPr>
            <p:ph idx="1"/>
          </p:nvPr>
        </p:nvSpPr>
        <p:spPr>
          <a:xfrm>
            <a:off x="220060" y="2313529"/>
            <a:ext cx="11354313" cy="1197274"/>
          </a:xfrm>
        </p:spPr>
        <p:txBody>
          <a:bodyPr vert="horz" lIns="91440" tIns="45720" rIns="91440" bIns="45720" rtlCol="0">
            <a:normAutofit/>
          </a:bodyPr>
          <a:lstStyle/>
          <a:p>
            <a:pPr marL="0" indent="0" algn="ctr">
              <a:spcBef>
                <a:spcPts val="0"/>
              </a:spcBef>
              <a:buNone/>
            </a:pPr>
            <a:r>
              <a:rPr lang="en-US" sz="2000" b="1" dirty="0"/>
              <a:t>Percent of workforce willing to be vaccinated</a:t>
            </a:r>
          </a:p>
          <a:p>
            <a:pPr marL="0" indent="0" algn="ctr">
              <a:spcBef>
                <a:spcPts val="0"/>
              </a:spcBef>
              <a:buNone/>
            </a:pPr>
            <a:r>
              <a:rPr lang="en-US" sz="1600" b="1" dirty="0"/>
              <a:t>(of employers who conducted worker surveys, n=859)</a:t>
            </a:r>
          </a:p>
          <a:p>
            <a:pPr marL="0" indent="0" algn="ctr">
              <a:spcBef>
                <a:spcPts val="0"/>
              </a:spcBef>
              <a:buNone/>
            </a:pPr>
            <a:endParaRPr lang="en-US" sz="2000" b="1" dirty="0"/>
          </a:p>
        </p:txBody>
      </p:sp>
      <p:pic>
        <p:nvPicPr>
          <p:cNvPr id="6" name="Picture 5"/>
          <p:cNvPicPr>
            <a:picLocks noChangeAspect="1"/>
          </p:cNvPicPr>
          <p:nvPr/>
        </p:nvPicPr>
        <p:blipFill rotWithShape="1">
          <a:blip r:embed="rId3"/>
          <a:srcRect l="1950" t="5886" r="889" b="7599"/>
          <a:stretch/>
        </p:blipFill>
        <p:spPr>
          <a:xfrm>
            <a:off x="2492104" y="3031435"/>
            <a:ext cx="6810224" cy="1999828"/>
          </a:xfrm>
          <a:prstGeom prst="rect">
            <a:avLst/>
          </a:prstGeom>
          <a:ln>
            <a:solidFill>
              <a:srgbClr val="0070C0"/>
            </a:solidFill>
          </a:ln>
        </p:spPr>
      </p:pic>
    </p:spTree>
    <p:extLst>
      <p:ext uri="{BB962C8B-B14F-4D97-AF65-F5344CB8AC3E}">
        <p14:creationId xmlns:p14="http://schemas.microsoft.com/office/powerpoint/2010/main" val="1700598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Wedc</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a:t>
            </a: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dhs</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 employer survey</a:t>
            </a:r>
          </a:p>
        </p:txBody>
      </p:sp>
      <p:sp>
        <p:nvSpPr>
          <p:cNvPr id="7" name="Content Placeholder 2"/>
          <p:cNvSpPr>
            <a:spLocks noGrp="1"/>
          </p:cNvSpPr>
          <p:nvPr>
            <p:ph idx="1"/>
          </p:nvPr>
        </p:nvSpPr>
        <p:spPr>
          <a:xfrm>
            <a:off x="442036" y="2482492"/>
            <a:ext cx="11307928" cy="1197274"/>
          </a:xfrm>
        </p:spPr>
        <p:txBody>
          <a:bodyPr vert="horz" lIns="91440" tIns="45720" rIns="91440" bIns="45720" rtlCol="0">
            <a:normAutofit/>
          </a:bodyPr>
          <a:lstStyle/>
          <a:p>
            <a:pPr marL="0" indent="0" algn="ctr">
              <a:buNone/>
            </a:pPr>
            <a:r>
              <a:rPr lang="en-US" sz="2000" b="1" dirty="0"/>
              <a:t>Major drivers of vaccine hesitancy</a:t>
            </a:r>
          </a:p>
        </p:txBody>
      </p:sp>
      <p:pic>
        <p:nvPicPr>
          <p:cNvPr id="8" name="Picture 7"/>
          <p:cNvPicPr>
            <a:picLocks noChangeAspect="1"/>
          </p:cNvPicPr>
          <p:nvPr/>
        </p:nvPicPr>
        <p:blipFill rotWithShape="1">
          <a:blip r:embed="rId3"/>
          <a:srcRect l="1358" t="3765" r="1104" b="5480"/>
          <a:stretch/>
        </p:blipFill>
        <p:spPr>
          <a:xfrm>
            <a:off x="2624641" y="3011555"/>
            <a:ext cx="6942718" cy="1951821"/>
          </a:xfrm>
          <a:prstGeom prst="rect">
            <a:avLst/>
          </a:prstGeom>
          <a:ln>
            <a:solidFill>
              <a:srgbClr val="0070C0"/>
            </a:solidFill>
          </a:ln>
        </p:spPr>
      </p:pic>
    </p:spTree>
    <p:extLst>
      <p:ext uri="{BB962C8B-B14F-4D97-AF65-F5344CB8AC3E}">
        <p14:creationId xmlns:p14="http://schemas.microsoft.com/office/powerpoint/2010/main" val="1392665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Wedc</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a:t>
            </a:r>
            <a:r>
              <a:rPr kumimoji="0" lang="en-US" sz="2400" b="1" i="0" u="none" strike="noStrike" kern="1200" cap="all" spc="200" normalizeH="0" baseline="0" noProof="0" dirty="0" err="1">
                <a:ln>
                  <a:noFill/>
                </a:ln>
                <a:solidFill>
                  <a:srgbClr val="262626"/>
                </a:solidFill>
                <a:effectLst/>
                <a:uLnTx/>
                <a:uFillTx/>
                <a:latin typeface="Gill Sans MT" panose="020B0502020104020203"/>
                <a:ea typeface="+mj-ea"/>
                <a:cs typeface="+mj-cs"/>
              </a:rPr>
              <a:t>dhs</a:t>
            </a: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 employer survey</a:t>
            </a:r>
          </a:p>
        </p:txBody>
      </p:sp>
      <p:sp>
        <p:nvSpPr>
          <p:cNvPr id="6" name="Content Placeholder 2"/>
          <p:cNvSpPr txBox="1">
            <a:spLocks/>
          </p:cNvSpPr>
          <p:nvPr/>
        </p:nvSpPr>
        <p:spPr>
          <a:xfrm>
            <a:off x="1911627" y="2887859"/>
            <a:ext cx="3614530" cy="15760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Trusted messengers, according to employers:</a:t>
            </a:r>
            <a:endParaRPr kumimoji="0" lang="en-US"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
        <p:nvSpPr>
          <p:cNvPr id="10" name="Content Placeholder 2"/>
          <p:cNvSpPr txBox="1">
            <a:spLocks/>
          </p:cNvSpPr>
          <p:nvPr/>
        </p:nvSpPr>
        <p:spPr>
          <a:xfrm>
            <a:off x="6049618" y="2887860"/>
            <a:ext cx="4953000" cy="15760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Local healthcare providers</a:t>
            </a:r>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DHS / CDC / Local public health</a:t>
            </a:r>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Company management</a:t>
            </a: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53431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3" name="Content Placeholder 2"/>
          <p:cNvSpPr>
            <a:spLocks noGrp="1"/>
          </p:cNvSpPr>
          <p:nvPr>
            <p:ph idx="1"/>
          </p:nvPr>
        </p:nvSpPr>
        <p:spPr>
          <a:xfrm>
            <a:off x="838200" y="1708753"/>
            <a:ext cx="10515600" cy="4351338"/>
          </a:xfrm>
        </p:spPr>
        <p:txBody>
          <a:bodyPr>
            <a:normAutofit/>
          </a:bodyPr>
          <a:lstStyle/>
          <a:p>
            <a:pPr marL="0" indent="0">
              <a:buNone/>
            </a:pPr>
            <a:r>
              <a:rPr lang="en-US" sz="2800" b="1" dirty="0"/>
              <a:t>What can employers do to encourage vaccination?</a:t>
            </a:r>
          </a:p>
          <a:p>
            <a:pPr marL="742950" lvl="1" indent="-514350">
              <a:buAutoNum type="arabicPeriod"/>
            </a:pPr>
            <a:r>
              <a:rPr lang="en-US" sz="2600" dirty="0"/>
              <a:t>Provide education</a:t>
            </a:r>
          </a:p>
          <a:p>
            <a:pPr marL="742950" lvl="1" indent="-514350">
              <a:buAutoNum type="arabicPeriod"/>
            </a:pPr>
            <a:r>
              <a:rPr lang="en-US" sz="2600" dirty="0"/>
              <a:t>Reduce barriers</a:t>
            </a:r>
          </a:p>
          <a:p>
            <a:pPr marL="742950" lvl="1" indent="-514350">
              <a:buAutoNum type="arabicPeriod"/>
            </a:pPr>
            <a:r>
              <a:rPr lang="en-US" sz="2600" dirty="0"/>
              <a:t>Consider incentives</a:t>
            </a:r>
          </a:p>
        </p:txBody>
      </p:sp>
    </p:spTree>
    <p:extLst>
      <p:ext uri="{BB962C8B-B14F-4D97-AF65-F5344CB8AC3E}">
        <p14:creationId xmlns:p14="http://schemas.microsoft.com/office/powerpoint/2010/main" val="3046412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3" name="Content Placeholder 2"/>
          <p:cNvSpPr>
            <a:spLocks noGrp="1"/>
          </p:cNvSpPr>
          <p:nvPr>
            <p:ph idx="1"/>
          </p:nvPr>
        </p:nvSpPr>
        <p:spPr>
          <a:xfrm>
            <a:off x="838200" y="2506662"/>
            <a:ext cx="5184914" cy="4351338"/>
          </a:xfrm>
        </p:spPr>
        <p:txBody>
          <a:bodyPr>
            <a:normAutofit/>
          </a:bodyPr>
          <a:lstStyle/>
          <a:p>
            <a:pPr lvl="1"/>
            <a:r>
              <a:rPr lang="en-US" sz="2600" b="1" dirty="0"/>
              <a:t>Utilize trusted messengers</a:t>
            </a:r>
            <a:endParaRPr lang="en-US" sz="2600" dirty="0"/>
          </a:p>
          <a:p>
            <a:pPr lvl="1"/>
            <a:endParaRPr lang="en-US" sz="2600" dirty="0"/>
          </a:p>
          <a:p>
            <a:pPr lvl="1"/>
            <a:endParaRPr lang="en-US" sz="2600" dirty="0"/>
          </a:p>
        </p:txBody>
      </p:sp>
      <p:sp>
        <p:nvSpPr>
          <p:cNvPr id="7" name="Rectangle 6"/>
          <p:cNvSpPr/>
          <p:nvPr/>
        </p:nvSpPr>
        <p:spPr>
          <a:xfrm>
            <a:off x="4626687" y="1359674"/>
            <a:ext cx="2938625"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MT" panose="020B0502020104020203"/>
                <a:ea typeface="+mn-ea"/>
                <a:cs typeface="+mn-cs"/>
              </a:rPr>
              <a:t>Education</a:t>
            </a:r>
          </a:p>
        </p:txBody>
      </p:sp>
    </p:spTree>
    <p:extLst>
      <p:ext uri="{BB962C8B-B14F-4D97-AF65-F5344CB8AC3E}">
        <p14:creationId xmlns:p14="http://schemas.microsoft.com/office/powerpoint/2010/main" val="3369928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3" name="Content Placeholder 2"/>
          <p:cNvSpPr>
            <a:spLocks noGrp="1"/>
          </p:cNvSpPr>
          <p:nvPr>
            <p:ph idx="1"/>
          </p:nvPr>
        </p:nvSpPr>
        <p:spPr>
          <a:xfrm>
            <a:off x="838200" y="2482814"/>
            <a:ext cx="4737653" cy="4351338"/>
          </a:xfrm>
        </p:spPr>
        <p:txBody>
          <a:bodyPr>
            <a:normAutofit/>
          </a:bodyPr>
          <a:lstStyle/>
          <a:p>
            <a:pPr lvl="1"/>
            <a:r>
              <a:rPr lang="en-US" sz="2600" dirty="0"/>
              <a:t>Utilize trusted messengers </a:t>
            </a:r>
          </a:p>
          <a:p>
            <a:pPr lvl="1"/>
            <a:r>
              <a:rPr lang="en-US" sz="2600" b="1" dirty="0"/>
              <a:t>Address vaccine efficacy and safety</a:t>
            </a:r>
          </a:p>
          <a:p>
            <a:pPr lvl="1"/>
            <a:endParaRPr lang="en-US" sz="2600" dirty="0"/>
          </a:p>
          <a:p>
            <a:pPr lvl="1"/>
            <a:endParaRPr lang="en-US" sz="2600" dirty="0"/>
          </a:p>
          <a:p>
            <a:pPr lvl="1"/>
            <a:endParaRPr lang="en-US" sz="2600" dirty="0"/>
          </a:p>
        </p:txBody>
      </p:sp>
      <p:sp>
        <p:nvSpPr>
          <p:cNvPr id="6" name="Rectangle 5"/>
          <p:cNvSpPr/>
          <p:nvPr/>
        </p:nvSpPr>
        <p:spPr>
          <a:xfrm>
            <a:off x="6405887" y="4944159"/>
            <a:ext cx="4758931"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Gill Sans MT" panose="020B0502020104020203"/>
                <a:ea typeface="+mn-ea"/>
                <a:cs typeface="+mn-cs"/>
              </a:rPr>
              <a:t>https://www.cdc.gov/coronavirus/2019-ncov/vaccines/facts.html</a:t>
            </a:r>
          </a:p>
        </p:txBody>
      </p:sp>
      <p:pic>
        <p:nvPicPr>
          <p:cNvPr id="7" name="Picture 6"/>
          <p:cNvPicPr>
            <a:picLocks noChangeAspect="1"/>
          </p:cNvPicPr>
          <p:nvPr/>
        </p:nvPicPr>
        <p:blipFill>
          <a:blip r:embed="rId3"/>
          <a:stretch>
            <a:fillRect/>
          </a:stretch>
        </p:blipFill>
        <p:spPr>
          <a:xfrm>
            <a:off x="6277503" y="2705835"/>
            <a:ext cx="5015700" cy="2216828"/>
          </a:xfrm>
          <a:prstGeom prst="rect">
            <a:avLst/>
          </a:prstGeom>
          <a:ln>
            <a:solidFill>
              <a:srgbClr val="0070C0"/>
            </a:solidFill>
          </a:ln>
        </p:spPr>
      </p:pic>
      <p:sp>
        <p:nvSpPr>
          <p:cNvPr id="11" name="Rectangle 10"/>
          <p:cNvSpPr/>
          <p:nvPr/>
        </p:nvSpPr>
        <p:spPr>
          <a:xfrm>
            <a:off x="4626687" y="1359674"/>
            <a:ext cx="2938625"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MT" panose="020B0502020104020203"/>
                <a:ea typeface="+mn-ea"/>
                <a:cs typeface="+mn-cs"/>
              </a:rPr>
              <a:t>Education</a:t>
            </a:r>
          </a:p>
        </p:txBody>
      </p:sp>
    </p:spTree>
    <p:extLst>
      <p:ext uri="{BB962C8B-B14F-4D97-AF65-F5344CB8AC3E}">
        <p14:creationId xmlns:p14="http://schemas.microsoft.com/office/powerpoint/2010/main" val="1126131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3" name="Content Placeholder 2"/>
          <p:cNvSpPr>
            <a:spLocks noGrp="1"/>
          </p:cNvSpPr>
          <p:nvPr>
            <p:ph idx="1"/>
          </p:nvPr>
        </p:nvSpPr>
        <p:spPr>
          <a:xfrm>
            <a:off x="838200" y="2506662"/>
            <a:ext cx="4757530" cy="4351338"/>
          </a:xfrm>
        </p:spPr>
        <p:txBody>
          <a:bodyPr>
            <a:normAutofit/>
          </a:bodyPr>
          <a:lstStyle/>
          <a:p>
            <a:pPr lvl="1"/>
            <a:r>
              <a:rPr lang="en-US" sz="2600" dirty="0"/>
              <a:t>Utilize trusted messengers</a:t>
            </a:r>
          </a:p>
          <a:p>
            <a:pPr lvl="1"/>
            <a:r>
              <a:rPr lang="en-US" sz="2600" dirty="0"/>
              <a:t>Address vaccine efficacy and safety</a:t>
            </a:r>
          </a:p>
          <a:p>
            <a:pPr lvl="1"/>
            <a:r>
              <a:rPr lang="en-US" sz="2600" b="1" dirty="0"/>
              <a:t>Use multiple channels </a:t>
            </a:r>
            <a:r>
              <a:rPr lang="en-US" sz="2600" dirty="0"/>
              <a:t>(reading level, language)</a:t>
            </a:r>
            <a:endParaRPr lang="en-US" sz="2600" b="1" dirty="0"/>
          </a:p>
          <a:p>
            <a:pPr lvl="1"/>
            <a:endParaRPr lang="en-US" sz="2600" dirty="0"/>
          </a:p>
          <a:p>
            <a:pPr lvl="1"/>
            <a:endParaRPr lang="en-US" sz="2600" dirty="0"/>
          </a:p>
          <a:p>
            <a:pPr lvl="1"/>
            <a:endParaRPr lang="en-US" sz="2600" dirty="0"/>
          </a:p>
        </p:txBody>
      </p:sp>
      <p:pic>
        <p:nvPicPr>
          <p:cNvPr id="5" name="Picture 4"/>
          <p:cNvPicPr>
            <a:picLocks noChangeAspect="1"/>
          </p:cNvPicPr>
          <p:nvPr/>
        </p:nvPicPr>
        <p:blipFill>
          <a:blip r:embed="rId2"/>
          <a:stretch>
            <a:fillRect/>
          </a:stretch>
        </p:blipFill>
        <p:spPr>
          <a:xfrm>
            <a:off x="6636105" y="2506662"/>
            <a:ext cx="3724601" cy="3055380"/>
          </a:xfrm>
          <a:prstGeom prst="rect">
            <a:avLst/>
          </a:prstGeom>
          <a:ln>
            <a:solidFill>
              <a:srgbClr val="0070C0"/>
            </a:solidFill>
          </a:ln>
        </p:spPr>
      </p:pic>
      <p:sp>
        <p:nvSpPr>
          <p:cNvPr id="6" name="Rectangle 5"/>
          <p:cNvSpPr/>
          <p:nvPr/>
        </p:nvSpPr>
        <p:spPr>
          <a:xfrm>
            <a:off x="6704188" y="5562042"/>
            <a:ext cx="381994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ill Sans MT" panose="020B0502020104020203"/>
                <a:ea typeface="+mn-ea"/>
                <a:cs typeface="+mn-cs"/>
              </a:rPr>
              <a:t>https://www.cdc.gov/coronavirus/2019-ncov/vaccines/toolkits/essential-workers.html</a:t>
            </a:r>
          </a:p>
        </p:txBody>
      </p:sp>
      <p:sp>
        <p:nvSpPr>
          <p:cNvPr id="8" name="Rectangle 7"/>
          <p:cNvSpPr/>
          <p:nvPr/>
        </p:nvSpPr>
        <p:spPr>
          <a:xfrm>
            <a:off x="4626687" y="1359674"/>
            <a:ext cx="2938625"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MT" panose="020B0502020104020203"/>
                <a:ea typeface="+mn-ea"/>
                <a:cs typeface="+mn-cs"/>
              </a:rPr>
              <a:t>Education</a:t>
            </a:r>
          </a:p>
        </p:txBody>
      </p:sp>
    </p:spTree>
    <p:extLst>
      <p:ext uri="{BB962C8B-B14F-4D97-AF65-F5344CB8AC3E}">
        <p14:creationId xmlns:p14="http://schemas.microsoft.com/office/powerpoint/2010/main" val="3701831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3" name="Content Placeholder 2"/>
          <p:cNvSpPr>
            <a:spLocks noGrp="1"/>
          </p:cNvSpPr>
          <p:nvPr>
            <p:ph idx="1"/>
          </p:nvPr>
        </p:nvSpPr>
        <p:spPr>
          <a:xfrm>
            <a:off x="838200" y="2506662"/>
            <a:ext cx="10515600" cy="4351338"/>
          </a:xfrm>
        </p:spPr>
        <p:txBody>
          <a:bodyPr>
            <a:normAutofit/>
          </a:bodyPr>
          <a:lstStyle/>
          <a:p>
            <a:r>
              <a:rPr lang="en-US" sz="2600" dirty="0"/>
              <a:t>Support paid leave for COVID-19 vaccination in the community</a:t>
            </a:r>
          </a:p>
          <a:p>
            <a:r>
              <a:rPr lang="en-US" sz="2600" dirty="0"/>
              <a:t>Support paid leave for employees with side effects</a:t>
            </a:r>
          </a:p>
          <a:p>
            <a:r>
              <a:rPr lang="en-US" sz="2600" dirty="0"/>
              <a:t>Employer-sponsored vaccine clinics</a:t>
            </a:r>
          </a:p>
        </p:txBody>
      </p:sp>
      <p:sp>
        <p:nvSpPr>
          <p:cNvPr id="6" name="Rectangle 5"/>
          <p:cNvSpPr/>
          <p:nvPr/>
        </p:nvSpPr>
        <p:spPr>
          <a:xfrm>
            <a:off x="3531195" y="1359674"/>
            <a:ext cx="512961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MT" panose="020B0502020104020203"/>
                <a:ea typeface="+mn-ea"/>
                <a:cs typeface="+mn-cs"/>
              </a:rPr>
              <a:t>Reducing barriers</a:t>
            </a:r>
          </a:p>
        </p:txBody>
      </p:sp>
    </p:spTree>
    <p:extLst>
      <p:ext uri="{BB962C8B-B14F-4D97-AF65-F5344CB8AC3E}">
        <p14:creationId xmlns:p14="http://schemas.microsoft.com/office/powerpoint/2010/main" val="343665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u="sng" dirty="0"/>
              <a:t>COVID-19 vaccination</a:t>
            </a:r>
            <a:br>
              <a:rPr lang="en-US" dirty="0"/>
            </a:br>
            <a:r>
              <a:rPr lang="en-US" dirty="0"/>
              <a:t>information for employers</a:t>
            </a:r>
          </a:p>
        </p:txBody>
      </p:sp>
      <p:sp>
        <p:nvSpPr>
          <p:cNvPr id="3" name="Subtitle 2"/>
          <p:cNvSpPr>
            <a:spLocks noGrp="1"/>
          </p:cNvSpPr>
          <p:nvPr>
            <p:ph type="subTitle" idx="1"/>
          </p:nvPr>
        </p:nvSpPr>
        <p:spPr>
          <a:xfrm>
            <a:off x="1964473" y="4352544"/>
            <a:ext cx="8263054" cy="1239894"/>
          </a:xfrm>
        </p:spPr>
        <p:txBody>
          <a:bodyPr>
            <a:normAutofit/>
          </a:bodyPr>
          <a:lstStyle/>
          <a:p>
            <a:pPr>
              <a:spcBef>
                <a:spcPts val="0"/>
              </a:spcBef>
            </a:pPr>
            <a:r>
              <a:rPr lang="en-US" dirty="0"/>
              <a:t>Division of Public Health</a:t>
            </a:r>
          </a:p>
          <a:p>
            <a:pPr>
              <a:spcBef>
                <a:spcPts val="0"/>
              </a:spcBef>
            </a:pPr>
            <a:r>
              <a:rPr lang="en-US" dirty="0"/>
              <a:t> Wisconsin Department of Health Services</a:t>
            </a:r>
          </a:p>
        </p:txBody>
      </p:sp>
      <p:sp>
        <p:nvSpPr>
          <p:cNvPr id="4" name="Subtitle 2"/>
          <p:cNvSpPr txBox="1">
            <a:spLocks/>
          </p:cNvSpPr>
          <p:nvPr/>
        </p:nvSpPr>
        <p:spPr>
          <a:xfrm>
            <a:off x="1600200" y="5451397"/>
            <a:ext cx="5060310" cy="1239894"/>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kumimoji="0" lang="en-US" sz="2000" b="0" i="0" u="none" strike="noStrike" kern="1200" cap="none" spc="0" normalizeH="0" baseline="0" noProof="0" dirty="0">
                <a:ln>
                  <a:noFill/>
                </a:ln>
                <a:solidFill>
                  <a:srgbClr val="FFFFFF">
                    <a:lumMod val="75000"/>
                    <a:lumOff val="25000"/>
                  </a:srgbClr>
                </a:solidFill>
                <a:effectLst/>
                <a:uLnTx/>
                <a:uFillTx/>
                <a:latin typeface="Gill Sans MT" panose="020B0502020104020203"/>
                <a:ea typeface="+mn-ea"/>
                <a:cs typeface="+mn-cs"/>
              </a:rPr>
              <a:t>Jonathan Meiman, MD</a:t>
            </a: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kumimoji="0" lang="en-US" sz="2000" b="0" i="0" u="none" strike="noStrike" kern="1200" cap="none" spc="0" normalizeH="0" baseline="0" noProof="0" dirty="0">
                <a:ln>
                  <a:noFill/>
                </a:ln>
                <a:solidFill>
                  <a:srgbClr val="FFFFFF">
                    <a:lumMod val="75000"/>
                    <a:lumOff val="25000"/>
                  </a:srgbClr>
                </a:solidFill>
                <a:effectLst/>
                <a:uLnTx/>
                <a:uFillTx/>
                <a:latin typeface="Gill Sans MT" panose="020B0502020104020203"/>
                <a:ea typeface="+mn-ea"/>
                <a:cs typeface="+mn-cs"/>
              </a:rPr>
              <a:t>DHS Chief Medical Officer</a:t>
            </a:r>
          </a:p>
        </p:txBody>
      </p:sp>
      <p:sp>
        <p:nvSpPr>
          <p:cNvPr id="5" name="Subtitle 2"/>
          <p:cNvSpPr txBox="1">
            <a:spLocks/>
          </p:cNvSpPr>
          <p:nvPr/>
        </p:nvSpPr>
        <p:spPr>
          <a:xfrm>
            <a:off x="5531490" y="5451397"/>
            <a:ext cx="5060310" cy="1239894"/>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kumimoji="0" lang="en-US" sz="2000" b="0" i="0" u="none" strike="noStrike" kern="1200" cap="none" spc="0" normalizeH="0" baseline="0" noProof="0" dirty="0">
                <a:ln>
                  <a:noFill/>
                </a:ln>
                <a:solidFill>
                  <a:srgbClr val="FFFFFF">
                    <a:lumMod val="75000"/>
                    <a:lumOff val="25000"/>
                  </a:srgbClr>
                </a:solidFill>
                <a:effectLst/>
                <a:uLnTx/>
                <a:uFillTx/>
                <a:latin typeface="Gill Sans MT" panose="020B0502020104020203"/>
                <a:ea typeface="+mn-ea"/>
                <a:cs typeface="+mn-cs"/>
              </a:rPr>
              <a:t>Stephanie Schauer, PhD</a:t>
            </a:r>
          </a:p>
          <a:p>
            <a:pPr marL="0" marR="0" lvl="0" indent="0" algn="r"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kumimoji="0" lang="en-US" sz="2000" b="0" i="0" u="none" strike="noStrike" kern="1200" cap="none" spc="0" normalizeH="0" baseline="0" noProof="0" dirty="0">
                <a:ln>
                  <a:noFill/>
                </a:ln>
                <a:solidFill>
                  <a:srgbClr val="FFFFFF">
                    <a:lumMod val="75000"/>
                    <a:lumOff val="25000"/>
                  </a:srgbClr>
                </a:solidFill>
                <a:effectLst/>
                <a:uLnTx/>
                <a:uFillTx/>
                <a:latin typeface="Gill Sans MT" panose="020B0502020104020203"/>
                <a:ea typeface="+mn-ea"/>
                <a:cs typeface="+mn-cs"/>
              </a:rPr>
              <a:t>Immunization Program Manager</a:t>
            </a:r>
          </a:p>
        </p:txBody>
      </p:sp>
    </p:spTree>
    <p:extLst>
      <p:ext uri="{BB962C8B-B14F-4D97-AF65-F5344CB8AC3E}">
        <p14:creationId xmlns:p14="http://schemas.microsoft.com/office/powerpoint/2010/main" val="2836623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14" name="Rectangle 13"/>
          <p:cNvSpPr/>
          <p:nvPr/>
        </p:nvSpPr>
        <p:spPr>
          <a:xfrm>
            <a:off x="3239768" y="1339256"/>
            <a:ext cx="571246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MT" panose="020B0502020104020203"/>
                <a:ea typeface="+mn-ea"/>
                <a:cs typeface="+mn-cs"/>
              </a:rPr>
              <a:t>Providing incentives</a:t>
            </a:r>
          </a:p>
        </p:txBody>
      </p:sp>
      <p:pic>
        <p:nvPicPr>
          <p:cNvPr id="15" name="Picture 14"/>
          <p:cNvPicPr>
            <a:picLocks noChangeAspect="1"/>
          </p:cNvPicPr>
          <p:nvPr/>
        </p:nvPicPr>
        <p:blipFill>
          <a:blip r:embed="rId3"/>
          <a:stretch>
            <a:fillRect/>
          </a:stretch>
        </p:blipFill>
        <p:spPr>
          <a:xfrm>
            <a:off x="2322357" y="2916132"/>
            <a:ext cx="7547285" cy="1587736"/>
          </a:xfrm>
          <a:prstGeom prst="rect">
            <a:avLst/>
          </a:prstGeom>
          <a:ln>
            <a:solidFill>
              <a:srgbClr val="0070C0"/>
            </a:solidFill>
          </a:ln>
        </p:spPr>
      </p:pic>
      <p:sp>
        <p:nvSpPr>
          <p:cNvPr id="17" name="Rectangle 16"/>
          <p:cNvSpPr/>
          <p:nvPr/>
        </p:nvSpPr>
        <p:spPr>
          <a:xfrm>
            <a:off x="3393687" y="4503868"/>
            <a:ext cx="6096000" cy="27699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rPr>
              <a:t>https://www.cnn.com/2021/02/21/business/store-chain-workers-covid-vaccine/index.html</a:t>
            </a:r>
          </a:p>
        </p:txBody>
      </p:sp>
    </p:spTree>
    <p:extLst>
      <p:ext uri="{BB962C8B-B14F-4D97-AF65-F5344CB8AC3E}">
        <p14:creationId xmlns:p14="http://schemas.microsoft.com/office/powerpoint/2010/main" val="991284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Encouraging vaccination</a:t>
            </a:r>
          </a:p>
        </p:txBody>
      </p:sp>
      <p:sp>
        <p:nvSpPr>
          <p:cNvPr id="3" name="Content Placeholder 2"/>
          <p:cNvSpPr>
            <a:spLocks noGrp="1"/>
          </p:cNvSpPr>
          <p:nvPr>
            <p:ph idx="1"/>
          </p:nvPr>
        </p:nvSpPr>
        <p:spPr>
          <a:xfrm>
            <a:off x="838200" y="2365285"/>
            <a:ext cx="11037849" cy="3873242"/>
          </a:xfrm>
        </p:spPr>
        <p:txBody>
          <a:bodyPr>
            <a:normAutofit/>
          </a:bodyPr>
          <a:lstStyle/>
          <a:p>
            <a:pPr lvl="1"/>
            <a:r>
              <a:rPr lang="en-US" sz="2600" dirty="0"/>
              <a:t>Large body of scientific literature on vaccine incentives</a:t>
            </a:r>
          </a:p>
          <a:p>
            <a:pPr lvl="1"/>
            <a:endParaRPr lang="en-US" sz="2600" dirty="0"/>
          </a:p>
          <a:p>
            <a:pPr lvl="1">
              <a:spcBef>
                <a:spcPts val="600"/>
              </a:spcBef>
            </a:pPr>
            <a:r>
              <a:rPr lang="en-US" sz="2600" dirty="0"/>
              <a:t>Randomized controlled trial</a:t>
            </a:r>
            <a:r>
              <a:rPr lang="en-US" sz="2000" dirty="0"/>
              <a:t>*</a:t>
            </a:r>
            <a:r>
              <a:rPr lang="en-US" sz="2600" dirty="0"/>
              <a:t> of &gt;12,000 workers: </a:t>
            </a:r>
          </a:p>
          <a:p>
            <a:pPr lvl="2">
              <a:spcBef>
                <a:spcPts val="600"/>
              </a:spcBef>
            </a:pPr>
            <a:r>
              <a:rPr lang="en-US" sz="2600" dirty="0"/>
              <a:t>Incentive + education most effective for increasing flu vaccination</a:t>
            </a:r>
          </a:p>
          <a:p>
            <a:pPr lvl="2"/>
            <a:endParaRPr lang="en-US" sz="2600" dirty="0"/>
          </a:p>
          <a:p>
            <a:pPr lvl="1">
              <a:spcBef>
                <a:spcPts val="600"/>
              </a:spcBef>
            </a:pPr>
            <a:r>
              <a:rPr lang="en-US" sz="2600" dirty="0"/>
              <a:t>Meta-analysis of influenza vaccination studies</a:t>
            </a:r>
            <a:r>
              <a:rPr lang="en-US" sz="2000" dirty="0"/>
              <a:t>**</a:t>
            </a:r>
            <a:endParaRPr lang="en-US" sz="2600" dirty="0"/>
          </a:p>
          <a:p>
            <a:pPr lvl="2">
              <a:spcBef>
                <a:spcPts val="600"/>
              </a:spcBef>
            </a:pPr>
            <a:r>
              <a:rPr lang="en-US" sz="2600" dirty="0"/>
              <a:t>Incentives reduce unvaccinated healthcare workers ~30%</a:t>
            </a:r>
          </a:p>
          <a:p>
            <a:pPr lvl="1"/>
            <a:endParaRPr lang="en-US" sz="2600" dirty="0"/>
          </a:p>
          <a:p>
            <a:pPr lvl="1"/>
            <a:endParaRPr lang="en-US" sz="2600" dirty="0"/>
          </a:p>
        </p:txBody>
      </p:sp>
      <p:sp>
        <p:nvSpPr>
          <p:cNvPr id="14" name="Rectangle 13"/>
          <p:cNvSpPr/>
          <p:nvPr/>
        </p:nvSpPr>
        <p:spPr>
          <a:xfrm>
            <a:off x="3239769" y="1349530"/>
            <a:ext cx="571246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MT" panose="020B0502020104020203"/>
                <a:ea typeface="+mn-ea"/>
                <a:cs typeface="+mn-cs"/>
              </a:rPr>
              <a:t>Providing incentives</a:t>
            </a:r>
          </a:p>
        </p:txBody>
      </p:sp>
      <p:sp>
        <p:nvSpPr>
          <p:cNvPr id="5" name="Rectangle 4"/>
          <p:cNvSpPr/>
          <p:nvPr/>
        </p:nvSpPr>
        <p:spPr>
          <a:xfrm>
            <a:off x="44605" y="6092821"/>
            <a:ext cx="1210279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Nowalk</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MP, Lin CJ,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Toback</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SL,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Rousculp</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MD,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Eby</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C,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Raymund</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M, Zimmerman RK. Improving influenza vaccination rates in the workplace: a randomized trial. Am J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Prev</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Med. 2010 Mar;38(3):237-46.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10.1016/j.amepre.2009.11.011.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Epub</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2009 Dec 24. PMID: 20036102.</a:t>
            </a:r>
            <a:endParaRPr kumimoji="0" lang="en-US" sz="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3" name="Rectangle 12"/>
          <p:cNvSpPr/>
          <p:nvPr/>
        </p:nvSpPr>
        <p:spPr>
          <a:xfrm>
            <a:off x="44604" y="6423378"/>
            <a:ext cx="11987561"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Siemieniuk</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R, Coleman B,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Shafiz</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S, Al-Den A,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Bornsten</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S, Kean R,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McGeer</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A,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Goodliffe</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L. Interventions to increase healthcare worker influenza vaccination: a meta-analysis. Poster ID1713 presented at the IDWeek2014. Advancing Science, Improving Care.</a:t>
            </a:r>
          </a:p>
        </p:txBody>
      </p:sp>
    </p:spTree>
    <p:extLst>
      <p:ext uri="{BB962C8B-B14F-4D97-AF65-F5344CB8AC3E}">
        <p14:creationId xmlns:p14="http://schemas.microsoft.com/office/powerpoint/2010/main" val="1529161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5" name="Content Placeholder 2"/>
          <p:cNvSpPr txBox="1">
            <a:spLocks/>
          </p:cNvSpPr>
          <p:nvPr/>
        </p:nvSpPr>
        <p:spPr>
          <a:xfrm>
            <a:off x="838200" y="170875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What are the practical considerations of workforce vaccination?</a:t>
            </a:r>
          </a:p>
          <a:p>
            <a:pPr marL="514350" marR="0" lvl="0" indent="-51435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Vaccine side effects</a:t>
            </a:r>
          </a:p>
          <a:p>
            <a:pPr marL="514350" marR="0" lvl="0" indent="-51435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Staggering vaccination</a:t>
            </a:r>
          </a:p>
          <a:p>
            <a:pPr marL="514350" marR="0" lvl="0" indent="-51435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Quarantine for vaccinated workers</a:t>
            </a:r>
          </a:p>
          <a:p>
            <a:pPr marL="514350" marR="0" lvl="0" indent="-51435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Continuing workplace safety measures</a:t>
            </a:r>
          </a:p>
        </p:txBody>
      </p:sp>
    </p:spTree>
    <p:extLst>
      <p:ext uri="{BB962C8B-B14F-4D97-AF65-F5344CB8AC3E}">
        <p14:creationId xmlns:p14="http://schemas.microsoft.com/office/powerpoint/2010/main" val="681581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3" name="Content Placeholder 2"/>
          <p:cNvSpPr>
            <a:spLocks noGrp="1"/>
          </p:cNvSpPr>
          <p:nvPr>
            <p:ph idx="1"/>
          </p:nvPr>
        </p:nvSpPr>
        <p:spPr>
          <a:xfrm>
            <a:off x="838200" y="2065592"/>
            <a:ext cx="4291361" cy="4351338"/>
          </a:xfrm>
        </p:spPr>
        <p:txBody>
          <a:bodyPr>
            <a:noAutofit/>
          </a:bodyPr>
          <a:lstStyle/>
          <a:p>
            <a:r>
              <a:rPr lang="en-US" sz="2600" dirty="0"/>
              <a:t>Side effects are usually short-lived and minor</a:t>
            </a:r>
          </a:p>
          <a:p>
            <a:endParaRPr lang="en-US" sz="2600" dirty="0"/>
          </a:p>
          <a:p>
            <a:r>
              <a:rPr lang="en-US" sz="2600" dirty="0"/>
              <a:t>Symptoms quickly subside after day 2</a:t>
            </a:r>
          </a:p>
          <a:p>
            <a:endParaRPr lang="en-US" sz="2600" dirty="0"/>
          </a:p>
          <a:p>
            <a:r>
              <a:rPr lang="en-US" sz="2600" dirty="0"/>
              <a:t>Fever or fatigue, on occasion, may result in lost work time </a:t>
            </a:r>
          </a:p>
          <a:p>
            <a:endParaRPr lang="en-US" sz="2600" dirty="0"/>
          </a:p>
          <a:p>
            <a:endParaRPr lang="en-US" sz="2600" dirty="0"/>
          </a:p>
        </p:txBody>
      </p:sp>
      <p:pic>
        <p:nvPicPr>
          <p:cNvPr id="1026" name="Picture 2" descr="The figure is a series of three bar charts showing the percentage of enrollees with common local and systemic reactions reported during days 0–7 after receipt of the first dose of Pfizer BioNTech COVID-19 vaccine, second dose of Pfizer BioNTech COVID-19 vaccine, and first dose of Moderna COVID-19 vaccine in the United States during December 14, 2020–January 13, 2021 according to the v-safe surveillance system."/>
          <p:cNvPicPr>
            <a:picLocks noChangeAspect="1" noChangeArrowheads="1"/>
          </p:cNvPicPr>
          <p:nvPr/>
        </p:nvPicPr>
        <p:blipFill rotWithShape="1">
          <a:blip r:embed="rId3">
            <a:extLst>
              <a:ext uri="{28A0092B-C50C-407E-A947-70E740481C1C}">
                <a14:useLocalDpi xmlns:a14="http://schemas.microsoft.com/office/drawing/2010/main" val="0"/>
              </a:ext>
            </a:extLst>
          </a:blip>
          <a:srcRect l="1361" t="1285" r="2524" b="36235"/>
          <a:stretch/>
        </p:blipFill>
        <p:spPr bwMode="auto">
          <a:xfrm>
            <a:off x="5609063" y="2065592"/>
            <a:ext cx="5435028" cy="380256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52624" y="2330604"/>
            <a:ext cx="15055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96731"/>
                </a:solidFill>
                <a:effectLst/>
                <a:uLnTx/>
                <a:uFillTx/>
                <a:latin typeface="Gill Sans MT" panose="020B0502020104020203"/>
                <a:ea typeface="+mn-ea"/>
                <a:cs typeface="+mn-cs"/>
              </a:rPr>
              <a:t>Pfizer 1</a:t>
            </a:r>
            <a:r>
              <a:rPr kumimoji="0" lang="en-US" sz="1800" b="0" i="0" u="none" strike="noStrike" kern="1200" cap="none" spc="0" normalizeH="0" baseline="30000" noProof="0" dirty="0">
                <a:ln>
                  <a:noFill/>
                </a:ln>
                <a:solidFill>
                  <a:srgbClr val="C96731"/>
                </a:solidFill>
                <a:effectLst/>
                <a:uLnTx/>
                <a:uFillTx/>
                <a:latin typeface="Gill Sans MT" panose="020B0502020104020203"/>
                <a:ea typeface="+mn-ea"/>
                <a:cs typeface="+mn-cs"/>
              </a:rPr>
              <a:t>st</a:t>
            </a:r>
            <a:r>
              <a:rPr kumimoji="0" lang="en-US" sz="1800" b="0" i="0" u="none" strike="noStrike" kern="1200" cap="none" spc="0" normalizeH="0" baseline="0" noProof="0" dirty="0">
                <a:ln>
                  <a:noFill/>
                </a:ln>
                <a:solidFill>
                  <a:srgbClr val="C96731"/>
                </a:solidFill>
                <a:effectLst/>
                <a:uLnTx/>
                <a:uFillTx/>
                <a:latin typeface="Gill Sans MT" panose="020B0502020104020203"/>
                <a:ea typeface="+mn-ea"/>
                <a:cs typeface="+mn-cs"/>
              </a:rPr>
              <a:t> dose</a:t>
            </a:r>
          </a:p>
        </p:txBody>
      </p:sp>
      <p:sp>
        <p:nvSpPr>
          <p:cNvPr id="7" name="TextBox 6"/>
          <p:cNvSpPr txBox="1"/>
          <p:nvPr/>
        </p:nvSpPr>
        <p:spPr>
          <a:xfrm>
            <a:off x="8452624" y="4345259"/>
            <a:ext cx="15504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96731"/>
                </a:solidFill>
                <a:effectLst/>
                <a:uLnTx/>
                <a:uFillTx/>
                <a:latin typeface="Gill Sans MT" panose="020B0502020104020203"/>
                <a:ea typeface="+mn-ea"/>
                <a:cs typeface="+mn-cs"/>
              </a:rPr>
              <a:t>Pfizer 2</a:t>
            </a:r>
            <a:r>
              <a:rPr kumimoji="0" lang="en-US" sz="1800" b="0" i="0" u="none" strike="noStrike" kern="1200" cap="none" spc="0" normalizeH="0" baseline="30000" noProof="0" dirty="0">
                <a:ln>
                  <a:noFill/>
                </a:ln>
                <a:solidFill>
                  <a:srgbClr val="C96731"/>
                </a:solidFill>
                <a:effectLst/>
                <a:uLnTx/>
                <a:uFillTx/>
                <a:latin typeface="Gill Sans MT" panose="020B0502020104020203"/>
                <a:ea typeface="+mn-ea"/>
                <a:cs typeface="+mn-cs"/>
              </a:rPr>
              <a:t>nd</a:t>
            </a:r>
            <a:r>
              <a:rPr kumimoji="0" lang="en-US" sz="1800" b="0" i="0" u="none" strike="noStrike" kern="1200" cap="none" spc="0" normalizeH="0" baseline="0" noProof="0" dirty="0">
                <a:ln>
                  <a:noFill/>
                </a:ln>
                <a:solidFill>
                  <a:srgbClr val="C96731"/>
                </a:solidFill>
                <a:effectLst/>
                <a:uLnTx/>
                <a:uFillTx/>
                <a:latin typeface="Gill Sans MT" panose="020B0502020104020203"/>
                <a:ea typeface="+mn-ea"/>
                <a:cs typeface="+mn-cs"/>
              </a:rPr>
              <a:t> dose</a:t>
            </a:r>
          </a:p>
        </p:txBody>
      </p:sp>
      <p:sp>
        <p:nvSpPr>
          <p:cNvPr id="6" name="Rectangle 5"/>
          <p:cNvSpPr/>
          <p:nvPr/>
        </p:nvSpPr>
        <p:spPr>
          <a:xfrm>
            <a:off x="5404624" y="5868157"/>
            <a:ext cx="6096000" cy="230832"/>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ill Sans MT" panose="020B0502020104020203"/>
                <a:ea typeface="+mn-ea"/>
                <a:cs typeface="+mn-cs"/>
              </a:rPr>
              <a:t>https://www.cdc.gov/mmwr/volumes/70/wr/mm7008e3.htm?s_cid=mm7008e3_w</a:t>
            </a:r>
          </a:p>
        </p:txBody>
      </p:sp>
    </p:spTree>
    <p:extLst>
      <p:ext uri="{BB962C8B-B14F-4D97-AF65-F5344CB8AC3E}">
        <p14:creationId xmlns:p14="http://schemas.microsoft.com/office/powerpoint/2010/main" val="282658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3" name="Content Placeholder 2"/>
          <p:cNvSpPr>
            <a:spLocks noGrp="1"/>
          </p:cNvSpPr>
          <p:nvPr>
            <p:ph idx="1"/>
          </p:nvPr>
        </p:nvSpPr>
        <p:spPr>
          <a:xfrm>
            <a:off x="838200" y="1608869"/>
            <a:ext cx="10515600" cy="4351338"/>
          </a:xfrm>
        </p:spPr>
        <p:txBody>
          <a:bodyPr>
            <a:normAutofit lnSpcReduction="10000"/>
          </a:bodyPr>
          <a:lstStyle/>
          <a:p>
            <a:pPr marL="0" indent="0">
              <a:buNone/>
            </a:pPr>
            <a:r>
              <a:rPr lang="en-US" sz="2600" dirty="0"/>
              <a:t>Returning to work when side effects occur:</a:t>
            </a:r>
          </a:p>
          <a:p>
            <a:pPr marL="0" indent="0">
              <a:buNone/>
            </a:pPr>
            <a:endParaRPr lang="en-US" sz="2600" dirty="0"/>
          </a:p>
          <a:p>
            <a:r>
              <a:rPr lang="en-US" sz="2600" b="1" dirty="0"/>
              <a:t>Fever, fatigue, chills, muscle aches</a:t>
            </a:r>
          </a:p>
          <a:p>
            <a:pPr lvl="1"/>
            <a:r>
              <a:rPr lang="en-US" sz="2400" dirty="0"/>
              <a:t>Ideally employees should stay home until being evaluated. </a:t>
            </a:r>
          </a:p>
          <a:p>
            <a:pPr lvl="1"/>
            <a:r>
              <a:rPr lang="en-US" sz="2400" dirty="0"/>
              <a:t>Return to work when fever resolves </a:t>
            </a:r>
            <a:r>
              <a:rPr lang="en-US" sz="2400" u="sng" dirty="0"/>
              <a:t>and</a:t>
            </a:r>
            <a:r>
              <a:rPr lang="en-US" sz="2400" dirty="0"/>
              <a:t> employee feels well enough to work</a:t>
            </a:r>
          </a:p>
          <a:p>
            <a:pPr lvl="1"/>
            <a:endParaRPr lang="en-US" sz="2400" dirty="0"/>
          </a:p>
          <a:p>
            <a:r>
              <a:rPr lang="en-US" sz="2600" b="1" dirty="0"/>
              <a:t>Caution</a:t>
            </a:r>
            <a:r>
              <a:rPr lang="en-US" sz="2600" dirty="0"/>
              <a:t> for symptoms that are </a:t>
            </a:r>
            <a:r>
              <a:rPr lang="en-US" sz="2600" u="sng" dirty="0"/>
              <a:t>unlikely</a:t>
            </a:r>
            <a:r>
              <a:rPr lang="en-US" sz="2600" dirty="0"/>
              <a:t> to be from vaccine: </a:t>
            </a:r>
          </a:p>
          <a:p>
            <a:pPr lvl="1"/>
            <a:r>
              <a:rPr lang="en-US" sz="2400" dirty="0"/>
              <a:t>Cough, shortness of breath, sore throat, loss of taste/smell</a:t>
            </a:r>
          </a:p>
          <a:p>
            <a:pPr lvl="1"/>
            <a:r>
              <a:rPr lang="en-US" sz="2400" dirty="0"/>
              <a:t>Worker should be tested for COVID-19</a:t>
            </a:r>
            <a:endParaRPr lang="en-US" sz="2600" dirty="0"/>
          </a:p>
          <a:p>
            <a:pPr lvl="1"/>
            <a:endParaRPr lang="en-US" sz="2600" dirty="0"/>
          </a:p>
          <a:p>
            <a:pPr lvl="1"/>
            <a:endParaRPr lang="en-US" sz="2600" dirty="0"/>
          </a:p>
        </p:txBody>
      </p:sp>
      <p:sp>
        <p:nvSpPr>
          <p:cNvPr id="2" name="Rectangle 1"/>
          <p:cNvSpPr/>
          <p:nvPr/>
        </p:nvSpPr>
        <p:spPr>
          <a:xfrm>
            <a:off x="81776" y="6433060"/>
            <a:ext cx="1150434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ill Sans MT" panose="020B0502020104020203"/>
                <a:ea typeface="+mn-ea"/>
                <a:cs typeface="+mn-cs"/>
              </a:rPr>
              <a:t>https://www.cdc.gov/coronavirus/2019-ncov/downloads/vaccines/toolkits/FAQs-for-Employers_EW-Toolkit_508.pdf</a:t>
            </a:r>
          </a:p>
        </p:txBody>
      </p:sp>
    </p:spTree>
    <p:extLst>
      <p:ext uri="{BB962C8B-B14F-4D97-AF65-F5344CB8AC3E}">
        <p14:creationId xmlns:p14="http://schemas.microsoft.com/office/powerpoint/2010/main" val="2120395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3" name="Content Placeholder 2"/>
          <p:cNvSpPr>
            <a:spLocks noGrp="1"/>
          </p:cNvSpPr>
          <p:nvPr>
            <p:ph idx="1"/>
          </p:nvPr>
        </p:nvSpPr>
        <p:spPr>
          <a:xfrm>
            <a:off x="838200" y="1675300"/>
            <a:ext cx="10515600" cy="4351338"/>
          </a:xfrm>
        </p:spPr>
        <p:txBody>
          <a:bodyPr>
            <a:normAutofit lnSpcReduction="10000"/>
          </a:bodyPr>
          <a:lstStyle/>
          <a:p>
            <a:pPr marL="0" indent="0">
              <a:buNone/>
            </a:pPr>
            <a:r>
              <a:rPr lang="en-US" sz="2800" b="1" dirty="0"/>
              <a:t>Staggering vaccination</a:t>
            </a:r>
            <a:r>
              <a:rPr lang="en-US" sz="2800" dirty="0"/>
              <a:t>:</a:t>
            </a:r>
          </a:p>
          <a:p>
            <a:pPr marL="228600" lvl="1" indent="0">
              <a:buNone/>
            </a:pPr>
            <a:endParaRPr lang="en-US" sz="2400" b="1" dirty="0"/>
          </a:p>
          <a:p>
            <a:pPr marL="228600" lvl="1" indent="0">
              <a:buNone/>
            </a:pPr>
            <a:r>
              <a:rPr lang="en-US" sz="2400" b="1" dirty="0"/>
              <a:t>Pros:</a:t>
            </a:r>
          </a:p>
          <a:p>
            <a:pPr lvl="2"/>
            <a:r>
              <a:rPr lang="en-US" sz="2400" dirty="0"/>
              <a:t>Avoid possible sick leave of highly essential personnel</a:t>
            </a:r>
          </a:p>
          <a:p>
            <a:pPr lvl="2"/>
            <a:r>
              <a:rPr lang="en-US" sz="2400" dirty="0"/>
              <a:t>Probably more important after 2</a:t>
            </a:r>
            <a:r>
              <a:rPr lang="en-US" sz="2400" baseline="30000" dirty="0"/>
              <a:t>nd</a:t>
            </a:r>
            <a:r>
              <a:rPr lang="en-US" sz="2400" dirty="0"/>
              <a:t> dose of mRNA (Pfizer, </a:t>
            </a:r>
            <a:r>
              <a:rPr lang="en-US" sz="2400" dirty="0" err="1"/>
              <a:t>Moderna</a:t>
            </a:r>
            <a:r>
              <a:rPr lang="en-US" sz="2400" dirty="0"/>
              <a:t>) vaccine</a:t>
            </a:r>
          </a:p>
          <a:p>
            <a:pPr marL="457200" lvl="2" indent="0">
              <a:buNone/>
            </a:pPr>
            <a:endParaRPr lang="en-US" sz="2400" dirty="0"/>
          </a:p>
          <a:p>
            <a:pPr marL="228600" lvl="1" indent="0">
              <a:buNone/>
            </a:pPr>
            <a:r>
              <a:rPr lang="en-US" sz="2400" b="1" dirty="0"/>
              <a:t>Cons:</a:t>
            </a:r>
          </a:p>
          <a:p>
            <a:pPr lvl="2"/>
            <a:r>
              <a:rPr lang="en-US" sz="2400" dirty="0"/>
              <a:t>Logistically challenging with 2-dose series</a:t>
            </a:r>
          </a:p>
          <a:p>
            <a:pPr lvl="2"/>
            <a:r>
              <a:rPr lang="en-US" sz="2400" dirty="0"/>
              <a:t>Could result in delays vaccinating workforce</a:t>
            </a:r>
          </a:p>
          <a:p>
            <a:pPr marL="457200" lvl="2" indent="0">
              <a:buNone/>
            </a:pPr>
            <a:endParaRPr lang="en-US" sz="2400" dirty="0"/>
          </a:p>
          <a:p>
            <a:pPr lvl="1"/>
            <a:endParaRPr lang="en-US" sz="2600" dirty="0"/>
          </a:p>
          <a:p>
            <a:pPr lvl="1"/>
            <a:endParaRPr lang="en-US" sz="2600" dirty="0"/>
          </a:p>
          <a:p>
            <a:pPr lvl="1"/>
            <a:endParaRPr lang="en-US" sz="2600" dirty="0"/>
          </a:p>
        </p:txBody>
      </p:sp>
    </p:spTree>
    <p:extLst>
      <p:ext uri="{BB962C8B-B14F-4D97-AF65-F5344CB8AC3E}">
        <p14:creationId xmlns:p14="http://schemas.microsoft.com/office/powerpoint/2010/main" val="3437128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6007" y="4382482"/>
            <a:ext cx="9330149" cy="168123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3" name="Content Placeholder 2"/>
          <p:cNvSpPr>
            <a:spLocks noGrp="1"/>
          </p:cNvSpPr>
          <p:nvPr>
            <p:ph idx="1"/>
          </p:nvPr>
        </p:nvSpPr>
        <p:spPr>
          <a:xfrm>
            <a:off x="838200" y="1712377"/>
            <a:ext cx="10515600" cy="4351338"/>
          </a:xfrm>
        </p:spPr>
        <p:txBody>
          <a:bodyPr>
            <a:normAutofit/>
          </a:bodyPr>
          <a:lstStyle/>
          <a:p>
            <a:pPr marL="0" indent="0">
              <a:buNone/>
            </a:pPr>
            <a:r>
              <a:rPr lang="en-US" sz="2800" dirty="0"/>
              <a:t>Quarantine after COVID-19 exposure not required </a:t>
            </a:r>
            <a:r>
              <a:rPr lang="en-US" sz="2800" u="sng" dirty="0"/>
              <a:t>if 3 criteria met</a:t>
            </a:r>
            <a:r>
              <a:rPr lang="en-US" sz="2800" dirty="0"/>
              <a:t>:</a:t>
            </a:r>
            <a:endParaRPr lang="en-US" sz="2600" b="1" dirty="0"/>
          </a:p>
          <a:p>
            <a:pPr lvl="1"/>
            <a:r>
              <a:rPr lang="en-US" sz="2600" dirty="0"/>
              <a:t>Fully vaccinated</a:t>
            </a:r>
          </a:p>
          <a:p>
            <a:pPr lvl="1"/>
            <a:r>
              <a:rPr lang="en-US" sz="2600" dirty="0"/>
              <a:t>Within 3 months of last dose</a:t>
            </a:r>
          </a:p>
          <a:p>
            <a:pPr lvl="1"/>
            <a:r>
              <a:rPr lang="en-US" sz="2600" dirty="0"/>
              <a:t>No symptoms</a:t>
            </a:r>
          </a:p>
          <a:p>
            <a:pPr lvl="1"/>
            <a:endParaRPr lang="en-US" sz="2600" dirty="0"/>
          </a:p>
          <a:p>
            <a:pPr lvl="1"/>
            <a:endParaRPr lang="en-US" sz="2600" dirty="0"/>
          </a:p>
        </p:txBody>
      </p:sp>
      <p:sp>
        <p:nvSpPr>
          <p:cNvPr id="2" name="Rectangle 1"/>
          <p:cNvSpPr/>
          <p:nvPr/>
        </p:nvSpPr>
        <p:spPr>
          <a:xfrm>
            <a:off x="165410" y="6396335"/>
            <a:ext cx="1186118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rPr>
              <a:t>https://content.govdelivery.com/accounts/WIDHS/bulletins/2c12294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rPr>
              <a:t>https://www.cdc.gov/vaccines/covid-19/info-by-product/clinical-considerations.html</a:t>
            </a:r>
          </a:p>
        </p:txBody>
      </p:sp>
      <p:sp>
        <p:nvSpPr>
          <p:cNvPr id="5" name="Rectangle 4"/>
          <p:cNvSpPr/>
          <p:nvPr/>
        </p:nvSpPr>
        <p:spPr>
          <a:xfrm>
            <a:off x="4449339" y="5072652"/>
            <a:ext cx="6904460" cy="233665"/>
          </a:xfrm>
          <a:prstGeom prst="rect">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Quarantine not required (</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if asymptomatic</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cxnSp>
        <p:nvCxnSpPr>
          <p:cNvPr id="11" name="Straight Arrow Connector 10"/>
          <p:cNvCxnSpPr/>
          <p:nvPr/>
        </p:nvCxnSpPr>
        <p:spPr>
          <a:xfrm flipV="1">
            <a:off x="3044282" y="5162300"/>
            <a:ext cx="0" cy="484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556007" y="5666660"/>
            <a:ext cx="97655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Last dose</a:t>
            </a:r>
          </a:p>
        </p:txBody>
      </p:sp>
      <p:sp>
        <p:nvSpPr>
          <p:cNvPr id="15" name="TextBox 14"/>
          <p:cNvSpPr txBox="1"/>
          <p:nvPr/>
        </p:nvSpPr>
        <p:spPr>
          <a:xfrm>
            <a:off x="3688616" y="5664500"/>
            <a:ext cx="1521443"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Fully vaccinated</a:t>
            </a:r>
          </a:p>
        </p:txBody>
      </p:sp>
      <p:cxnSp>
        <p:nvCxnSpPr>
          <p:cNvPr id="25" name="Straight Connector 24"/>
          <p:cNvCxnSpPr/>
          <p:nvPr/>
        </p:nvCxnSpPr>
        <p:spPr>
          <a:xfrm>
            <a:off x="3044282" y="5069493"/>
            <a:ext cx="8309517" cy="136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449336" y="4711089"/>
            <a:ext cx="1" cy="358403"/>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a:endCxn id="15" idx="0"/>
          </p:cNvCxnSpPr>
          <p:nvPr/>
        </p:nvCxnSpPr>
        <p:spPr>
          <a:xfrm>
            <a:off x="4449337" y="5054743"/>
            <a:ext cx="1" cy="609757"/>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4040182" y="4407938"/>
            <a:ext cx="9462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2 weeks</a:t>
            </a:r>
          </a:p>
        </p:txBody>
      </p:sp>
      <p:cxnSp>
        <p:nvCxnSpPr>
          <p:cNvPr id="35" name="Straight Connector 34"/>
          <p:cNvCxnSpPr/>
          <p:nvPr/>
        </p:nvCxnSpPr>
        <p:spPr>
          <a:xfrm flipH="1">
            <a:off x="11353799" y="4696340"/>
            <a:ext cx="1" cy="358403"/>
          </a:xfrm>
          <a:prstGeom prst="line">
            <a:avLst/>
          </a:prstGeom>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10821441" y="4382483"/>
            <a:ext cx="10647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3 months</a:t>
            </a:r>
          </a:p>
        </p:txBody>
      </p:sp>
    </p:spTree>
    <p:extLst>
      <p:ext uri="{BB962C8B-B14F-4D97-AF65-F5344CB8AC3E}">
        <p14:creationId xmlns:p14="http://schemas.microsoft.com/office/powerpoint/2010/main" val="3101933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3" name="Content Placeholder 2"/>
          <p:cNvSpPr>
            <a:spLocks noGrp="1"/>
          </p:cNvSpPr>
          <p:nvPr>
            <p:ph idx="1"/>
          </p:nvPr>
        </p:nvSpPr>
        <p:spPr>
          <a:xfrm>
            <a:off x="838200" y="1469113"/>
            <a:ext cx="10515600" cy="4351338"/>
          </a:xfrm>
        </p:spPr>
        <p:txBody>
          <a:bodyPr>
            <a:normAutofit/>
          </a:bodyPr>
          <a:lstStyle/>
          <a:p>
            <a:pPr marL="0" indent="0">
              <a:buNone/>
            </a:pPr>
            <a:r>
              <a:rPr lang="en-US" sz="2800" b="1" dirty="0"/>
              <a:t>Maintaining workplace safety protections</a:t>
            </a:r>
            <a:endParaRPr lang="en-US" sz="2600" b="1" dirty="0"/>
          </a:p>
        </p:txBody>
      </p:sp>
      <p:sp>
        <p:nvSpPr>
          <p:cNvPr id="5" name="Rectangle 4"/>
          <p:cNvSpPr/>
          <p:nvPr/>
        </p:nvSpPr>
        <p:spPr>
          <a:xfrm>
            <a:off x="368710" y="2319691"/>
            <a:ext cx="11592232" cy="436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6" name="Picture 2" descr="In an undated image from Ian M. Mackay, the multilayered &quot;Swiss cheese&quot; model Mackay adapted for the coronavirus pandemic. &quot;It's important to use more slices to prevent those volatile holes from aligning and letting virus through,&quot; he said."/>
          <p:cNvPicPr>
            <a:picLocks noChangeAspect="1" noChangeArrowheads="1"/>
          </p:cNvPicPr>
          <p:nvPr/>
        </p:nvPicPr>
        <p:blipFill rotWithShape="1">
          <a:blip r:embed="rId3">
            <a:extLst>
              <a:ext uri="{28A0092B-C50C-407E-A947-70E740481C1C}">
                <a14:useLocalDpi xmlns:a14="http://schemas.microsoft.com/office/drawing/2010/main" val="0"/>
              </a:ext>
            </a:extLst>
          </a:blip>
          <a:srcRect b="10824"/>
          <a:stretch/>
        </p:blipFill>
        <p:spPr bwMode="auto">
          <a:xfrm>
            <a:off x="2222779" y="2319692"/>
            <a:ext cx="7340651" cy="43613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80852" y="2395234"/>
            <a:ext cx="5535561" cy="1012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75569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3" name="Content Placeholder 2"/>
          <p:cNvSpPr>
            <a:spLocks noGrp="1"/>
          </p:cNvSpPr>
          <p:nvPr>
            <p:ph idx="1"/>
          </p:nvPr>
        </p:nvSpPr>
        <p:spPr>
          <a:xfrm>
            <a:off x="838200" y="1469113"/>
            <a:ext cx="10515600" cy="4351338"/>
          </a:xfrm>
        </p:spPr>
        <p:txBody>
          <a:bodyPr>
            <a:normAutofit/>
          </a:bodyPr>
          <a:lstStyle/>
          <a:p>
            <a:pPr marL="0" indent="0">
              <a:buNone/>
            </a:pPr>
            <a:r>
              <a:rPr lang="en-US" sz="2800" b="1" dirty="0"/>
              <a:t>Maintaining workplace safety protections</a:t>
            </a:r>
            <a:endParaRPr lang="en-US" sz="2600" b="1" dirty="0"/>
          </a:p>
        </p:txBody>
      </p:sp>
      <p:sp>
        <p:nvSpPr>
          <p:cNvPr id="5" name="Rectangle 4"/>
          <p:cNvSpPr/>
          <p:nvPr/>
        </p:nvSpPr>
        <p:spPr>
          <a:xfrm>
            <a:off x="368710" y="2319691"/>
            <a:ext cx="11592232" cy="436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6" name="Picture 2" descr="In an undated image from Ian M. Mackay, the multilayered &quot;Swiss cheese&quot; model Mackay adapted for the coronavirus pandemic. &quot;It's important to use more slices to prevent those volatile holes from aligning and letting virus through,&quot; he said."/>
          <p:cNvPicPr>
            <a:picLocks noChangeAspect="1" noChangeArrowheads="1"/>
          </p:cNvPicPr>
          <p:nvPr/>
        </p:nvPicPr>
        <p:blipFill rotWithShape="1">
          <a:blip r:embed="rId3">
            <a:extLst>
              <a:ext uri="{28A0092B-C50C-407E-A947-70E740481C1C}">
                <a14:useLocalDpi xmlns:a14="http://schemas.microsoft.com/office/drawing/2010/main" val="0"/>
              </a:ext>
            </a:extLst>
          </a:blip>
          <a:srcRect b="10824"/>
          <a:stretch/>
        </p:blipFill>
        <p:spPr bwMode="auto">
          <a:xfrm>
            <a:off x="2222779" y="2319692"/>
            <a:ext cx="7340651" cy="43613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80852" y="2395234"/>
            <a:ext cx="5535561" cy="1012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cxnSp>
        <p:nvCxnSpPr>
          <p:cNvPr id="8" name="Straight Connector 7"/>
          <p:cNvCxnSpPr/>
          <p:nvPr/>
        </p:nvCxnSpPr>
        <p:spPr>
          <a:xfrm flipH="1" flipV="1">
            <a:off x="1417477" y="2992384"/>
            <a:ext cx="2720447" cy="806672"/>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sp>
        <p:nvSpPr>
          <p:cNvPr id="9" name="TextBox 8"/>
          <p:cNvSpPr txBox="1"/>
          <p:nvPr/>
        </p:nvSpPr>
        <p:spPr>
          <a:xfrm>
            <a:off x="303932" y="2332872"/>
            <a:ext cx="254704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Employee education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(being safe outside work)</a:t>
            </a:r>
          </a:p>
        </p:txBody>
      </p:sp>
      <p:sp>
        <p:nvSpPr>
          <p:cNvPr id="10" name="Parallelogram 9"/>
          <p:cNvSpPr/>
          <p:nvPr/>
        </p:nvSpPr>
        <p:spPr>
          <a:xfrm>
            <a:off x="3723386" y="3511164"/>
            <a:ext cx="2628253" cy="690982"/>
          </a:xfrm>
          <a:prstGeom prst="parallelogram">
            <a:avLst>
              <a:gd name="adj" fmla="val 9738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cxnSp>
        <p:nvCxnSpPr>
          <p:cNvPr id="11" name="Straight Connector 10"/>
          <p:cNvCxnSpPr>
            <a:endCxn id="13" idx="2"/>
          </p:cNvCxnSpPr>
          <p:nvPr/>
        </p:nvCxnSpPr>
        <p:spPr>
          <a:xfrm flipH="1" flipV="1">
            <a:off x="4901722" y="2793886"/>
            <a:ext cx="2132505" cy="689615"/>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sp>
        <p:nvSpPr>
          <p:cNvPr id="12" name="Parallelogram 11"/>
          <p:cNvSpPr/>
          <p:nvPr/>
        </p:nvSpPr>
        <p:spPr>
          <a:xfrm>
            <a:off x="5665099" y="3511164"/>
            <a:ext cx="2190876" cy="801360"/>
          </a:xfrm>
          <a:prstGeom prst="parallelogram">
            <a:avLst>
              <a:gd name="adj" fmla="val 9738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 name="TextBox 12"/>
          <p:cNvSpPr txBox="1"/>
          <p:nvPr/>
        </p:nvSpPr>
        <p:spPr>
          <a:xfrm>
            <a:off x="3723386" y="2424554"/>
            <a:ext cx="2356672"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Safe work environment</a:t>
            </a:r>
          </a:p>
        </p:txBody>
      </p:sp>
      <p:cxnSp>
        <p:nvCxnSpPr>
          <p:cNvPr id="14" name="Straight Connector 13"/>
          <p:cNvCxnSpPr/>
          <p:nvPr/>
        </p:nvCxnSpPr>
        <p:spPr>
          <a:xfrm flipV="1">
            <a:off x="8225307" y="2821549"/>
            <a:ext cx="541803" cy="681068"/>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sp>
        <p:nvSpPr>
          <p:cNvPr id="15" name="Parallelogram 14"/>
          <p:cNvSpPr/>
          <p:nvPr/>
        </p:nvSpPr>
        <p:spPr>
          <a:xfrm>
            <a:off x="7010399" y="3511164"/>
            <a:ext cx="1756711" cy="801360"/>
          </a:xfrm>
          <a:prstGeom prst="parallelogram">
            <a:avLst>
              <a:gd name="adj" fmla="val 9738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6" name="TextBox 15"/>
          <p:cNvSpPr txBox="1"/>
          <p:nvPr/>
        </p:nvSpPr>
        <p:spPr>
          <a:xfrm>
            <a:off x="6922592" y="2424554"/>
            <a:ext cx="3751925"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Managing COVID-19 in the workplace</a:t>
            </a:r>
          </a:p>
        </p:txBody>
      </p:sp>
      <p:cxnSp>
        <p:nvCxnSpPr>
          <p:cNvPr id="17" name="Straight Connector 16"/>
          <p:cNvCxnSpPr>
            <a:stCxn id="18" idx="2"/>
            <a:endCxn id="19" idx="1"/>
          </p:cNvCxnSpPr>
          <p:nvPr/>
        </p:nvCxnSpPr>
        <p:spPr>
          <a:xfrm>
            <a:off x="8863697" y="3940365"/>
            <a:ext cx="971496" cy="48076"/>
          </a:xfrm>
          <a:prstGeom prst="line">
            <a:avLst/>
          </a:prstGeom>
          <a:ln w="19050">
            <a:solidFill>
              <a:srgbClr val="FF0000"/>
            </a:solidFill>
          </a:ln>
        </p:spPr>
        <p:style>
          <a:lnRef idx="1">
            <a:schemeClr val="accent3"/>
          </a:lnRef>
          <a:fillRef idx="0">
            <a:schemeClr val="accent3"/>
          </a:fillRef>
          <a:effectRef idx="0">
            <a:schemeClr val="accent3"/>
          </a:effectRef>
          <a:fontRef idx="minor">
            <a:schemeClr val="tx1"/>
          </a:fontRef>
        </p:style>
      </p:cxnSp>
      <p:sp>
        <p:nvSpPr>
          <p:cNvPr id="18" name="Parallelogram 17"/>
          <p:cNvSpPr/>
          <p:nvPr/>
        </p:nvSpPr>
        <p:spPr>
          <a:xfrm>
            <a:off x="8075980" y="3511165"/>
            <a:ext cx="1205671" cy="801360"/>
          </a:xfrm>
          <a:prstGeom prst="parallelogram">
            <a:avLst>
              <a:gd name="adj" fmla="val 9738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9" name="TextBox 18"/>
          <p:cNvSpPr txBox="1"/>
          <p:nvPr/>
        </p:nvSpPr>
        <p:spPr>
          <a:xfrm>
            <a:off x="9835193" y="3757608"/>
            <a:ext cx="185576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rPr>
              <a:t>Vaccination</a:t>
            </a:r>
            <a:endPar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10196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Practical considerations</a:t>
            </a:r>
          </a:p>
        </p:txBody>
      </p:sp>
      <p:sp>
        <p:nvSpPr>
          <p:cNvPr id="5" name="Content Placeholder 2"/>
          <p:cNvSpPr txBox="1">
            <a:spLocks/>
          </p:cNvSpPr>
          <p:nvPr/>
        </p:nvSpPr>
        <p:spPr>
          <a:xfrm>
            <a:off x="822258" y="168098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Maintaining workplace safety protections</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Keep masking, physically distancing, testing, tracing</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Safety measures will keep all workers healthy</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Need large fraction of the population vaccinated to get back to ‘normal’</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357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5592"/>
            <a:ext cx="10515600" cy="4351338"/>
          </a:xfrm>
        </p:spPr>
        <p:txBody>
          <a:bodyPr>
            <a:normAutofit/>
          </a:bodyPr>
          <a:lstStyle/>
          <a:p>
            <a:r>
              <a:rPr lang="en-US" sz="2400" dirty="0"/>
              <a:t>January 15, 2021 webinar provided overview of COVID-19 workplace safety</a:t>
            </a:r>
          </a:p>
          <a:p>
            <a:endParaRPr lang="en-US" sz="2400" dirty="0"/>
          </a:p>
          <a:p>
            <a:r>
              <a:rPr lang="en-US" sz="2400" dirty="0"/>
              <a:t>Today’s webinar will focus on vaccines</a:t>
            </a:r>
          </a:p>
          <a:p>
            <a:pPr lvl="1"/>
            <a:r>
              <a:rPr lang="en-US" sz="2200" u="sng" dirty="0"/>
              <a:t>Part 1 (</a:t>
            </a:r>
            <a:r>
              <a:rPr lang="en-US" sz="2200" dirty="0"/>
              <a:t>Schauer):	Vaccine updates</a:t>
            </a:r>
          </a:p>
          <a:p>
            <a:pPr lvl="1"/>
            <a:r>
              <a:rPr lang="en-US" sz="2200" u="sng" dirty="0"/>
              <a:t>Part 2 (Meiman)</a:t>
            </a:r>
            <a:r>
              <a:rPr lang="en-US" sz="2200" dirty="0"/>
              <a:t>: 	Employer considerations during workforce vaccination</a:t>
            </a:r>
          </a:p>
          <a:p>
            <a:endParaRPr lang="en-US" sz="2400" dirty="0"/>
          </a:p>
        </p:txBody>
      </p:sp>
      <p:sp>
        <p:nvSpPr>
          <p:cNvPr id="4" name="Title 1"/>
          <p:cNvSpPr txBox="1">
            <a:spLocks/>
          </p:cNvSpPr>
          <p:nvPr/>
        </p:nvSpPr>
        <p:spPr bwMode="black">
          <a:xfrm>
            <a:off x="838200" y="373024"/>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OVERVIEW of today’s talk</a:t>
            </a:r>
            <a:endParaRPr kumimoji="0" lang="en-US" sz="2400" b="0" i="0" u="none" strike="noStrike" kern="1200" cap="all" spc="200" normalizeH="0" baseline="0" noProof="0" dirty="0">
              <a:ln>
                <a:noFill/>
              </a:ln>
              <a:solidFill>
                <a:srgbClr val="262626"/>
              </a:solidFill>
              <a:effectLst/>
              <a:uLnTx/>
              <a:uFillTx/>
              <a:latin typeface="Gill Sans MT" panose="020B0502020104020203"/>
              <a:ea typeface="+mj-ea"/>
              <a:cs typeface="+mj-cs"/>
            </a:endParaRPr>
          </a:p>
        </p:txBody>
      </p:sp>
      <p:pic>
        <p:nvPicPr>
          <p:cNvPr id="5" name="Picture 4" descr="Text&#10;&#10;Description automatically generated">
            <a:extLst>
              <a:ext uri="{FF2B5EF4-FFF2-40B4-BE49-F238E27FC236}">
                <a16:creationId xmlns:a16="http://schemas.microsoft.com/office/drawing/2014/main" id="{9741F865-B1E6-0340-9E7A-A0E671B96521}"/>
              </a:ext>
            </a:extLst>
          </p:cNvPr>
          <p:cNvPicPr>
            <a:picLocks noChangeAspect="1"/>
          </p:cNvPicPr>
          <p:nvPr/>
        </p:nvPicPr>
        <p:blipFill>
          <a:blip r:embed="rId2"/>
          <a:stretch>
            <a:fillRect/>
          </a:stretch>
        </p:blipFill>
        <p:spPr>
          <a:xfrm>
            <a:off x="9494911" y="6059056"/>
            <a:ext cx="2502886" cy="479720"/>
          </a:xfrm>
          <a:prstGeom prst="rect">
            <a:avLst/>
          </a:prstGeom>
          <a:effectLst>
            <a:reflection stA="0" endPos="65000" dist="508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19" y="5624376"/>
            <a:ext cx="1051639" cy="914400"/>
          </a:xfrm>
          <a:prstGeom prst="rect">
            <a:avLst/>
          </a:prstGeom>
          <a:effectLst>
            <a:reflection stA="0" endPos="65000" dist="50800" dir="5400000" sy="-100000" algn="bl" rotWithShape="0"/>
          </a:effectLst>
        </p:spPr>
      </p:pic>
    </p:spTree>
    <p:extLst>
      <p:ext uri="{BB962C8B-B14F-4D97-AF65-F5344CB8AC3E}">
        <p14:creationId xmlns:p14="http://schemas.microsoft.com/office/powerpoint/2010/main" val="1984000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2160" y="0"/>
            <a:ext cx="12854160" cy="6879772"/>
          </a:xfrm>
          <a:prstGeom prst="rect">
            <a:avLst/>
          </a:prstGeom>
          <a:blipFill dpi="0" rotWithShape="1">
            <a:blip r:embed="rId3">
              <a:alphaModFix amt="49000"/>
            </a:blip>
            <a:srcRect/>
            <a:tile tx="0" ty="0" sx="100000" sy="100000" flip="none" algn="tl"/>
          </a:blipFill>
          <a:effectLst>
            <a:innerShdw blurRad="63500" dist="50800" dir="5400000">
              <a:prstClr val="black">
                <a:alpha val="25000"/>
              </a:prstClr>
            </a:innerShdw>
          </a:effectLst>
        </p:spPr>
      </p:pic>
      <p:sp>
        <p:nvSpPr>
          <p:cNvPr id="4" name="Title 1"/>
          <p:cNvSpPr txBox="1">
            <a:spLocks/>
          </p:cNvSpPr>
          <p:nvPr/>
        </p:nvSpPr>
        <p:spPr bwMode="black">
          <a:xfrm>
            <a:off x="652227" y="165827"/>
            <a:ext cx="10515600" cy="762992"/>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200" normalizeH="0" baseline="0" noProof="0" dirty="0">
                <a:ln>
                  <a:noFill/>
                </a:ln>
                <a:solidFill>
                  <a:srgbClr val="262626"/>
                </a:solidFill>
                <a:effectLst/>
                <a:uLnTx/>
                <a:uFillTx/>
                <a:latin typeface="Gill Sans MT" panose="020B0502020104020203"/>
                <a:ea typeface="+mj-ea"/>
                <a:cs typeface="+mj-cs"/>
              </a:rPr>
              <a:t>Thank you</a:t>
            </a:r>
            <a:endParaRPr kumimoji="0" lang="en-US" sz="2400" b="0" i="0" u="none" strike="noStrike" kern="1200" cap="all" spc="200" normalizeH="0" baseline="0" noProof="0" dirty="0">
              <a:ln>
                <a:noFill/>
              </a:ln>
              <a:solidFill>
                <a:srgbClr val="262626"/>
              </a:solidFill>
              <a:effectLst/>
              <a:uLnTx/>
              <a:uFillTx/>
              <a:latin typeface="Gill Sans MT" panose="020B0502020104020203"/>
              <a:ea typeface="+mj-ea"/>
              <a:cs typeface="+mj-cs"/>
            </a:endParaRPr>
          </a:p>
        </p:txBody>
      </p:sp>
    </p:spTree>
    <p:extLst>
      <p:ext uri="{BB962C8B-B14F-4D97-AF65-F5344CB8AC3E}">
        <p14:creationId xmlns:p14="http://schemas.microsoft.com/office/powerpoint/2010/main" val="2948183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dirty="0">
                <a:hlinkClick r:id="rId2"/>
              </a:rPr>
              <a:t>https://www.cdc.gov/coronavirus/2019-ncov/vaccines/keythingstoknow.html</a:t>
            </a:r>
            <a:endParaRPr lang="en-US" dirty="0"/>
          </a:p>
          <a:p>
            <a:r>
              <a:rPr lang="en-US" dirty="0">
                <a:hlinkClick r:id="rId3"/>
              </a:rPr>
              <a:t>https://www.cdc.gov/coronavirus/2019-ncov/vaccines/facts.html</a:t>
            </a:r>
            <a:endParaRPr lang="en-US" dirty="0"/>
          </a:p>
          <a:p>
            <a:r>
              <a:rPr lang="en-US" dirty="0">
                <a:hlinkClick r:id="rId4"/>
              </a:rPr>
              <a:t>https://www.cdc.gov/coronavirus/2019-ncov/vaccines/toolkits/essential-workers.html</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05001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AC15-3279-ED46-85C4-8E1A79964247}"/>
              </a:ext>
            </a:extLst>
          </p:cNvPr>
          <p:cNvSpPr>
            <a:spLocks noGrp="1"/>
          </p:cNvSpPr>
          <p:nvPr>
            <p:ph type="title"/>
          </p:nvPr>
        </p:nvSpPr>
        <p:spPr/>
        <p:txBody>
          <a:bodyPr/>
          <a:lstStyle/>
          <a:p>
            <a:r>
              <a:rPr lang="en-US" b="1" dirty="0"/>
              <a:t>Lindsey Davis</a:t>
            </a:r>
            <a:br>
              <a:rPr lang="en-US" b="1" dirty="0"/>
            </a:br>
            <a:endParaRPr lang="en-US" b="1" dirty="0"/>
          </a:p>
        </p:txBody>
      </p:sp>
      <p:sp>
        <p:nvSpPr>
          <p:cNvPr id="3" name="Text Placeholder 2">
            <a:extLst>
              <a:ext uri="{FF2B5EF4-FFF2-40B4-BE49-F238E27FC236}">
                <a16:creationId xmlns:a16="http://schemas.microsoft.com/office/drawing/2014/main" id="{5D4DCD8C-7118-2E4B-A1CE-9BB86E24FBC4}"/>
              </a:ext>
            </a:extLst>
          </p:cNvPr>
          <p:cNvSpPr>
            <a:spLocks noGrp="1"/>
          </p:cNvSpPr>
          <p:nvPr>
            <p:ph type="body" idx="1"/>
          </p:nvPr>
        </p:nvSpPr>
        <p:spPr>
          <a:xfrm>
            <a:off x="2781306" y="2800358"/>
            <a:ext cx="4038601" cy="1820465"/>
          </a:xfrm>
        </p:spPr>
        <p:txBody>
          <a:bodyPr>
            <a:normAutofit/>
          </a:bodyPr>
          <a:lstStyle/>
          <a:p>
            <a:r>
              <a:rPr lang="en-US" sz="2400" b="1" i="1" dirty="0"/>
              <a:t>Partner, Labor &amp; Employment Practice Group</a:t>
            </a:r>
          </a:p>
          <a:p>
            <a:r>
              <a:rPr lang="en-US" sz="2400" b="1" dirty="0"/>
              <a:t>Quarles &amp; Brady LLP</a:t>
            </a:r>
          </a:p>
        </p:txBody>
      </p:sp>
      <p:sp>
        <p:nvSpPr>
          <p:cNvPr id="6" name="Footer Placeholder 5">
            <a:extLst>
              <a:ext uri="{FF2B5EF4-FFF2-40B4-BE49-F238E27FC236}">
                <a16:creationId xmlns:a16="http://schemas.microsoft.com/office/drawing/2014/main" id="{43182257-7176-4A8B-9826-11AF295141EC}"/>
              </a:ext>
            </a:extLst>
          </p:cNvPr>
          <p:cNvSpPr>
            <a:spLocks noGrp="1"/>
          </p:cNvSpPr>
          <p:nvPr>
            <p:ph type="ftr" sz="quarter" idx="10"/>
          </p:nvPr>
        </p:nvSpPr>
        <p:spPr>
          <a:xfrm>
            <a:off x="1117600" y="6400810"/>
            <a:ext cx="7416800" cy="365125"/>
          </a:xfrm>
        </p:spPr>
        <p:txBody>
          <a:bodyPr/>
          <a:lstStyle/>
          <a:p>
            <a:r>
              <a:rPr lang="en-US"/>
              <a:t>Vaccination Management – February 24, 2021</a:t>
            </a:r>
            <a:endParaRPr lang="en-US" dirty="0"/>
          </a:p>
        </p:txBody>
      </p:sp>
      <p:sp>
        <p:nvSpPr>
          <p:cNvPr id="7" name="Slide Number Placeholder 6">
            <a:extLst>
              <a:ext uri="{FF2B5EF4-FFF2-40B4-BE49-F238E27FC236}">
                <a16:creationId xmlns:a16="http://schemas.microsoft.com/office/drawing/2014/main" id="{2001FEF5-8798-4F50-8BD5-72C2A63AA911}"/>
              </a:ext>
            </a:extLst>
          </p:cNvPr>
          <p:cNvSpPr>
            <a:spLocks noGrp="1"/>
          </p:cNvSpPr>
          <p:nvPr>
            <p:ph type="sldNum" sz="quarter" idx="11"/>
          </p:nvPr>
        </p:nvSpPr>
        <p:spPr>
          <a:xfrm>
            <a:off x="508000" y="6400810"/>
            <a:ext cx="609600" cy="365125"/>
          </a:xfrm>
        </p:spPr>
        <p:txBody>
          <a:bodyPr/>
          <a:lstStyle/>
          <a:p>
            <a:fld id="{0627CD93-DB7E-4722-9CC1-C5F1E2275160}" type="slidenum">
              <a:rPr lang="en-US" smtClean="0"/>
              <a:pPr/>
              <a:t>52</a:t>
            </a:fld>
            <a:endParaRPr lang="en-US" dirty="0"/>
          </a:p>
        </p:txBody>
      </p:sp>
    </p:spTree>
    <p:extLst>
      <p:ext uri="{BB962C8B-B14F-4D97-AF65-F5344CB8AC3E}">
        <p14:creationId xmlns:p14="http://schemas.microsoft.com/office/powerpoint/2010/main" val="3205382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Employer Considerations For Selecting A Covid-19 Vaccination Program</a:t>
            </a:r>
          </a:p>
        </p:txBody>
      </p:sp>
      <p:sp>
        <p:nvSpPr>
          <p:cNvPr id="3" name="Subtitle 2"/>
          <p:cNvSpPr>
            <a:spLocks noGrp="1"/>
          </p:cNvSpPr>
          <p:nvPr>
            <p:ph type="subTitle" idx="1"/>
          </p:nvPr>
        </p:nvSpPr>
        <p:spPr>
          <a:xfrm>
            <a:off x="2552699" y="3516192"/>
            <a:ext cx="8066140" cy="1489761"/>
          </a:xfrm>
        </p:spPr>
        <p:txBody>
          <a:bodyPr/>
          <a:lstStyle/>
          <a:p>
            <a:r>
              <a:rPr lang="en-US" dirty="0"/>
              <a:t>Presenter: 	Lindsey Davis - Partner, Labor &amp; Employment </a:t>
            </a:r>
          </a:p>
        </p:txBody>
      </p:sp>
      <p:sp>
        <p:nvSpPr>
          <p:cNvPr id="4" name="TextBox 3"/>
          <p:cNvSpPr txBox="1"/>
          <p:nvPr/>
        </p:nvSpPr>
        <p:spPr>
          <a:xfrm>
            <a:off x="2552699" y="5886384"/>
            <a:ext cx="2944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February 24, 2021</a:t>
            </a:r>
          </a:p>
        </p:txBody>
      </p:sp>
    </p:spTree>
    <p:extLst>
      <p:ext uri="{BB962C8B-B14F-4D97-AF65-F5344CB8AC3E}">
        <p14:creationId xmlns:p14="http://schemas.microsoft.com/office/powerpoint/2010/main" val="2808900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Presenter </a:t>
            </a:r>
          </a:p>
        </p:txBody>
      </p:sp>
      <p:pic>
        <p:nvPicPr>
          <p:cNvPr id="7" name="Picture 6"/>
          <p:cNvPicPr>
            <a:picLocks noChangeAspect="1"/>
          </p:cNvPicPr>
          <p:nvPr/>
        </p:nvPicPr>
        <p:blipFill>
          <a:blip r:embed="rId2"/>
          <a:stretch>
            <a:fillRect/>
          </a:stretch>
        </p:blipFill>
        <p:spPr>
          <a:xfrm>
            <a:off x="5070409" y="1537373"/>
            <a:ext cx="2263732" cy="2984523"/>
          </a:xfrm>
          <a:prstGeom prst="rect">
            <a:avLst/>
          </a:prstGeom>
        </p:spPr>
      </p:pic>
      <p:sp>
        <p:nvSpPr>
          <p:cNvPr id="9" name="Content Placeholder 8"/>
          <p:cNvSpPr>
            <a:spLocks noGrp="1"/>
          </p:cNvSpPr>
          <p:nvPr>
            <p:ph idx="1"/>
          </p:nvPr>
        </p:nvSpPr>
        <p:spPr>
          <a:xfrm>
            <a:off x="4166795" y="4661759"/>
            <a:ext cx="4070959" cy="1866378"/>
          </a:xfrm>
        </p:spPr>
        <p:txBody>
          <a:bodyPr/>
          <a:lstStyle/>
          <a:p>
            <a:pPr marL="0" indent="0" algn="ctr">
              <a:buNone/>
            </a:pPr>
            <a:r>
              <a:rPr lang="en-US" sz="2400" b="1" dirty="0">
                <a:solidFill>
                  <a:srgbClr val="AE0A09"/>
                </a:solidFill>
              </a:rPr>
              <a:t>Lindsey Davis</a:t>
            </a:r>
            <a:br>
              <a:rPr lang="en-US" sz="2400" b="1" dirty="0">
                <a:solidFill>
                  <a:srgbClr val="AE0A09"/>
                </a:solidFill>
              </a:rPr>
            </a:br>
            <a:r>
              <a:rPr lang="en-US" sz="2000" dirty="0"/>
              <a:t>Partner, Labor &amp; Employment</a:t>
            </a:r>
            <a:br>
              <a:rPr lang="en-US" sz="2000" dirty="0"/>
            </a:br>
            <a:r>
              <a:rPr lang="en-US" sz="2000" dirty="0">
                <a:hlinkClick r:id="rId3"/>
              </a:rPr>
              <a:t>lindsey.davis@quarles.com</a:t>
            </a:r>
            <a:br>
              <a:rPr lang="en-US" sz="2000" dirty="0"/>
            </a:br>
            <a:r>
              <a:rPr lang="en-US" sz="2000" dirty="0"/>
              <a:t>(414) 277-3073</a:t>
            </a: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85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p>
        </p:txBody>
      </p:sp>
      <p:sp>
        <p:nvSpPr>
          <p:cNvPr id="3" name="Content Placeholder 2"/>
          <p:cNvSpPr>
            <a:spLocks noGrp="1"/>
          </p:cNvSpPr>
          <p:nvPr>
            <p:ph idx="1"/>
          </p:nvPr>
        </p:nvSpPr>
        <p:spPr>
          <a:xfrm>
            <a:off x="411996" y="1066800"/>
            <a:ext cx="6849416" cy="4905375"/>
          </a:xfrm>
        </p:spPr>
        <p:txBody>
          <a:bodyPr/>
          <a:lstStyle/>
          <a:p>
            <a:r>
              <a:rPr lang="en-US" sz="2400" b="1" dirty="0"/>
              <a:t>Options for Approaching Vaccination in the Workplace</a:t>
            </a:r>
          </a:p>
          <a:p>
            <a:pPr lvl="1"/>
            <a:r>
              <a:rPr lang="en-US" sz="2200" dirty="0"/>
              <a:t>Compulsory Vaccination Programs</a:t>
            </a:r>
          </a:p>
          <a:p>
            <a:pPr lvl="1"/>
            <a:r>
              <a:rPr lang="en-US" sz="2200" dirty="0"/>
              <a:t>Employer-Encouraged Vaccination Programs </a:t>
            </a:r>
          </a:p>
          <a:p>
            <a:pPr lvl="1"/>
            <a:r>
              <a:rPr lang="en-US" sz="2200" dirty="0"/>
              <a:t>Voluntary Vaccination Programs</a:t>
            </a:r>
          </a:p>
          <a:p>
            <a:r>
              <a:rPr lang="en-US" sz="2400" b="1" dirty="0"/>
              <a:t>Considerations During Vaccination Rollout</a:t>
            </a:r>
          </a:p>
          <a:p>
            <a:r>
              <a:rPr lang="en-US" sz="2400" b="1" dirty="0"/>
              <a:t>Anticipated Issues Following Widespread Vaccination Availability</a:t>
            </a:r>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7766160" y="1652368"/>
            <a:ext cx="3522922" cy="2001660"/>
          </a:xfrm>
          <a:prstGeom prst="rect">
            <a:avLst/>
          </a:prstGeom>
        </p:spPr>
      </p:pic>
    </p:spTree>
    <p:extLst>
      <p:ext uri="{BB962C8B-B14F-4D97-AF65-F5344CB8AC3E}">
        <p14:creationId xmlns:p14="http://schemas.microsoft.com/office/powerpoint/2010/main" val="1272506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Compulsory Vaccination Programs</a:t>
            </a:r>
          </a:p>
        </p:txBody>
      </p:sp>
      <p:sp>
        <p:nvSpPr>
          <p:cNvPr id="3" name="Content Placeholder 2"/>
          <p:cNvSpPr>
            <a:spLocks noGrp="1"/>
          </p:cNvSpPr>
          <p:nvPr>
            <p:ph idx="1"/>
          </p:nvPr>
        </p:nvSpPr>
        <p:spPr>
          <a:xfrm>
            <a:off x="411996" y="1066800"/>
            <a:ext cx="6354564" cy="4905375"/>
          </a:xfrm>
        </p:spPr>
        <p:txBody>
          <a:bodyPr/>
          <a:lstStyle/>
          <a:p>
            <a:r>
              <a:rPr lang="en-US" sz="2400" b="1" dirty="0"/>
              <a:t>Positives of a Compulsory Vaccination Program</a:t>
            </a:r>
          </a:p>
          <a:p>
            <a:pPr lvl="1"/>
            <a:r>
              <a:rPr lang="en-US" sz="2200" dirty="0"/>
              <a:t>Protect Workplace and Community Health</a:t>
            </a:r>
          </a:p>
          <a:p>
            <a:pPr lvl="1"/>
            <a:r>
              <a:rPr lang="en-US" sz="2200" dirty="0"/>
              <a:t>Reduce Costs of Absences, Lost Productivity, and Long-Run Medical Care</a:t>
            </a:r>
          </a:p>
          <a:p>
            <a:pPr lvl="1"/>
            <a:r>
              <a:rPr lang="en-US" sz="2200" dirty="0"/>
              <a:t>Open and Stay Open</a:t>
            </a:r>
          </a:p>
          <a:p>
            <a:pPr lvl="1"/>
            <a:r>
              <a:rPr lang="en-US" sz="2200" dirty="0"/>
              <a:t>Defend Against Civil Liability</a:t>
            </a:r>
          </a:p>
          <a:p>
            <a:pPr lvl="1"/>
            <a:r>
              <a:rPr lang="en-US" sz="2200" dirty="0"/>
              <a:t>Protect Against Enforcement Action </a:t>
            </a:r>
          </a:p>
          <a:p>
            <a:pPr lvl="2"/>
            <a:endParaRPr lang="en-US" sz="1800" dirty="0"/>
          </a:p>
          <a:p>
            <a:pPr marL="457200" lvl="1" indent="0">
              <a:buNone/>
            </a:pPr>
            <a:r>
              <a:rPr lang="en-US" sz="2200" dirty="0"/>
              <a:t>  </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5"/>
          <p:cNvPicPr>
            <a:picLocks noGrp="1" noChangeAspect="1"/>
          </p:cNvPicPr>
          <p:nvPr>
            <p:ph idx="10"/>
          </p:nvPr>
        </p:nvPicPr>
        <p:blipFill>
          <a:blip r:embed="rId2"/>
          <a:stretch>
            <a:fillRect/>
          </a:stretch>
        </p:blipFill>
        <p:spPr>
          <a:xfrm>
            <a:off x="7214710" y="1566148"/>
            <a:ext cx="3898021" cy="2182892"/>
          </a:xfrm>
          <a:prstGeom prst="rect">
            <a:avLst/>
          </a:prstGeom>
        </p:spPr>
      </p:pic>
    </p:spTree>
    <p:extLst>
      <p:ext uri="{BB962C8B-B14F-4D97-AF65-F5344CB8AC3E}">
        <p14:creationId xmlns:p14="http://schemas.microsoft.com/office/powerpoint/2010/main" val="3254228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087" y="1077741"/>
            <a:ext cx="11357889" cy="5749825"/>
          </a:xfrm>
        </p:spPr>
        <p:txBody>
          <a:bodyPr/>
          <a:lstStyle/>
          <a:p>
            <a:r>
              <a:rPr lang="en-US" sz="2400" b="1" dirty="0"/>
              <a:t>Employers Who </a:t>
            </a:r>
            <a:r>
              <a:rPr lang="en-US" sz="2400" b="1" i="1" dirty="0"/>
              <a:t>Might</a:t>
            </a:r>
            <a:r>
              <a:rPr lang="en-US" sz="2400" b="1" dirty="0"/>
              <a:t> Consider a Compulsory Vaccination Program </a:t>
            </a:r>
          </a:p>
          <a:p>
            <a:pPr lvl="1"/>
            <a:r>
              <a:rPr lang="en-US" sz="2200" dirty="0"/>
              <a:t>Healthcare Industry </a:t>
            </a:r>
          </a:p>
          <a:p>
            <a:pPr lvl="2"/>
            <a:r>
              <a:rPr lang="en-US" sz="1800" dirty="0"/>
              <a:t>High level of contact between caregivers and patients likely vulnerable to COVID-19</a:t>
            </a:r>
          </a:p>
          <a:p>
            <a:pPr lvl="1"/>
            <a:r>
              <a:rPr lang="en-US" sz="2200" dirty="0"/>
              <a:t>Dining and Hospitality Industry</a:t>
            </a:r>
          </a:p>
          <a:p>
            <a:pPr lvl="2"/>
            <a:r>
              <a:rPr lang="en-US" sz="1800" dirty="0"/>
              <a:t>CDC recommends that businesses close off any areas used by a sick person for 24 hours </a:t>
            </a:r>
          </a:p>
          <a:p>
            <a:pPr lvl="1"/>
            <a:r>
              <a:rPr lang="en-US" sz="2200" dirty="0"/>
              <a:t>Customer-Serving Businesses </a:t>
            </a:r>
          </a:p>
          <a:p>
            <a:pPr lvl="2"/>
            <a:r>
              <a:rPr lang="en-US" sz="1800" dirty="0"/>
              <a:t>Stores may wish to require vaccines to increase likelihood that customers feel comfortable patronizing</a:t>
            </a:r>
          </a:p>
          <a:p>
            <a:pPr lvl="1"/>
            <a:r>
              <a:rPr lang="en-US" sz="2200" dirty="0"/>
              <a:t>Businesses Where Employees Work in Close Proximity</a:t>
            </a:r>
          </a:p>
          <a:p>
            <a:pPr lvl="2"/>
            <a:r>
              <a:rPr lang="en-US" sz="1800" dirty="0"/>
              <a:t>Vaccination may lessen PPE-related friction between employees, and allow employers to eventually relax such requirements</a:t>
            </a:r>
            <a:endParaRPr lang="en-US" sz="2400" dirty="0"/>
          </a:p>
          <a:p>
            <a:pPr lvl="1"/>
            <a:r>
              <a:rPr lang="en-US" sz="2200" dirty="0"/>
              <a:t>Educational Institutions and Daycares</a:t>
            </a:r>
          </a:p>
          <a:p>
            <a:pPr lvl="2"/>
            <a:r>
              <a:rPr lang="en-US" sz="1800" dirty="0"/>
              <a:t>Teachers and students spend a majority of the day together in enclosed, small learning environments</a:t>
            </a:r>
          </a:p>
          <a:p>
            <a:pPr lvl="1"/>
            <a:r>
              <a:rPr lang="en-US" sz="2200" dirty="0"/>
              <a:t>Travel Industry</a:t>
            </a:r>
          </a:p>
          <a:p>
            <a:pPr lvl="2"/>
            <a:r>
              <a:rPr lang="en-US" sz="1800" dirty="0"/>
              <a:t>Due to high level of interface with the public, vaccination would protect employees </a:t>
            </a:r>
            <a:br>
              <a:rPr lang="en-US" sz="1800" dirty="0"/>
            </a:br>
            <a:r>
              <a:rPr lang="en-US" sz="1800" dirty="0"/>
              <a:t>and customers</a:t>
            </a:r>
          </a:p>
          <a:p>
            <a:pPr marL="457200" lvl="1" indent="0">
              <a:buNone/>
            </a:pPr>
            <a:r>
              <a:rPr lang="en-US" sz="2400" dirty="0"/>
              <a:t>  </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5" name="Title 1"/>
          <p:cNvSpPr txBox="1">
            <a:spLocks/>
          </p:cNvSpPr>
          <p:nvPr/>
        </p:nvSpPr>
        <p:spPr>
          <a:xfrm>
            <a:off x="457200" y="225295"/>
            <a:ext cx="11490150" cy="7231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AE0A09"/>
                </a:solidFill>
                <a:effectLst/>
                <a:uLnTx/>
                <a:uFillTx/>
                <a:latin typeface="Calibri" panose="020F0502020204030204"/>
                <a:ea typeface="+mj-ea"/>
                <a:cs typeface="+mj-cs"/>
              </a:rPr>
              <a:t>Compulsory Vaccination Programs </a:t>
            </a:r>
            <a:r>
              <a:rPr kumimoji="0" lang="en-US" sz="2400" b="0" i="0" u="none" strike="noStrike" kern="1200" cap="none" spc="0" normalizeH="0" baseline="0" noProof="0" dirty="0">
                <a:ln>
                  <a:noFill/>
                </a:ln>
                <a:solidFill>
                  <a:srgbClr val="AE0A09"/>
                </a:solidFill>
                <a:effectLst/>
                <a:uLnTx/>
                <a:uFillTx/>
                <a:latin typeface="Calibri" panose="020F0502020204030204"/>
                <a:ea typeface="+mj-ea"/>
                <a:cs typeface="+mj-cs"/>
              </a:rPr>
              <a:t>cont.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106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Compulsory Vaccination Programs </a:t>
            </a:r>
            <a:r>
              <a:rPr lang="en-US" sz="2400" dirty="0"/>
              <a:t>cont.</a:t>
            </a:r>
          </a:p>
        </p:txBody>
      </p:sp>
      <p:sp>
        <p:nvSpPr>
          <p:cNvPr id="3" name="Content Placeholder 2"/>
          <p:cNvSpPr>
            <a:spLocks noGrp="1"/>
          </p:cNvSpPr>
          <p:nvPr>
            <p:ph idx="1"/>
          </p:nvPr>
        </p:nvSpPr>
        <p:spPr>
          <a:xfrm>
            <a:off x="457202" y="1066800"/>
            <a:ext cx="11155678" cy="5654675"/>
          </a:xfrm>
        </p:spPr>
        <p:txBody>
          <a:bodyPr/>
          <a:lstStyle/>
          <a:p>
            <a:r>
              <a:rPr lang="en-US" sz="2400" b="1" dirty="0"/>
              <a:t>Negatives of a Compulsory Employer Vaccination Program</a:t>
            </a:r>
          </a:p>
          <a:p>
            <a:pPr lvl="1"/>
            <a:r>
              <a:rPr lang="en-US" sz="2200" dirty="0"/>
              <a:t>Potential Employer Liability Related to Vaccine </a:t>
            </a:r>
          </a:p>
          <a:p>
            <a:pPr lvl="1"/>
            <a:r>
              <a:rPr lang="en-US" sz="2200" dirty="0"/>
              <a:t>Distrust of Vaccine</a:t>
            </a:r>
          </a:p>
          <a:p>
            <a:pPr lvl="1"/>
            <a:r>
              <a:rPr lang="en-US" sz="2200" dirty="0"/>
              <a:t>Need to Develop an Exemption Process and Consider Accommodations</a:t>
            </a:r>
          </a:p>
          <a:p>
            <a:pPr lvl="1"/>
            <a:r>
              <a:rPr lang="en-US" sz="2200" dirty="0"/>
              <a:t>Disciplining and/or Terminating Employees For Noncompliance </a:t>
            </a:r>
          </a:p>
          <a:p>
            <a:pPr lvl="1"/>
            <a:endParaRPr lang="en-US" sz="2400" dirty="0"/>
          </a:p>
          <a:p>
            <a:r>
              <a:rPr lang="en-US" sz="2400" b="1" dirty="0"/>
              <a:t>Employers Who </a:t>
            </a:r>
            <a:r>
              <a:rPr lang="en-US" sz="2400" b="1" i="1" dirty="0"/>
              <a:t>Might Not</a:t>
            </a:r>
            <a:r>
              <a:rPr lang="en-US" sz="2400" b="1" dirty="0"/>
              <a:t> Consider a Compulsory Vaccination Program </a:t>
            </a:r>
          </a:p>
          <a:p>
            <a:pPr lvl="1"/>
            <a:r>
              <a:rPr lang="en-US" sz="2200" dirty="0"/>
              <a:t>Employers with a Union Presence </a:t>
            </a:r>
          </a:p>
          <a:p>
            <a:pPr lvl="1"/>
            <a:r>
              <a:rPr lang="en-US" sz="2200" dirty="0"/>
              <a:t>Employers in Less “High-Risk” Work Environments</a:t>
            </a:r>
          </a:p>
          <a:p>
            <a:endParaRPr lang="en-US" sz="2600" dirty="0"/>
          </a:p>
          <a:p>
            <a:pPr lvl="1"/>
            <a:endParaRPr lang="en-US" sz="2400" dirty="0"/>
          </a:p>
          <a:p>
            <a:pPr lvl="1"/>
            <a:endParaRPr lang="en-US" sz="24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733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Compulsory Vaccination Programs </a:t>
            </a:r>
            <a:r>
              <a:rPr lang="en-US" sz="2400" dirty="0"/>
              <a:t>cont.</a:t>
            </a:r>
          </a:p>
        </p:txBody>
      </p:sp>
      <p:sp>
        <p:nvSpPr>
          <p:cNvPr id="3" name="Content Placeholder 2"/>
          <p:cNvSpPr>
            <a:spLocks noGrp="1"/>
          </p:cNvSpPr>
          <p:nvPr>
            <p:ph idx="1"/>
          </p:nvPr>
        </p:nvSpPr>
        <p:spPr>
          <a:xfrm>
            <a:off x="457201" y="1066800"/>
            <a:ext cx="11104535" cy="5654675"/>
          </a:xfrm>
        </p:spPr>
        <p:txBody>
          <a:bodyPr/>
          <a:lstStyle/>
          <a:p>
            <a:r>
              <a:rPr lang="en-US" sz="2400" b="1" dirty="0"/>
              <a:t>What To Do Now:</a:t>
            </a:r>
          </a:p>
          <a:p>
            <a:pPr lvl="1">
              <a:spcAft>
                <a:spcPts val="600"/>
              </a:spcAft>
              <a:buFont typeface="Wingdings" panose="05000000000000000000" pitchFamily="2" charset="2"/>
              <a:buChar char="ü"/>
            </a:pPr>
            <a:r>
              <a:rPr lang="en-US" sz="2200" dirty="0"/>
              <a:t>Determine how to track compliance and identify what proof of vaccination will be required </a:t>
            </a:r>
          </a:p>
          <a:p>
            <a:pPr lvl="1">
              <a:spcAft>
                <a:spcPts val="600"/>
              </a:spcAft>
              <a:buFont typeface="Wingdings" panose="05000000000000000000" pitchFamily="2" charset="2"/>
              <a:buChar char="ü"/>
            </a:pPr>
            <a:r>
              <a:rPr lang="en-US" sz="2200" dirty="0"/>
              <a:t>Make a plan to process exemption requests (both medical and religious)</a:t>
            </a:r>
          </a:p>
          <a:p>
            <a:pPr lvl="1">
              <a:spcAft>
                <a:spcPts val="600"/>
              </a:spcAft>
              <a:buFont typeface="Wingdings" panose="05000000000000000000" pitchFamily="2" charset="2"/>
              <a:buChar char="ü"/>
            </a:pPr>
            <a:r>
              <a:rPr lang="en-US" sz="2200" dirty="0"/>
              <a:t>Strategize how to build employee buy-in (including education) and plan for conflict diffusion </a:t>
            </a:r>
          </a:p>
          <a:p>
            <a:pPr lvl="1">
              <a:spcAft>
                <a:spcPts val="600"/>
              </a:spcAft>
              <a:buFont typeface="Wingdings" panose="05000000000000000000" pitchFamily="2" charset="2"/>
              <a:buChar char="ü"/>
            </a:pPr>
            <a:r>
              <a:rPr lang="en-US" sz="2200" dirty="0"/>
              <a:t>Assess how to minimize (and if possible, eliminate) vaccination costs to employees</a:t>
            </a:r>
          </a:p>
          <a:p>
            <a:pPr lvl="1">
              <a:spcAft>
                <a:spcPts val="600"/>
              </a:spcAft>
              <a:buFont typeface="Wingdings" panose="05000000000000000000" pitchFamily="2" charset="2"/>
              <a:buChar char="ü"/>
            </a:pPr>
            <a:r>
              <a:rPr lang="en-US" sz="2200" dirty="0"/>
              <a:t>Anticipate employee time off requests (i.e., related to fatigue and headache after vaccination) </a:t>
            </a:r>
          </a:p>
          <a:p>
            <a:pPr lvl="1">
              <a:spcAft>
                <a:spcPts val="600"/>
              </a:spcAft>
              <a:buFont typeface="Wingdings" panose="05000000000000000000" pitchFamily="2" charset="2"/>
              <a:buChar char="ü"/>
            </a:pPr>
            <a:r>
              <a:rPr lang="en-US" sz="2200" dirty="0"/>
              <a:t>Consider any potential discriminatory impact of a narrowly tailored vaccination requirement (e.g., if vaccines are required only for employees who cannot telework)</a:t>
            </a:r>
          </a:p>
          <a:p>
            <a:pPr lvl="1">
              <a:spcAft>
                <a:spcPts val="600"/>
              </a:spcAft>
              <a:buFont typeface="Wingdings" panose="05000000000000000000" pitchFamily="2" charset="2"/>
              <a:buChar char="ü"/>
            </a:pPr>
            <a:r>
              <a:rPr lang="en-US" sz="2200" dirty="0"/>
              <a:t>Create and communicate a vaccination policy</a:t>
            </a:r>
          </a:p>
          <a:p>
            <a:pPr lvl="1">
              <a:spcAft>
                <a:spcPts val="600"/>
              </a:spcAft>
              <a:buFont typeface="Wingdings" panose="05000000000000000000" pitchFamily="2" charset="2"/>
              <a:buChar char="ü"/>
            </a:pPr>
            <a:endParaRPr lang="en-US" sz="2400" dirty="0"/>
          </a:p>
          <a:p>
            <a:endParaRPr lang="en-US" sz="25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80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ock-vector-abstract-geometric-hexagon-medical-wallpaper-1686163810"/>
          <p:cNvPicPr>
            <a:picLocks noChangeAspect="1" noChangeArrowheads="1"/>
          </p:cNvPicPr>
          <p:nvPr/>
        </p:nvPicPr>
        <p:blipFill>
          <a:blip r:embed="rId3" cstate="print">
            <a:extLst>
              <a:ext uri="{28A0092B-C50C-407E-A947-70E740481C1C}">
                <a14:useLocalDpi xmlns:a14="http://schemas.microsoft.com/office/drawing/2010/main" val="0"/>
              </a:ext>
            </a:extLst>
          </a:blip>
          <a:srcRect t="21353" b="21353"/>
          <a:stretch>
            <a:fillRect/>
          </a:stretch>
        </p:blipFill>
        <p:spPr bwMode="auto">
          <a:xfrm>
            <a:off x="4572001" y="2001964"/>
            <a:ext cx="7620000" cy="23548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Rectangle 10">
            <a:extLst>
              <a:ext uri="{FF2B5EF4-FFF2-40B4-BE49-F238E27FC236}">
                <a16:creationId xmlns:a16="http://schemas.microsoft.com/office/drawing/2014/main" id="{632B26D8-D16B-E94C-A734-5418905BB497}"/>
              </a:ext>
            </a:extLst>
          </p:cNvPr>
          <p:cNvSpPr/>
          <p:nvPr/>
        </p:nvSpPr>
        <p:spPr>
          <a:xfrm>
            <a:off x="0" y="2001964"/>
            <a:ext cx="10829364" cy="2354883"/>
          </a:xfrm>
          <a:custGeom>
            <a:avLst/>
            <a:gdLst>
              <a:gd name="connsiteX0" fmla="*/ 0 w 10992678"/>
              <a:gd name="connsiteY0" fmla="*/ 0 h 4701209"/>
              <a:gd name="connsiteX1" fmla="*/ 10992678 w 10992678"/>
              <a:gd name="connsiteY1" fmla="*/ 0 h 4701209"/>
              <a:gd name="connsiteX2" fmla="*/ 10992678 w 10992678"/>
              <a:gd name="connsiteY2" fmla="*/ 4701209 h 4701209"/>
              <a:gd name="connsiteX3" fmla="*/ 0 w 10992678"/>
              <a:gd name="connsiteY3" fmla="*/ 4701209 h 4701209"/>
              <a:gd name="connsiteX4" fmla="*/ 0 w 10992678"/>
              <a:gd name="connsiteY4" fmla="*/ 0 h 4701209"/>
              <a:gd name="connsiteX0" fmla="*/ 0 w 10992678"/>
              <a:gd name="connsiteY0" fmla="*/ 0 h 4701209"/>
              <a:gd name="connsiteX1" fmla="*/ 10992678 w 10992678"/>
              <a:gd name="connsiteY1" fmla="*/ 0 h 4701209"/>
              <a:gd name="connsiteX2" fmla="*/ 9432235 w 10992678"/>
              <a:gd name="connsiteY2" fmla="*/ 4701209 h 4701209"/>
              <a:gd name="connsiteX3" fmla="*/ 0 w 10992678"/>
              <a:gd name="connsiteY3" fmla="*/ 4701209 h 4701209"/>
              <a:gd name="connsiteX4" fmla="*/ 0 w 10992678"/>
              <a:gd name="connsiteY4" fmla="*/ 0 h 470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2678" h="4701209">
                <a:moveTo>
                  <a:pt x="0" y="0"/>
                </a:moveTo>
                <a:lnTo>
                  <a:pt x="10992678" y="0"/>
                </a:lnTo>
                <a:lnTo>
                  <a:pt x="9432235" y="4701209"/>
                </a:lnTo>
                <a:lnTo>
                  <a:pt x="0" y="4701209"/>
                </a:lnTo>
                <a:lnTo>
                  <a:pt x="0" y="0"/>
                </a:lnTo>
                <a:close/>
              </a:path>
            </a:pathLst>
          </a:custGeom>
          <a:solidFill>
            <a:srgbClr val="38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075765" y="2901172"/>
            <a:ext cx="8301318" cy="843336"/>
          </a:xfrm>
          <a:prstGeom prst="rect">
            <a:avLst/>
          </a:prstGeom>
        </p:spPr>
        <p:txBody>
          <a:bodyPr/>
          <a:lstStyle/>
          <a:p>
            <a:r>
              <a:rPr lang="en-US" sz="4000" b="1">
                <a:solidFill>
                  <a:schemeClr val="bg1"/>
                </a:solidFill>
                <a:latin typeface="Helvetica" pitchFamily="2" charset="0"/>
              </a:rPr>
              <a:t>Vaccine Updates</a:t>
            </a:r>
          </a:p>
        </p:txBody>
      </p:sp>
    </p:spTree>
    <p:extLst>
      <p:ext uri="{BB962C8B-B14F-4D97-AF65-F5344CB8AC3E}">
        <p14:creationId xmlns:p14="http://schemas.microsoft.com/office/powerpoint/2010/main" val="2366093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Employer-Encouraged Vaccination Programs </a:t>
            </a:r>
          </a:p>
        </p:txBody>
      </p:sp>
      <p:sp>
        <p:nvSpPr>
          <p:cNvPr id="3" name="Content Placeholder 2"/>
          <p:cNvSpPr>
            <a:spLocks noGrp="1"/>
          </p:cNvSpPr>
          <p:nvPr>
            <p:ph idx="1"/>
          </p:nvPr>
        </p:nvSpPr>
        <p:spPr>
          <a:xfrm>
            <a:off x="411996" y="1066800"/>
            <a:ext cx="6903204" cy="5289550"/>
          </a:xfrm>
        </p:spPr>
        <p:txBody>
          <a:bodyPr/>
          <a:lstStyle/>
          <a:p>
            <a:r>
              <a:rPr lang="en-US" sz="2400" b="1" dirty="0"/>
              <a:t>Positives of an Employer-Encouraged Vaccination Program</a:t>
            </a:r>
          </a:p>
          <a:p>
            <a:pPr lvl="1"/>
            <a:r>
              <a:rPr lang="en-US" sz="2200" dirty="0"/>
              <a:t>Employee Morale and Retention</a:t>
            </a:r>
          </a:p>
          <a:p>
            <a:pPr lvl="1"/>
            <a:r>
              <a:rPr lang="en-US" sz="2200" dirty="0"/>
              <a:t>Administrative Ease</a:t>
            </a:r>
          </a:p>
          <a:p>
            <a:pPr lvl="1"/>
            <a:r>
              <a:rPr lang="en-US" sz="2200" dirty="0"/>
              <a:t>Less Liability Risk for Discrimination Claims</a:t>
            </a:r>
          </a:p>
          <a:p>
            <a:r>
              <a:rPr lang="en-US" sz="2400" b="1" dirty="0"/>
              <a:t>Employers Who </a:t>
            </a:r>
            <a:r>
              <a:rPr lang="en-US" sz="2400" b="1" i="1" dirty="0"/>
              <a:t>Might</a:t>
            </a:r>
            <a:r>
              <a:rPr lang="en-US" sz="2400" b="1" dirty="0"/>
              <a:t> Consider an Employer-Encouraged Vaccination Program </a:t>
            </a:r>
          </a:p>
          <a:p>
            <a:pPr lvl="1"/>
            <a:r>
              <a:rPr lang="en-US" sz="2200" dirty="0"/>
              <a:t>Workplaces That Do Not Require Close Contact</a:t>
            </a:r>
          </a:p>
          <a:p>
            <a:pPr lvl="1"/>
            <a:r>
              <a:rPr lang="en-US" sz="2200" dirty="0"/>
              <a:t>Workplaces that Can Accommodate Remote Work, But Remote Work Arrangement is Winding Down  </a:t>
            </a:r>
          </a:p>
          <a:p>
            <a:endParaRPr lang="en-US" sz="2400" dirty="0"/>
          </a:p>
          <a:p>
            <a:pPr lvl="1"/>
            <a:endParaRPr lang="en-US" sz="2200" dirty="0"/>
          </a:p>
          <a:p>
            <a:pPr marL="0" indent="0">
              <a:buNone/>
            </a:pPr>
            <a:endParaRPr lang="en-US" sz="2400" dirty="0"/>
          </a:p>
          <a:p>
            <a:pPr marL="457200" lvl="1" indent="0">
              <a:buNone/>
            </a:pPr>
            <a:endParaRPr lang="en-US" dirty="0"/>
          </a:p>
          <a:p>
            <a:pPr lvl="1"/>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7660578" y="2055250"/>
            <a:ext cx="3326266" cy="2219816"/>
          </a:xfrm>
          <a:prstGeom prst="rect">
            <a:avLst/>
          </a:prstGeom>
        </p:spPr>
      </p:pic>
    </p:spTree>
    <p:extLst>
      <p:ext uri="{BB962C8B-B14F-4D97-AF65-F5344CB8AC3E}">
        <p14:creationId xmlns:p14="http://schemas.microsoft.com/office/powerpoint/2010/main" val="2382680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Employer-Encouraged Vaccination Programs </a:t>
            </a:r>
            <a:r>
              <a:rPr lang="en-US" sz="2400" dirty="0"/>
              <a:t>cont.</a:t>
            </a:r>
          </a:p>
        </p:txBody>
      </p:sp>
      <p:sp>
        <p:nvSpPr>
          <p:cNvPr id="3" name="Content Placeholder 2"/>
          <p:cNvSpPr>
            <a:spLocks noGrp="1"/>
          </p:cNvSpPr>
          <p:nvPr>
            <p:ph idx="1"/>
          </p:nvPr>
        </p:nvSpPr>
        <p:spPr>
          <a:xfrm>
            <a:off x="411996" y="1066800"/>
            <a:ext cx="7522636" cy="5289550"/>
          </a:xfrm>
        </p:spPr>
        <p:txBody>
          <a:bodyPr/>
          <a:lstStyle/>
          <a:p>
            <a:pPr>
              <a:spcAft>
                <a:spcPts val="1200"/>
              </a:spcAft>
            </a:pPr>
            <a:r>
              <a:rPr lang="en-US" sz="2400" b="1" dirty="0"/>
              <a:t>Negatives of Employer-Encouraged Vaccination Programs</a:t>
            </a:r>
          </a:p>
          <a:p>
            <a:pPr lvl="1">
              <a:spcAft>
                <a:spcPts val="1200"/>
              </a:spcAft>
            </a:pPr>
            <a:r>
              <a:rPr lang="en-US" sz="2200" dirty="0"/>
              <a:t>Voluntary vaccination programs have </a:t>
            </a:r>
            <a:r>
              <a:rPr lang="en-US" sz="2200" i="1" dirty="0"/>
              <a:t>traditionally</a:t>
            </a:r>
            <a:r>
              <a:rPr lang="en-US" sz="2200" dirty="0"/>
              <a:t> had relatively low compliance</a:t>
            </a:r>
          </a:p>
          <a:p>
            <a:pPr lvl="1">
              <a:spcAft>
                <a:spcPts val="1200"/>
              </a:spcAft>
            </a:pPr>
            <a:r>
              <a:rPr lang="en-US" sz="2200" dirty="0"/>
              <a:t>Widespread uncertainty and disinformation surrounding COVID-19, and vaccines in particular </a:t>
            </a:r>
          </a:p>
          <a:p>
            <a:pPr lvl="1">
              <a:spcAft>
                <a:spcPts val="1200"/>
              </a:spcAft>
            </a:pPr>
            <a:r>
              <a:rPr lang="en-US" sz="2200" dirty="0"/>
              <a:t>Potential that incentives are deemed so enticing that they are coercive and/or discriminatory</a:t>
            </a:r>
          </a:p>
          <a:p>
            <a:pPr>
              <a:spcAft>
                <a:spcPts val="1200"/>
              </a:spcAft>
            </a:pPr>
            <a:r>
              <a:rPr lang="en-US" sz="2400" b="1" dirty="0"/>
              <a:t>Employers Who </a:t>
            </a:r>
            <a:r>
              <a:rPr lang="en-US" sz="2400" b="1" i="1" dirty="0"/>
              <a:t>Might Not</a:t>
            </a:r>
            <a:r>
              <a:rPr lang="en-US" sz="2400" b="1" dirty="0"/>
              <a:t> Consider an Employer-Encouraged Vaccination Program </a:t>
            </a:r>
          </a:p>
          <a:p>
            <a:pPr lvl="1">
              <a:spcAft>
                <a:spcPts val="1200"/>
              </a:spcAft>
            </a:pPr>
            <a:r>
              <a:rPr lang="en-US" sz="2200" dirty="0"/>
              <a:t>May not work well where employees have close contact with members of the public and/or vulnerable populations</a:t>
            </a:r>
          </a:p>
          <a:p>
            <a:pPr lvl="1"/>
            <a:endParaRPr lang="en-US" sz="2200" dirty="0"/>
          </a:p>
          <a:p>
            <a:pPr lvl="1">
              <a:spcAft>
                <a:spcPts val="1200"/>
              </a:spcAft>
            </a:pPr>
            <a:endParaRPr lang="en-US" sz="22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7934632" y="2404926"/>
            <a:ext cx="3754130" cy="2498203"/>
          </a:xfrm>
          <a:prstGeom prst="rect">
            <a:avLst/>
          </a:prstGeom>
        </p:spPr>
      </p:pic>
    </p:spTree>
    <p:extLst>
      <p:ext uri="{BB962C8B-B14F-4D97-AF65-F5344CB8AC3E}">
        <p14:creationId xmlns:p14="http://schemas.microsoft.com/office/powerpoint/2010/main" val="495522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Employer-Encouraged Vaccination Programs </a:t>
            </a:r>
            <a:r>
              <a:rPr lang="en-US" sz="2400" dirty="0"/>
              <a:t>cont.</a:t>
            </a:r>
            <a:r>
              <a:rPr lang="en-US" sz="4200" dirty="0"/>
              <a:t> </a:t>
            </a:r>
          </a:p>
        </p:txBody>
      </p:sp>
      <p:sp>
        <p:nvSpPr>
          <p:cNvPr id="3" name="Content Placeholder 2"/>
          <p:cNvSpPr>
            <a:spLocks noGrp="1"/>
          </p:cNvSpPr>
          <p:nvPr>
            <p:ph idx="1"/>
          </p:nvPr>
        </p:nvSpPr>
        <p:spPr>
          <a:xfrm>
            <a:off x="457200" y="1104005"/>
            <a:ext cx="9601200" cy="3279576"/>
          </a:xfrm>
        </p:spPr>
        <p:txBody>
          <a:bodyPr/>
          <a:lstStyle/>
          <a:p>
            <a:pPr>
              <a:spcAft>
                <a:spcPts val="1800"/>
              </a:spcAft>
            </a:pPr>
            <a:r>
              <a:rPr lang="en-US" sz="2400" b="1" dirty="0"/>
              <a:t>What To Do Now:</a:t>
            </a:r>
          </a:p>
          <a:p>
            <a:pPr lvl="1">
              <a:spcAft>
                <a:spcPts val="1800"/>
              </a:spcAft>
              <a:buFont typeface="Wingdings" panose="05000000000000000000" pitchFamily="2" charset="2"/>
              <a:buChar char="ü"/>
            </a:pPr>
            <a:r>
              <a:rPr lang="en-US" sz="2200" dirty="0"/>
              <a:t>Do not fully (or perhaps at all) rely upon waivers</a:t>
            </a:r>
          </a:p>
          <a:p>
            <a:pPr lvl="1">
              <a:spcAft>
                <a:spcPts val="1800"/>
              </a:spcAft>
              <a:buFont typeface="Wingdings" panose="05000000000000000000" pitchFamily="2" charset="2"/>
              <a:buChar char="ü"/>
            </a:pPr>
            <a:r>
              <a:rPr lang="en-US" sz="2200" dirty="0"/>
              <a:t>Take a thoughtful approach to continued PPE and distancing requirements</a:t>
            </a:r>
          </a:p>
          <a:p>
            <a:pPr lvl="1">
              <a:spcAft>
                <a:spcPts val="1800"/>
              </a:spcAft>
              <a:buFont typeface="Wingdings" panose="05000000000000000000" pitchFamily="2" charset="2"/>
              <a:buChar char="ü"/>
            </a:pPr>
            <a:r>
              <a:rPr lang="en-US" sz="2200" dirty="0"/>
              <a:t>Consider "Carrots and Sticks" to encourage inoculation </a:t>
            </a:r>
          </a:p>
          <a:p>
            <a:pPr lvl="1">
              <a:spcAft>
                <a:spcPts val="1800"/>
              </a:spcAft>
              <a:buFont typeface="Wingdings" panose="05000000000000000000" pitchFamily="2" charset="2"/>
              <a:buChar char="ü"/>
            </a:pPr>
            <a:r>
              <a:rPr lang="en-US" sz="2200" dirty="0"/>
              <a:t>Create and communicate a vaccination policy</a:t>
            </a:r>
          </a:p>
          <a:p>
            <a:pPr marL="457200" lvl="1" indent="0">
              <a:spcAft>
                <a:spcPts val="1800"/>
              </a:spcAft>
              <a:buNone/>
            </a:pPr>
            <a:endParaRPr lang="en-US" sz="2800" dirty="0"/>
          </a:p>
          <a:p>
            <a:pPr lvl="1"/>
            <a:endParaRPr lang="en-US" sz="2400" dirty="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2767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Voluntary Vaccination Programs</a:t>
            </a:r>
          </a:p>
        </p:txBody>
      </p:sp>
      <p:sp>
        <p:nvSpPr>
          <p:cNvPr id="3" name="Content Placeholder 2"/>
          <p:cNvSpPr>
            <a:spLocks noGrp="1"/>
          </p:cNvSpPr>
          <p:nvPr>
            <p:ph idx="1"/>
          </p:nvPr>
        </p:nvSpPr>
        <p:spPr>
          <a:xfrm>
            <a:off x="411996" y="1201340"/>
            <a:ext cx="6933684" cy="4905375"/>
          </a:xfrm>
        </p:spPr>
        <p:txBody>
          <a:bodyPr/>
          <a:lstStyle/>
          <a:p>
            <a:r>
              <a:rPr lang="en-US" sz="2400" b="1" dirty="0"/>
              <a:t>Positives of a Purely Voluntary Vaccination Program</a:t>
            </a:r>
          </a:p>
          <a:p>
            <a:pPr marL="515938" lvl="1" indent="-233363"/>
            <a:r>
              <a:rPr lang="en-US" sz="2200" dirty="0"/>
              <a:t>Avoids complicating factors associated with other vaccination programs, such as: </a:t>
            </a:r>
          </a:p>
          <a:p>
            <a:pPr lvl="2"/>
            <a:r>
              <a:rPr lang="en-US" sz="2200" dirty="0"/>
              <a:t>Legal Risks</a:t>
            </a:r>
          </a:p>
          <a:p>
            <a:pPr lvl="3"/>
            <a:r>
              <a:rPr lang="en-US" sz="2000" dirty="0"/>
              <a:t>EUA versus FDA licensure</a:t>
            </a:r>
          </a:p>
          <a:p>
            <a:pPr lvl="3"/>
            <a:r>
              <a:rPr lang="en-US" sz="2000" dirty="0"/>
              <a:t>Inquiring about employees' protected status</a:t>
            </a:r>
          </a:p>
          <a:p>
            <a:pPr lvl="3"/>
            <a:r>
              <a:rPr lang="en-US" sz="2000" dirty="0"/>
              <a:t>Offering incentives only to non-protected class</a:t>
            </a:r>
          </a:p>
          <a:p>
            <a:pPr lvl="2"/>
            <a:r>
              <a:rPr lang="en-US" sz="2200" dirty="0"/>
              <a:t>Administrative Costs</a:t>
            </a:r>
          </a:p>
          <a:p>
            <a:pPr lvl="2">
              <a:spcAft>
                <a:spcPts val="1800"/>
              </a:spcAft>
            </a:pPr>
            <a:r>
              <a:rPr lang="en-US" sz="2200" dirty="0"/>
              <a:t>Practical Difficulties  </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9973" y="1957032"/>
            <a:ext cx="3188866" cy="183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97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Voluntary Vaccination Programs </a:t>
            </a:r>
            <a:r>
              <a:rPr lang="en-US" sz="2400" dirty="0"/>
              <a:t>cont.</a:t>
            </a:r>
            <a:endParaRPr lang="en-US" dirty="0"/>
          </a:p>
        </p:txBody>
      </p:sp>
      <p:sp>
        <p:nvSpPr>
          <p:cNvPr id="3" name="Content Placeholder 2"/>
          <p:cNvSpPr>
            <a:spLocks noGrp="1"/>
          </p:cNvSpPr>
          <p:nvPr>
            <p:ph idx="1"/>
          </p:nvPr>
        </p:nvSpPr>
        <p:spPr>
          <a:xfrm>
            <a:off x="457201" y="1066800"/>
            <a:ext cx="11357889" cy="524005"/>
          </a:xfrm>
        </p:spPr>
        <p:txBody>
          <a:bodyPr/>
          <a:lstStyle/>
          <a:p>
            <a:r>
              <a:rPr lang="en-US" sz="2400" b="1" dirty="0"/>
              <a:t>Employers Who</a:t>
            </a:r>
            <a:r>
              <a:rPr lang="en-US" sz="2400" b="1" i="1" dirty="0"/>
              <a:t> Might </a:t>
            </a:r>
            <a:r>
              <a:rPr lang="en-US" sz="2400" b="1" dirty="0"/>
              <a:t>Consider a Voluntary Vaccination Program </a:t>
            </a:r>
          </a:p>
          <a:p>
            <a:endParaRPr lang="en-US" dirty="0"/>
          </a:p>
        </p:txBody>
      </p:sp>
      <p:sp>
        <p:nvSpPr>
          <p:cNvPr id="6" name="TextBox 5"/>
          <p:cNvSpPr txBox="1"/>
          <p:nvPr/>
        </p:nvSpPr>
        <p:spPr>
          <a:xfrm>
            <a:off x="5831561" y="1705899"/>
            <a:ext cx="5105823" cy="1997983"/>
          </a:xfrm>
          <a:prstGeom prst="rect">
            <a:avLst/>
          </a:prstGeom>
          <a:noFill/>
        </p:spPr>
        <p:txBody>
          <a:bodyPr wrap="square" rtlCol="0">
            <a:spAutoFit/>
          </a:bodyPr>
          <a:lstStyle/>
          <a:p>
            <a:pPr marL="685800" marR="0" lvl="1" indent="-228600" algn="l" defTabSz="914400" rtl="0" eaLnBrk="1" fontAlgn="auto" latinLnBrk="0" hangingPunct="1">
              <a:lnSpc>
                <a:spcPct val="100000"/>
              </a:lnSpc>
              <a:spcBef>
                <a:spcPts val="500"/>
              </a:spcBef>
              <a:spcAft>
                <a:spcPts val="600"/>
              </a:spcAft>
              <a:buClr>
                <a:srgbClr val="AE0A09"/>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Employers in compliance with public health guidelines and with no record of workplace outbreaks:</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Construction</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Transportation/Delivery</a:t>
            </a:r>
          </a:p>
        </p:txBody>
      </p:sp>
      <p:sp>
        <p:nvSpPr>
          <p:cNvPr id="7" name="Content Placeholder 2"/>
          <p:cNvSpPr txBox="1">
            <a:spLocks/>
          </p:cNvSpPr>
          <p:nvPr/>
        </p:nvSpPr>
        <p:spPr>
          <a:xfrm>
            <a:off x="576169" y="1705899"/>
            <a:ext cx="4801743" cy="458485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AE0A09"/>
              </a:buClr>
              <a:buFont typeface="Arial" panose="020B0604020202020204" pitchFamily="34" charset="0"/>
              <a:buChar char="•"/>
              <a:defRPr sz="36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AE0A09"/>
              </a:buClr>
              <a:buFont typeface="Arial" panose="020B060402020202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AE0A09"/>
              </a:buClr>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AE0A09"/>
              </a:buClr>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AE0A09"/>
              </a:buClr>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500"/>
              </a:spcBef>
              <a:spcAft>
                <a:spcPts val="600"/>
              </a:spcAft>
              <a:buClr>
                <a:srgbClr val="AE0A09"/>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Industries whose workforces are primarily remote:</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Computer and Information Technology </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Account/Project Management</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Customer Service</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Consulting</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Marketing</a:t>
            </a:r>
          </a:p>
          <a:p>
            <a:pPr marL="1143000" marR="0" lvl="2" indent="-228600" algn="l" defTabSz="914400" rtl="0" eaLnBrk="1" fontAlgn="auto" latinLnBrk="0" hangingPunct="1">
              <a:lnSpc>
                <a:spcPct val="100000"/>
              </a:lnSpc>
              <a:spcBef>
                <a:spcPts val="500"/>
              </a:spcBef>
              <a:spcAft>
                <a:spcPts val="300"/>
              </a:spcAft>
              <a:buClr>
                <a:srgbClr val="AE0A09"/>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Finance</a:t>
            </a:r>
          </a:p>
          <a:p>
            <a:pPr marL="457200" marR="0" lvl="1" indent="0" algn="l" defTabSz="914400" rtl="0" eaLnBrk="1" fontAlgn="auto" latinLnBrk="0" hangingPunct="1">
              <a:lnSpc>
                <a:spcPct val="100000"/>
              </a:lnSpc>
              <a:spcBef>
                <a:spcPts val="500"/>
              </a:spcBef>
              <a:spcAft>
                <a:spcPts val="0"/>
              </a:spcAft>
              <a:buClr>
                <a:srgbClr val="AE0A09"/>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100000"/>
              </a:lnSpc>
              <a:spcBef>
                <a:spcPts val="500"/>
              </a:spcBef>
              <a:spcAft>
                <a:spcPts val="0"/>
              </a:spcAft>
              <a:buClr>
                <a:srgbClr val="AE0A09"/>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AE0A09"/>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AE0A09"/>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AE0A09"/>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AE0A09"/>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
                <a:srgbClr val="AE0A09"/>
              </a:buClr>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Connector 7"/>
          <p:cNvCxnSpPr/>
          <p:nvPr/>
        </p:nvCxnSpPr>
        <p:spPr>
          <a:xfrm flipH="1">
            <a:off x="5831561" y="1861050"/>
            <a:ext cx="5568" cy="4677862"/>
          </a:xfrm>
          <a:prstGeom prst="line">
            <a:avLst/>
          </a:prstGeom>
          <a:ln>
            <a:solidFill>
              <a:srgbClr val="AE0A09">
                <a:alpha val="34118"/>
              </a:srgb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451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Voluntary Vaccination Programs </a:t>
            </a:r>
            <a:r>
              <a:rPr lang="en-US" sz="2400" dirty="0"/>
              <a:t>cont.</a:t>
            </a:r>
          </a:p>
        </p:txBody>
      </p:sp>
      <p:sp>
        <p:nvSpPr>
          <p:cNvPr id="3" name="Content Placeholder 2"/>
          <p:cNvSpPr>
            <a:spLocks noGrp="1"/>
          </p:cNvSpPr>
          <p:nvPr>
            <p:ph idx="1"/>
          </p:nvPr>
        </p:nvSpPr>
        <p:spPr>
          <a:xfrm>
            <a:off x="411996" y="1066800"/>
            <a:ext cx="6488102" cy="5560142"/>
          </a:xfrm>
        </p:spPr>
        <p:txBody>
          <a:bodyPr/>
          <a:lstStyle/>
          <a:p>
            <a:r>
              <a:rPr lang="en-US" sz="2400" b="1" dirty="0"/>
              <a:t>Negatives of Voluntary Vaccination Programs</a:t>
            </a:r>
          </a:p>
          <a:p>
            <a:pPr lvl="1"/>
            <a:r>
              <a:rPr lang="en-US" sz="2200" dirty="0"/>
              <a:t>Potential Legal Exposure</a:t>
            </a:r>
          </a:p>
          <a:p>
            <a:pPr lvl="2"/>
            <a:r>
              <a:rPr lang="en-US" sz="2000" dirty="0"/>
              <a:t>OSHA, Tort, or Workers' Compensation Claims</a:t>
            </a:r>
          </a:p>
          <a:p>
            <a:pPr lvl="1"/>
            <a:r>
              <a:rPr lang="en-US" sz="2200" dirty="0"/>
              <a:t>Harmful Business Implications</a:t>
            </a:r>
          </a:p>
          <a:p>
            <a:pPr lvl="1">
              <a:spcAft>
                <a:spcPts val="1200"/>
              </a:spcAft>
            </a:pPr>
            <a:r>
              <a:rPr lang="en-US" sz="2200" dirty="0"/>
              <a:t>Diminished Employee Morale and Retention </a:t>
            </a:r>
          </a:p>
          <a:p>
            <a:r>
              <a:rPr lang="en-US" sz="2400" b="1" dirty="0"/>
              <a:t>Employers Who </a:t>
            </a:r>
            <a:r>
              <a:rPr lang="en-US" sz="2400" b="1" i="1" dirty="0"/>
              <a:t>Might Not</a:t>
            </a:r>
            <a:r>
              <a:rPr lang="en-US" sz="2400" b="1" dirty="0"/>
              <a:t> Consider a Voluntary Vaccination Program </a:t>
            </a:r>
          </a:p>
          <a:p>
            <a:pPr lvl="1"/>
            <a:r>
              <a:rPr lang="en-US" sz="2200" dirty="0"/>
              <a:t>Employers with workforces with high risk of exposure </a:t>
            </a:r>
          </a:p>
          <a:p>
            <a:pPr lvl="2"/>
            <a:r>
              <a:rPr lang="en-US" sz="2000" dirty="0"/>
              <a:t>Healthcare</a:t>
            </a:r>
          </a:p>
          <a:p>
            <a:pPr lvl="2"/>
            <a:r>
              <a:rPr lang="en-US" sz="2000" dirty="0"/>
              <a:t>Education</a:t>
            </a:r>
          </a:p>
          <a:p>
            <a:pPr lvl="2"/>
            <a:r>
              <a:rPr lang="en-US" sz="2000" dirty="0"/>
              <a:t>Emergency Response</a:t>
            </a:r>
          </a:p>
          <a:p>
            <a:pPr lvl="2"/>
            <a:r>
              <a:rPr lang="en-US" sz="2000" dirty="0"/>
              <a:t>Public Transportation</a:t>
            </a:r>
          </a:p>
          <a:p>
            <a:pPr lvl="2"/>
            <a:r>
              <a:rPr lang="en-US" sz="2000" dirty="0"/>
              <a:t>Food Retail </a:t>
            </a:r>
          </a:p>
          <a:p>
            <a:pPr lvl="1">
              <a:spcAft>
                <a:spcPts val="1200"/>
              </a:spcAft>
            </a:pPr>
            <a:endParaRPr lang="en-US" sz="2200" dirty="0"/>
          </a:p>
          <a:p>
            <a:pPr marL="457200" lvl="1" indent="0">
              <a:buNone/>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7682632" y="1957961"/>
            <a:ext cx="3105896" cy="2663200"/>
          </a:xfrm>
          <a:prstGeom prst="rect">
            <a:avLst/>
          </a:prstGeom>
        </p:spPr>
      </p:pic>
    </p:spTree>
    <p:extLst>
      <p:ext uri="{BB962C8B-B14F-4D97-AF65-F5344CB8AC3E}">
        <p14:creationId xmlns:p14="http://schemas.microsoft.com/office/powerpoint/2010/main" val="1957597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Voluntary Vaccination Programs</a:t>
            </a:r>
            <a:r>
              <a:rPr lang="en-US" sz="4200" dirty="0"/>
              <a:t> </a:t>
            </a:r>
            <a:r>
              <a:rPr lang="en-US" sz="2400" dirty="0"/>
              <a:t>cont.</a:t>
            </a:r>
          </a:p>
        </p:txBody>
      </p:sp>
      <p:sp>
        <p:nvSpPr>
          <p:cNvPr id="3" name="Content Placeholder 2"/>
          <p:cNvSpPr>
            <a:spLocks noGrp="1"/>
          </p:cNvSpPr>
          <p:nvPr>
            <p:ph idx="1"/>
          </p:nvPr>
        </p:nvSpPr>
        <p:spPr>
          <a:xfrm>
            <a:off x="457201" y="1093569"/>
            <a:ext cx="8699326" cy="4898571"/>
          </a:xfrm>
        </p:spPr>
        <p:txBody>
          <a:bodyPr/>
          <a:lstStyle/>
          <a:p>
            <a:pPr>
              <a:spcAft>
                <a:spcPts val="1200"/>
              </a:spcAft>
            </a:pPr>
            <a:r>
              <a:rPr lang="en-US" sz="2400" b="1" dirty="0"/>
              <a:t>What To Do Now:</a:t>
            </a:r>
          </a:p>
          <a:p>
            <a:pPr lvl="1">
              <a:spcAft>
                <a:spcPts val="1200"/>
              </a:spcAft>
              <a:buFont typeface="Wingdings" panose="05000000000000000000" pitchFamily="2" charset="2"/>
              <a:buChar char="ü"/>
            </a:pPr>
            <a:r>
              <a:rPr lang="en-US" sz="2200" dirty="0"/>
              <a:t>Distribute educational materials regarding the COVID-19 vaccine</a:t>
            </a:r>
          </a:p>
          <a:p>
            <a:pPr lvl="1">
              <a:spcAft>
                <a:spcPts val="1200"/>
              </a:spcAft>
              <a:buFont typeface="Wingdings" panose="05000000000000000000" pitchFamily="2" charset="2"/>
              <a:buChar char="ü"/>
            </a:pPr>
            <a:r>
              <a:rPr lang="en-US" sz="2200" dirty="0"/>
              <a:t>Create and communicate a vaccination policy</a:t>
            </a:r>
          </a:p>
          <a:p>
            <a:pPr lvl="1"/>
            <a:endParaRPr lang="en-US" sz="2400" dirty="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196514" y="3126602"/>
            <a:ext cx="4011522" cy="2246452"/>
          </a:xfrm>
          <a:prstGeom prst="rect">
            <a:avLst/>
          </a:prstGeom>
        </p:spPr>
      </p:pic>
    </p:spTree>
    <p:extLst>
      <p:ext uri="{BB962C8B-B14F-4D97-AF65-F5344CB8AC3E}">
        <p14:creationId xmlns:p14="http://schemas.microsoft.com/office/powerpoint/2010/main" val="2282432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Potential Issues </a:t>
            </a:r>
          </a:p>
        </p:txBody>
      </p:sp>
      <p:sp>
        <p:nvSpPr>
          <p:cNvPr id="3" name="Content Placeholder 2"/>
          <p:cNvSpPr>
            <a:spLocks noGrp="1"/>
          </p:cNvSpPr>
          <p:nvPr>
            <p:ph idx="1"/>
          </p:nvPr>
        </p:nvSpPr>
        <p:spPr>
          <a:xfrm>
            <a:off x="457200" y="951706"/>
            <a:ext cx="11194026" cy="5769769"/>
          </a:xfrm>
        </p:spPr>
        <p:txBody>
          <a:bodyPr/>
          <a:lstStyle/>
          <a:p>
            <a:pPr>
              <a:spcBef>
                <a:spcPts val="0"/>
              </a:spcBef>
            </a:pPr>
            <a:r>
              <a:rPr lang="en-US" sz="2200" b="1" dirty="0"/>
              <a:t>Vaccination Policy Guinea Pigs:</a:t>
            </a:r>
          </a:p>
          <a:p>
            <a:pPr lvl="1">
              <a:spcBef>
                <a:spcPts val="0"/>
              </a:spcBef>
            </a:pPr>
            <a:r>
              <a:rPr lang="en-US" sz="2200" dirty="0"/>
              <a:t>Healthcare industry </a:t>
            </a:r>
          </a:p>
          <a:p>
            <a:pPr lvl="1">
              <a:spcBef>
                <a:spcPts val="0"/>
              </a:spcBef>
            </a:pPr>
            <a:r>
              <a:rPr lang="en-US" sz="2200" dirty="0"/>
              <a:t>Education sector  </a:t>
            </a:r>
          </a:p>
          <a:p>
            <a:r>
              <a:rPr lang="en-US" sz="2200" b="1" dirty="0"/>
              <a:t>Mix of Vaccination Programs </a:t>
            </a:r>
          </a:p>
          <a:p>
            <a:pPr lvl="1"/>
            <a:r>
              <a:rPr lang="en-US" sz="2200" dirty="0"/>
              <a:t>Both mandatory and employer-encouraged</a:t>
            </a:r>
          </a:p>
          <a:p>
            <a:pPr lvl="1"/>
            <a:r>
              <a:rPr lang="en-US" sz="2200" dirty="0"/>
              <a:t>Dependent upon local COVID-19 threat levels</a:t>
            </a:r>
          </a:p>
          <a:p>
            <a:pPr lvl="1"/>
            <a:r>
              <a:rPr lang="en-US" sz="2200" dirty="0"/>
              <a:t>Prioritization of vaccinating persons at higher-risk </a:t>
            </a:r>
            <a:endParaRPr lang="en-US" sz="2200" b="1" dirty="0"/>
          </a:p>
          <a:p>
            <a:r>
              <a:rPr lang="en-US" sz="2200" b="1" dirty="0"/>
              <a:t>Reluctance From Some Employees</a:t>
            </a:r>
          </a:p>
          <a:p>
            <a:r>
              <a:rPr lang="en-US" sz="2200" b="1" dirty="0"/>
              <a:t>CDC Guidance </a:t>
            </a:r>
          </a:p>
          <a:p>
            <a:pPr lvl="1"/>
            <a:r>
              <a:rPr lang="en-US" sz="2200" dirty="0"/>
              <a:t>Strategies to minimize barriers to access (e.g., on-site or mobile clinics)</a:t>
            </a:r>
          </a:p>
          <a:p>
            <a:pPr lvl="1"/>
            <a:r>
              <a:rPr lang="en-US" sz="2200" dirty="0"/>
              <a:t>Messaging and outreach</a:t>
            </a:r>
          </a:p>
          <a:p>
            <a:pPr lvl="1"/>
            <a:r>
              <a:rPr lang="en-US" sz="2200" dirty="0"/>
              <a:t>Use of other COVID-19 safety measures (e.g., masking and distancing)</a:t>
            </a:r>
          </a:p>
          <a:p>
            <a:pPr lvl="1"/>
            <a:r>
              <a:rPr lang="en-US" sz="2200" dirty="0"/>
              <a:t>"Access to vaccination" should not be a condition to reopening </a:t>
            </a:r>
          </a:p>
          <a:p>
            <a:pPr lvl="1"/>
            <a:endParaRPr lang="en-US" sz="1400" dirty="0"/>
          </a:p>
          <a:p>
            <a:endParaRPr lang="en-US" sz="26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7726982" y="1674812"/>
            <a:ext cx="3481792" cy="2611344"/>
          </a:xfrm>
          <a:prstGeom prst="rect">
            <a:avLst/>
          </a:prstGeom>
        </p:spPr>
      </p:pic>
    </p:spTree>
    <p:extLst>
      <p:ext uri="{BB962C8B-B14F-4D97-AF65-F5344CB8AC3E}">
        <p14:creationId xmlns:p14="http://schemas.microsoft.com/office/powerpoint/2010/main" val="3222896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Anticipated Issues Post-Widespread Vaccination Availability</a:t>
            </a:r>
          </a:p>
        </p:txBody>
      </p:sp>
      <p:sp>
        <p:nvSpPr>
          <p:cNvPr id="3" name="Content Placeholder 2"/>
          <p:cNvSpPr>
            <a:spLocks noGrp="1"/>
          </p:cNvSpPr>
          <p:nvPr>
            <p:ph idx="1"/>
          </p:nvPr>
        </p:nvSpPr>
        <p:spPr>
          <a:xfrm>
            <a:off x="457202" y="1066800"/>
            <a:ext cx="11094718" cy="5514304"/>
          </a:xfrm>
        </p:spPr>
        <p:txBody>
          <a:bodyPr/>
          <a:lstStyle/>
          <a:p>
            <a:r>
              <a:rPr lang="en-US" sz="2400" b="1" dirty="0"/>
              <a:t>Open Issues:</a:t>
            </a:r>
          </a:p>
          <a:p>
            <a:pPr lvl="1"/>
            <a:r>
              <a:rPr lang="en-US" sz="2200" dirty="0"/>
              <a:t>Full FDA approval of vaccine</a:t>
            </a:r>
          </a:p>
          <a:p>
            <a:pPr lvl="1"/>
            <a:r>
              <a:rPr lang="en-US" sz="2200" dirty="0"/>
              <a:t>Impact of vaccination on infection rates; likely variable by industry and location</a:t>
            </a:r>
          </a:p>
          <a:p>
            <a:pPr lvl="1"/>
            <a:r>
              <a:rPr lang="en-US" sz="2200" dirty="0"/>
              <a:t>The extent to which employers can incentivize the vaccine</a:t>
            </a:r>
          </a:p>
          <a:p>
            <a:pPr lvl="1"/>
            <a:r>
              <a:rPr lang="en-US" sz="2200" dirty="0"/>
              <a:t>How widespread vaccination availability will impact other COVID-19 safety protocols and workplace modifications</a:t>
            </a:r>
          </a:p>
          <a:p>
            <a:r>
              <a:rPr lang="en-US" sz="2400" b="1" dirty="0"/>
              <a:t>Next Steps:</a:t>
            </a:r>
          </a:p>
          <a:p>
            <a:pPr lvl="1"/>
            <a:r>
              <a:rPr lang="en-US" sz="2200" dirty="0"/>
              <a:t>Expect further guidance from the CDC and EEOC</a:t>
            </a:r>
          </a:p>
          <a:p>
            <a:pPr lvl="1"/>
            <a:r>
              <a:rPr lang="en-US" sz="2200" dirty="0"/>
              <a:t>Monitor state and local law and industry-specific and local trends</a:t>
            </a:r>
          </a:p>
          <a:p>
            <a:pPr lvl="1"/>
            <a:r>
              <a:rPr lang="en-US" sz="2200" dirty="0"/>
              <a:t>Remain vigilant and flexible</a:t>
            </a:r>
          </a:p>
          <a:p>
            <a:pPr lvl="1"/>
            <a:r>
              <a:rPr lang="en-US" sz="2200" dirty="0"/>
              <a:t>When in doubt, connect with your local Quarles &amp; Brady attorney  </a:t>
            </a:r>
          </a:p>
          <a:p>
            <a:pPr>
              <a:spcBef>
                <a:spcPts val="0"/>
              </a:spcBef>
            </a:pPr>
            <a:endParaRPr lang="en-US" dirty="0"/>
          </a:p>
          <a:p>
            <a:pPr marL="0" indent="0">
              <a:spcBef>
                <a:spcPts val="0"/>
              </a:spcBef>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7848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 </a:t>
            </a:r>
          </a:p>
        </p:txBody>
      </p:sp>
      <p:sp>
        <p:nvSpPr>
          <p:cNvPr id="9" name="Content Placeholder 8"/>
          <p:cNvSpPr>
            <a:spLocks noGrp="1"/>
          </p:cNvSpPr>
          <p:nvPr>
            <p:ph idx="1"/>
          </p:nvPr>
        </p:nvSpPr>
        <p:spPr/>
        <p:txBody>
          <a:bodyPr/>
          <a:lstStyle/>
          <a:p>
            <a:pPr marL="0" indent="0" algn="ctr">
              <a:buNone/>
            </a:pPr>
            <a:endParaRPr lang="en-US" sz="2400" b="1" dirty="0">
              <a:solidFill>
                <a:srgbClr val="AE0A09"/>
              </a:solidFill>
            </a:endParaRPr>
          </a:p>
          <a:p>
            <a:pPr marL="0" indent="0" algn="ctr">
              <a:buNone/>
            </a:pPr>
            <a:endParaRPr lang="en-US" sz="2400" b="1" dirty="0">
              <a:solidFill>
                <a:srgbClr val="AE0A09"/>
              </a:solidFill>
            </a:endParaRPr>
          </a:p>
          <a:p>
            <a:pPr marL="0" indent="0" algn="ctr">
              <a:buNone/>
            </a:pPr>
            <a:endParaRPr lang="en-US" sz="2400" b="1" dirty="0">
              <a:solidFill>
                <a:srgbClr val="AE0A09"/>
              </a:solidFill>
            </a:endParaRPr>
          </a:p>
          <a:p>
            <a:pPr marL="0" indent="0" algn="ctr">
              <a:buNone/>
            </a:pPr>
            <a:endParaRPr lang="en-US" sz="2400" b="1" dirty="0">
              <a:solidFill>
                <a:srgbClr val="AE0A09"/>
              </a:solidFill>
            </a:endParaRPr>
          </a:p>
          <a:p>
            <a:pPr marL="0" indent="0" algn="ctr">
              <a:buNone/>
            </a:pPr>
            <a:endParaRPr lang="en-US" sz="2400" b="1" dirty="0">
              <a:solidFill>
                <a:srgbClr val="AE0A09"/>
              </a:solidFill>
            </a:endParaRPr>
          </a:p>
          <a:p>
            <a:pPr marL="0" indent="0" algn="ctr">
              <a:buNone/>
            </a:pPr>
            <a:endParaRPr lang="en-US" sz="2400" b="1" dirty="0">
              <a:solidFill>
                <a:srgbClr val="AE0A09"/>
              </a:solidFill>
            </a:endParaRPr>
          </a:p>
          <a:p>
            <a:pPr marL="0" indent="0" algn="ctr">
              <a:buNone/>
            </a:pPr>
            <a:endParaRPr lang="en-US" sz="2400" b="1" dirty="0">
              <a:solidFill>
                <a:srgbClr val="AE0A09"/>
              </a:solidFill>
            </a:endParaRPr>
          </a:p>
          <a:p>
            <a:pPr marL="0" indent="0" algn="ctr">
              <a:buNone/>
            </a:pPr>
            <a:r>
              <a:rPr lang="en-US" sz="2400" b="1" dirty="0">
                <a:solidFill>
                  <a:srgbClr val="AE0A09"/>
                </a:solidFill>
              </a:rPr>
              <a:t>Lindsey Davis</a:t>
            </a:r>
            <a:br>
              <a:rPr lang="en-US" sz="2400" b="1" dirty="0">
                <a:solidFill>
                  <a:srgbClr val="AE0A09"/>
                </a:solidFill>
              </a:rPr>
            </a:br>
            <a:r>
              <a:rPr lang="en-US" sz="2000" dirty="0"/>
              <a:t>Partner, Labor &amp; Employment</a:t>
            </a:r>
            <a:br>
              <a:rPr lang="en-US" sz="2000" dirty="0"/>
            </a:br>
            <a:r>
              <a:rPr lang="en-US" sz="2000" dirty="0">
                <a:hlinkClick r:id="rId2"/>
              </a:rPr>
              <a:t>lindsey.davis@quarles.com</a:t>
            </a:r>
            <a:br>
              <a:rPr lang="en-US" sz="2000" dirty="0"/>
            </a:br>
            <a:r>
              <a:rPr lang="en-US" sz="2000" dirty="0"/>
              <a:t>(414) 277-3073</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2E155-FD95-45BC-A9C1-019A20DEA94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4966457" y="1281434"/>
            <a:ext cx="2481093" cy="3271094"/>
          </a:xfrm>
          <a:prstGeom prst="rect">
            <a:avLst/>
          </a:prstGeom>
        </p:spPr>
      </p:pic>
    </p:spTree>
    <p:extLst>
      <p:ext uri="{BB962C8B-B14F-4D97-AF65-F5344CB8AC3E}">
        <p14:creationId xmlns:p14="http://schemas.microsoft.com/office/powerpoint/2010/main" val="3081544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Currently Authorized Vaccines</a:t>
            </a:r>
          </a:p>
        </p:txBody>
      </p:sp>
      <p:sp>
        <p:nvSpPr>
          <p:cNvPr id="3" name="Content Placeholder 2"/>
          <p:cNvSpPr>
            <a:spLocks noGrp="1"/>
          </p:cNvSpPr>
          <p:nvPr>
            <p:ph idx="1"/>
          </p:nvPr>
        </p:nvSpPr>
        <p:spPr>
          <a:xfrm>
            <a:off x="888206" y="1354137"/>
            <a:ext cx="10515600" cy="4860926"/>
          </a:xfrm>
        </p:spPr>
        <p:txBody>
          <a:bodyPr/>
          <a:lstStyle/>
          <a:p>
            <a:r>
              <a:rPr lang="en-US" dirty="0"/>
              <a:t>There are currently 2 vaccines which have received Emergency Use Authorization (EUA)</a:t>
            </a:r>
          </a:p>
          <a:p>
            <a:pPr lvl="1"/>
            <a:r>
              <a:rPr lang="en-US" dirty="0"/>
              <a:t>Pfizer </a:t>
            </a:r>
            <a:r>
              <a:rPr lang="en-US" dirty="0" err="1"/>
              <a:t>BioNTech</a:t>
            </a:r>
            <a:endParaRPr lang="en-US" dirty="0"/>
          </a:p>
          <a:p>
            <a:pPr lvl="1"/>
            <a:r>
              <a:rPr lang="en-US" dirty="0" err="1"/>
              <a:t>Moderna</a:t>
            </a:r>
            <a:r>
              <a:rPr lang="en-US" dirty="0"/>
              <a:t> </a:t>
            </a:r>
          </a:p>
          <a:p>
            <a:r>
              <a:rPr lang="en-US" dirty="0"/>
              <a:t>mRNA vaccines</a:t>
            </a:r>
          </a:p>
          <a:p>
            <a:r>
              <a:rPr lang="en-US" dirty="0"/>
              <a:t>Require two doses for full protection</a:t>
            </a:r>
          </a:p>
          <a:p>
            <a:pPr lvl="1"/>
            <a:r>
              <a:rPr lang="en-US" dirty="0"/>
              <a:t>Pfizer, 21 days apart</a:t>
            </a:r>
          </a:p>
          <a:p>
            <a:pPr lvl="1"/>
            <a:r>
              <a:rPr lang="en-US" dirty="0" err="1"/>
              <a:t>Moderna</a:t>
            </a:r>
            <a:r>
              <a:rPr lang="en-US" dirty="0"/>
              <a:t>, 28 days apart</a:t>
            </a:r>
          </a:p>
        </p:txBody>
      </p:sp>
    </p:spTree>
    <p:extLst>
      <p:ext uri="{BB962C8B-B14F-4D97-AF65-F5344CB8AC3E}">
        <p14:creationId xmlns:p14="http://schemas.microsoft.com/office/powerpoint/2010/main" val="1341793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AC15-3279-ED46-85C4-8E1A79964247}"/>
              </a:ext>
            </a:extLst>
          </p:cNvPr>
          <p:cNvSpPr>
            <a:spLocks noGrp="1"/>
          </p:cNvSpPr>
          <p:nvPr>
            <p:ph type="title"/>
          </p:nvPr>
        </p:nvSpPr>
        <p:spPr>
          <a:xfrm>
            <a:off x="2776112" y="1485901"/>
            <a:ext cx="3962401" cy="1314451"/>
          </a:xfrm>
        </p:spPr>
        <p:txBody>
          <a:bodyPr/>
          <a:lstStyle/>
          <a:p>
            <a:r>
              <a:rPr lang="en-US" b="1" dirty="0"/>
              <a:t>Jim Sheeran</a:t>
            </a:r>
          </a:p>
        </p:txBody>
      </p:sp>
      <p:sp>
        <p:nvSpPr>
          <p:cNvPr id="3" name="Text Placeholder 2">
            <a:extLst>
              <a:ext uri="{FF2B5EF4-FFF2-40B4-BE49-F238E27FC236}">
                <a16:creationId xmlns:a16="http://schemas.microsoft.com/office/drawing/2014/main" id="{5D4DCD8C-7118-2E4B-A1CE-9BB86E24FBC4}"/>
              </a:ext>
            </a:extLst>
          </p:cNvPr>
          <p:cNvSpPr>
            <a:spLocks noGrp="1"/>
          </p:cNvSpPr>
          <p:nvPr>
            <p:ph type="body" idx="1"/>
          </p:nvPr>
        </p:nvSpPr>
        <p:spPr>
          <a:xfrm>
            <a:off x="2776112" y="2914658"/>
            <a:ext cx="4038601" cy="1820465"/>
          </a:xfrm>
        </p:spPr>
        <p:txBody>
          <a:bodyPr/>
          <a:lstStyle/>
          <a:p>
            <a:r>
              <a:rPr lang="en-US" sz="2400" b="1" i="1" dirty="0"/>
              <a:t>Director, Corporate Benefits</a:t>
            </a:r>
          </a:p>
          <a:p>
            <a:r>
              <a:rPr lang="en-US" sz="2400" b="1" dirty="0"/>
              <a:t>Molson Coors Beverage Company</a:t>
            </a:r>
            <a:endParaRPr lang="en-US" b="1" dirty="0"/>
          </a:p>
        </p:txBody>
      </p:sp>
      <p:sp>
        <p:nvSpPr>
          <p:cNvPr id="6" name="Footer Placeholder 5">
            <a:extLst>
              <a:ext uri="{FF2B5EF4-FFF2-40B4-BE49-F238E27FC236}">
                <a16:creationId xmlns:a16="http://schemas.microsoft.com/office/drawing/2014/main" id="{43182257-7176-4A8B-9826-11AF295141EC}"/>
              </a:ext>
            </a:extLst>
          </p:cNvPr>
          <p:cNvSpPr>
            <a:spLocks noGrp="1"/>
          </p:cNvSpPr>
          <p:nvPr>
            <p:ph type="ftr" sz="quarter" idx="10"/>
          </p:nvPr>
        </p:nvSpPr>
        <p:spPr>
          <a:xfrm>
            <a:off x="1117600" y="6400810"/>
            <a:ext cx="7416800" cy="365125"/>
          </a:xfrm>
        </p:spPr>
        <p:txBody>
          <a:bodyPr/>
          <a:lstStyle/>
          <a:p>
            <a:r>
              <a:rPr lang="en-US"/>
              <a:t>Vaccination Management – February 24, 2021</a:t>
            </a:r>
            <a:endParaRPr lang="en-US" dirty="0"/>
          </a:p>
        </p:txBody>
      </p:sp>
      <p:sp>
        <p:nvSpPr>
          <p:cNvPr id="7" name="Slide Number Placeholder 6">
            <a:extLst>
              <a:ext uri="{FF2B5EF4-FFF2-40B4-BE49-F238E27FC236}">
                <a16:creationId xmlns:a16="http://schemas.microsoft.com/office/drawing/2014/main" id="{2001FEF5-8798-4F50-8BD5-72C2A63AA911}"/>
              </a:ext>
            </a:extLst>
          </p:cNvPr>
          <p:cNvSpPr>
            <a:spLocks noGrp="1"/>
          </p:cNvSpPr>
          <p:nvPr>
            <p:ph type="sldNum" sz="quarter" idx="11"/>
          </p:nvPr>
        </p:nvSpPr>
        <p:spPr>
          <a:xfrm>
            <a:off x="508000" y="6400810"/>
            <a:ext cx="609600" cy="365125"/>
          </a:xfrm>
        </p:spPr>
        <p:txBody>
          <a:bodyPr/>
          <a:lstStyle/>
          <a:p>
            <a:fld id="{0627CD93-DB7E-4722-9CC1-C5F1E2275160}" type="slidenum">
              <a:rPr lang="en-US" smtClean="0"/>
              <a:pPr/>
              <a:t>70</a:t>
            </a:fld>
            <a:endParaRPr lang="en-US" dirty="0"/>
          </a:p>
        </p:txBody>
      </p:sp>
    </p:spTree>
    <p:extLst>
      <p:ext uri="{BB962C8B-B14F-4D97-AF65-F5344CB8AC3E}">
        <p14:creationId xmlns:p14="http://schemas.microsoft.com/office/powerpoint/2010/main" val="440019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br>
              <a:rPr lang="en-US" dirty="0"/>
            </a:br>
            <a:r>
              <a:rPr lang="en-US" dirty="0"/>
              <a:t>A BHCG Member </a:t>
            </a:r>
            <a:r>
              <a:rPr lang="en-US" sz="3000" dirty="0"/>
              <a:t>Employer Perspective</a:t>
            </a:r>
            <a:endParaRPr lang="en-US" dirty="0"/>
          </a:p>
        </p:txBody>
      </p:sp>
      <p:sp>
        <p:nvSpPr>
          <p:cNvPr id="3" name="TextBox 2">
            <a:extLst>
              <a:ext uri="{FF2B5EF4-FFF2-40B4-BE49-F238E27FC236}">
                <a16:creationId xmlns:a16="http://schemas.microsoft.com/office/drawing/2014/main" id="{B958BB5D-8C25-7148-AFA3-0FCDC169D8F4}"/>
              </a:ext>
            </a:extLst>
          </p:cNvPr>
          <p:cNvSpPr txBox="1"/>
          <p:nvPr/>
        </p:nvSpPr>
        <p:spPr>
          <a:xfrm>
            <a:off x="6296031" y="3650904"/>
            <a:ext cx="3228975" cy="923843"/>
          </a:xfrm>
          <a:prstGeom prst="rect">
            <a:avLst/>
          </a:prstGeom>
          <a:noFill/>
        </p:spPr>
        <p:txBody>
          <a:bodyPr wrap="square" rtlCol="0">
            <a:spAutoFit/>
          </a:bodyPr>
          <a:lstStyle/>
          <a:p>
            <a:r>
              <a:rPr lang="en-US" sz="1351" dirty="0">
                <a:solidFill>
                  <a:srgbClr val="EB9322"/>
                </a:solidFill>
                <a:latin typeface="Calibri"/>
              </a:rPr>
              <a:t>Jim Sheeran</a:t>
            </a:r>
          </a:p>
          <a:p>
            <a:r>
              <a:rPr lang="en-US" sz="1351" dirty="0">
                <a:solidFill>
                  <a:srgbClr val="EB9322"/>
                </a:solidFill>
                <a:latin typeface="Calibri"/>
              </a:rPr>
              <a:t>Director, Corporate Benefits</a:t>
            </a:r>
          </a:p>
          <a:p>
            <a:r>
              <a:rPr lang="en-US" sz="1351" dirty="0">
                <a:solidFill>
                  <a:srgbClr val="EB9322"/>
                </a:solidFill>
                <a:latin typeface="Calibri"/>
              </a:rPr>
              <a:t>Molson Coors Beverage Company</a:t>
            </a:r>
          </a:p>
          <a:p>
            <a:endParaRPr lang="en-US" sz="1351" dirty="0">
              <a:solidFill>
                <a:srgbClr val="EB9322"/>
              </a:solidFill>
              <a:latin typeface="Calibri"/>
            </a:endParaRPr>
          </a:p>
        </p:txBody>
      </p:sp>
    </p:spTree>
    <p:extLst>
      <p:ext uri="{BB962C8B-B14F-4D97-AF65-F5344CB8AC3E}">
        <p14:creationId xmlns:p14="http://schemas.microsoft.com/office/powerpoint/2010/main" val="3130264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76CBE9B-91AF-477E-829C-0226EDA4BE15}"/>
              </a:ext>
            </a:extLst>
          </p:cNvPr>
          <p:cNvSpPr>
            <a:spLocks noGrp="1"/>
          </p:cNvSpPr>
          <p:nvPr>
            <p:ph type="title"/>
          </p:nvPr>
        </p:nvSpPr>
        <p:spPr>
          <a:xfrm>
            <a:off x="609600" y="152400"/>
            <a:ext cx="10972800" cy="1096962"/>
          </a:xfrm>
        </p:spPr>
        <p:txBody>
          <a:bodyPr/>
          <a:lstStyle/>
          <a:p>
            <a:r>
              <a:rPr lang="en-US" altLang="en-US" dirty="0"/>
              <a:t>Molson Coors – Covid-19 Response Framework</a:t>
            </a:r>
          </a:p>
        </p:txBody>
      </p:sp>
      <p:sp>
        <p:nvSpPr>
          <p:cNvPr id="22530" name="Content Placeholder 2">
            <a:extLst>
              <a:ext uri="{FF2B5EF4-FFF2-40B4-BE49-F238E27FC236}">
                <a16:creationId xmlns:a16="http://schemas.microsoft.com/office/drawing/2014/main" id="{3D0C96FE-C215-49C8-B9EA-1C7EF439AD08}"/>
              </a:ext>
            </a:extLst>
          </p:cNvPr>
          <p:cNvSpPr>
            <a:spLocks noGrp="1"/>
          </p:cNvSpPr>
          <p:nvPr>
            <p:ph idx="1"/>
          </p:nvPr>
        </p:nvSpPr>
        <p:spPr/>
        <p:txBody>
          <a:bodyPr/>
          <a:lstStyle/>
          <a:p>
            <a:r>
              <a:rPr lang="en-US" altLang="ja-JP" sz="2400" dirty="0"/>
              <a:t>Decision Making Framework</a:t>
            </a:r>
          </a:p>
          <a:p>
            <a:pPr lvl="1"/>
            <a:r>
              <a:rPr lang="en-US" altLang="en-US" sz="1800" dirty="0"/>
              <a:t>Early in the pandemic, the company leveraged its crisis management framework to create a Covid-19 task force.  This task force:</a:t>
            </a:r>
          </a:p>
          <a:p>
            <a:pPr lvl="2"/>
            <a:r>
              <a:rPr lang="en-US" altLang="en-US" sz="1800" dirty="0"/>
              <a:t>Monitors all aspects of the Pandemic with a specific focus on impacts to the business such as company covid-19 cases and quarantines by site, state by state requirements for bars/restaurant openings, brew pub sales of beer onsite, restrictions on office openings, state by state definition of essential workers for vaccine rollout etc.</a:t>
            </a:r>
          </a:p>
          <a:p>
            <a:pPr lvl="1"/>
            <a:r>
              <a:rPr lang="en-US" altLang="en-US" sz="1800" dirty="0"/>
              <a:t>Keeps the senior leadership informed by 2x weekly meetings and requests approval for key decisions.</a:t>
            </a:r>
          </a:p>
          <a:p>
            <a:pPr lvl="1"/>
            <a:endParaRPr lang="en-US" altLang="en-US" dirty="0"/>
          </a:p>
          <a:p>
            <a:pPr lvl="1"/>
            <a:endParaRPr lang="en-US" altLang="en-US" dirty="0"/>
          </a:p>
          <a:p>
            <a:endParaRPr lang="en-US" altLang="en-US" dirty="0"/>
          </a:p>
          <a:p>
            <a:endParaRPr lang="en-US" altLang="en-US" dirty="0"/>
          </a:p>
          <a:p>
            <a:endParaRPr lang="en-US" altLang="en-US" dirty="0"/>
          </a:p>
        </p:txBody>
      </p:sp>
      <p:sp>
        <p:nvSpPr>
          <p:cNvPr id="7" name="Slide Number Placeholder 4"/>
          <p:cNvSpPr>
            <a:spLocks noGrp="1"/>
          </p:cNvSpPr>
          <p:nvPr>
            <p:ph type="sldNum" sz="quarter" idx="12"/>
          </p:nvPr>
        </p:nvSpPr>
        <p:spPr/>
        <p:txBody>
          <a:bodyPr/>
          <a:lstStyle/>
          <a:p>
            <a:fld id="{0627CD93-DB7E-4722-9CC1-C5F1E2275160}" type="slidenum">
              <a:rPr lang="en-US"/>
              <a:pPr/>
              <a:t>72</a:t>
            </a:fld>
            <a:endParaRPr lang="en-US" dirty="0"/>
          </a:p>
        </p:txBody>
      </p:sp>
    </p:spTree>
    <p:extLst>
      <p:ext uri="{BB962C8B-B14F-4D97-AF65-F5344CB8AC3E}">
        <p14:creationId xmlns:p14="http://schemas.microsoft.com/office/powerpoint/2010/main" val="2993965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20473"/>
            <a:ext cx="6172200" cy="822723"/>
          </a:xfrm>
        </p:spPr>
        <p:txBody>
          <a:bodyPr/>
          <a:lstStyle/>
          <a:p>
            <a:r>
              <a:rPr lang="en-US" dirty="0"/>
              <a:t>Covid-19 Policy Guardrails</a:t>
            </a:r>
          </a:p>
        </p:txBody>
      </p:sp>
      <p:sp>
        <p:nvSpPr>
          <p:cNvPr id="3" name="Content Placeholder 2"/>
          <p:cNvSpPr>
            <a:spLocks noGrp="1"/>
          </p:cNvSpPr>
          <p:nvPr>
            <p:ph idx="1"/>
          </p:nvPr>
        </p:nvSpPr>
        <p:spPr/>
        <p:txBody>
          <a:bodyPr>
            <a:normAutofit/>
          </a:bodyPr>
          <a:lstStyle/>
          <a:p>
            <a:r>
              <a:rPr lang="en-US" sz="2400" dirty="0"/>
              <a:t>Covid-19 policies are guided by company values and our new organizational structure</a:t>
            </a:r>
          </a:p>
          <a:p>
            <a:pPr lvl="1"/>
            <a:r>
              <a:rPr lang="en-US" sz="1800" dirty="0"/>
              <a:t>Put People First</a:t>
            </a:r>
          </a:p>
          <a:p>
            <a:pPr lvl="1"/>
            <a:r>
              <a:rPr lang="en-US" sz="1800" dirty="0"/>
              <a:t>Consistent policies (to the extent possible) across the Americas</a:t>
            </a:r>
          </a:p>
          <a:p>
            <a:pPr lvl="2"/>
            <a:r>
              <a:rPr lang="en-US" sz="1800" dirty="0"/>
              <a:t>Canada</a:t>
            </a:r>
          </a:p>
          <a:p>
            <a:pPr lvl="2"/>
            <a:r>
              <a:rPr lang="en-US" sz="1800" dirty="0"/>
              <a:t>US</a:t>
            </a:r>
          </a:p>
          <a:p>
            <a:pPr lvl="2"/>
            <a:r>
              <a:rPr lang="en-US" sz="1800" dirty="0"/>
              <a:t>Latin America</a:t>
            </a:r>
          </a:p>
          <a:p>
            <a:r>
              <a:rPr lang="en-US" sz="2400" dirty="0"/>
              <a:t>As essential business we have never shut down our breweries and in deference to that, we tend to prioritize the needs of our operations people over that of non-operational employees</a:t>
            </a:r>
          </a:p>
          <a:p>
            <a:pPr marL="0" indent="0">
              <a:buNone/>
            </a:pPr>
            <a:endParaRPr lang="en-US" dirty="0"/>
          </a:p>
          <a:p>
            <a:pPr marL="0" indent="0">
              <a:buNone/>
            </a:pPr>
            <a:endParaRPr lang="en-US" dirty="0"/>
          </a:p>
          <a:p>
            <a:pPr lvl="1"/>
            <a:endParaRPr lang="en-US" dirty="0"/>
          </a:p>
        </p:txBody>
      </p:sp>
      <p:sp>
        <p:nvSpPr>
          <p:cNvPr id="5" name="Slide Number Placeholder 4"/>
          <p:cNvSpPr>
            <a:spLocks noGrp="1"/>
          </p:cNvSpPr>
          <p:nvPr>
            <p:ph type="sldNum" sz="quarter" idx="12"/>
          </p:nvPr>
        </p:nvSpPr>
        <p:spPr/>
        <p:txBody>
          <a:bodyPr vert="horz" lIns="68580" tIns="34291" rIns="68580" bIns="34291" rtlCol="0" anchor="ctr"/>
          <a:lstStyle/>
          <a:p>
            <a:fld id="{0627CD93-DB7E-4722-9CC1-C5F1E2275160}" type="slidenum">
              <a:rPr lang="en-US">
                <a:solidFill>
                  <a:prstClr val="black">
                    <a:tint val="75000"/>
                  </a:prstClr>
                </a:solidFill>
                <a:latin typeface="Calibri"/>
              </a:rPr>
              <a:pPr/>
              <a:t>73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36109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20277"/>
            <a:ext cx="6172200" cy="822723"/>
          </a:xfrm>
        </p:spPr>
        <p:txBody>
          <a:bodyPr/>
          <a:lstStyle/>
          <a:p>
            <a:r>
              <a:rPr lang="en-US" dirty="0"/>
              <a:t>Molson Coors Vaccine Policy</a:t>
            </a:r>
          </a:p>
        </p:txBody>
      </p:sp>
      <p:sp>
        <p:nvSpPr>
          <p:cNvPr id="3" name="Content Placeholder 2"/>
          <p:cNvSpPr>
            <a:spLocks noGrp="1"/>
          </p:cNvSpPr>
          <p:nvPr>
            <p:ph idx="1"/>
          </p:nvPr>
        </p:nvSpPr>
        <p:spPr/>
        <p:txBody>
          <a:bodyPr>
            <a:normAutofit/>
          </a:bodyPr>
          <a:lstStyle/>
          <a:p>
            <a:r>
              <a:rPr lang="en-US" sz="2400" dirty="0"/>
              <a:t>Subject to change!</a:t>
            </a:r>
          </a:p>
          <a:p>
            <a:r>
              <a:rPr lang="en-US" sz="2400" dirty="0"/>
              <a:t>We are not mandating the vaccine but are encouraging it</a:t>
            </a:r>
          </a:p>
          <a:p>
            <a:pPr lvl="1"/>
            <a:r>
              <a:rPr lang="en-US" sz="1800" dirty="0"/>
              <a:t>No FDA approval (Emergency Use Authorization only)</a:t>
            </a:r>
          </a:p>
          <a:p>
            <a:pPr lvl="1"/>
            <a:r>
              <a:rPr lang="en-US" sz="1800" dirty="0"/>
              <a:t>Not readily available</a:t>
            </a:r>
          </a:p>
          <a:p>
            <a:pPr lvl="1"/>
            <a:r>
              <a:rPr lang="en-US" sz="1800" dirty="0"/>
              <a:t>Ability to maintain social distancing within our operations</a:t>
            </a:r>
          </a:p>
          <a:p>
            <a:pPr lvl="1"/>
            <a:r>
              <a:rPr lang="en-US" sz="1800" dirty="0"/>
              <a:t>Not retail/consumer facing</a:t>
            </a:r>
          </a:p>
          <a:p>
            <a:pPr lvl="1"/>
            <a:r>
              <a:rPr lang="en-US" sz="1800" dirty="0"/>
              <a:t>Inability to have any real consequences in Canada</a:t>
            </a:r>
          </a:p>
          <a:p>
            <a:pPr lvl="1"/>
            <a:r>
              <a:rPr lang="en-US" sz="1800" dirty="0"/>
              <a:t>Company focus on D&amp;I and recognition of cultural/historical differences in various groups receptivity to the vaccine</a:t>
            </a:r>
          </a:p>
          <a:p>
            <a:pPr lvl="1"/>
            <a:r>
              <a:rPr lang="en-US" sz="1800" dirty="0"/>
              <a:t>Overall human resource issues created via mandate</a:t>
            </a:r>
          </a:p>
          <a:p>
            <a:pPr lvl="1"/>
            <a:r>
              <a:rPr lang="en-US" sz="1800" dirty="0"/>
              <a:t>Union relationships</a:t>
            </a:r>
          </a:p>
          <a:p>
            <a:pPr lvl="1"/>
            <a:endParaRPr lang="en-US" dirty="0"/>
          </a:p>
        </p:txBody>
      </p:sp>
      <p:sp>
        <p:nvSpPr>
          <p:cNvPr id="5" name="Slide Number Placeholder 4"/>
          <p:cNvSpPr>
            <a:spLocks noGrp="1"/>
          </p:cNvSpPr>
          <p:nvPr>
            <p:ph type="sldNum" sz="quarter" idx="12"/>
          </p:nvPr>
        </p:nvSpPr>
        <p:spPr/>
        <p:txBody>
          <a:bodyPr vert="horz" lIns="68580" tIns="34291" rIns="68580" bIns="34291" rtlCol="0" anchor="ctr"/>
          <a:lstStyle/>
          <a:p>
            <a:fld id="{0627CD93-DB7E-4722-9CC1-C5F1E2275160}" type="slidenum">
              <a:rPr lang="en-US">
                <a:solidFill>
                  <a:prstClr val="black">
                    <a:tint val="75000"/>
                  </a:prstClr>
                </a:solidFill>
                <a:latin typeface="Calibri"/>
              </a:rPr>
              <a:pPr/>
              <a:t>74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76655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20473"/>
            <a:ext cx="6172200" cy="822723"/>
          </a:xfrm>
        </p:spPr>
        <p:txBody>
          <a:bodyPr/>
          <a:lstStyle/>
          <a:p>
            <a:r>
              <a:rPr lang="en-US" dirty="0"/>
              <a:t>Molson Coors Vaccine Policy</a:t>
            </a:r>
          </a:p>
        </p:txBody>
      </p:sp>
      <p:sp>
        <p:nvSpPr>
          <p:cNvPr id="3" name="Content Placeholder 2"/>
          <p:cNvSpPr>
            <a:spLocks noGrp="1"/>
          </p:cNvSpPr>
          <p:nvPr>
            <p:ph idx="1"/>
          </p:nvPr>
        </p:nvSpPr>
        <p:spPr>
          <a:xfrm>
            <a:off x="609600" y="1752602"/>
            <a:ext cx="10972800" cy="4373563"/>
          </a:xfrm>
        </p:spPr>
        <p:txBody>
          <a:bodyPr>
            <a:normAutofit/>
          </a:bodyPr>
          <a:lstStyle/>
          <a:p>
            <a:r>
              <a:rPr lang="en-US" sz="2400" dirty="0"/>
              <a:t>We will not provide special pay for persons getting the vaccine on company time</a:t>
            </a:r>
          </a:p>
          <a:p>
            <a:pPr lvl="1"/>
            <a:r>
              <a:rPr lang="en-US" sz="1800" dirty="0"/>
              <a:t>Already have a very generous PTO policy</a:t>
            </a:r>
          </a:p>
          <a:p>
            <a:pPr lvl="1"/>
            <a:r>
              <a:rPr lang="en-US" sz="1800" dirty="0"/>
              <a:t>Consistent with not mandating the vaccine</a:t>
            </a:r>
          </a:p>
          <a:p>
            <a:r>
              <a:rPr lang="en-US" sz="2400" dirty="0"/>
              <a:t>We will not provide any special incentives to employees to get the vaccine</a:t>
            </a:r>
          </a:p>
          <a:p>
            <a:pPr lvl="1"/>
            <a:r>
              <a:rPr lang="en-US" sz="1800" dirty="0"/>
              <a:t>Leadership bias against simply paying people</a:t>
            </a:r>
          </a:p>
          <a:p>
            <a:pPr lvl="1"/>
            <a:r>
              <a:rPr lang="en-US" sz="1800" dirty="0"/>
              <a:t>Other incentives considered all created their own set of issues</a:t>
            </a:r>
          </a:p>
          <a:p>
            <a:pPr lvl="2"/>
            <a:r>
              <a:rPr lang="en-US" sz="1800" dirty="0"/>
              <a:t>Wellness program incentives</a:t>
            </a:r>
          </a:p>
          <a:p>
            <a:pPr lvl="2"/>
            <a:r>
              <a:rPr lang="en-US" sz="1800" dirty="0"/>
              <a:t>Extra vacation days</a:t>
            </a:r>
          </a:p>
          <a:p>
            <a:pPr lvl="2"/>
            <a:r>
              <a:rPr lang="en-US" sz="1800" dirty="0"/>
              <a:t>Gift cards, more free beer</a:t>
            </a:r>
          </a:p>
          <a:p>
            <a:pPr lvl="1"/>
            <a:endParaRPr lang="en-US" sz="1800" dirty="0"/>
          </a:p>
          <a:p>
            <a:pPr lvl="1"/>
            <a:endParaRPr lang="en-US" dirty="0"/>
          </a:p>
        </p:txBody>
      </p:sp>
      <p:sp>
        <p:nvSpPr>
          <p:cNvPr id="5" name="Slide Number Placeholder 4"/>
          <p:cNvSpPr>
            <a:spLocks noGrp="1"/>
          </p:cNvSpPr>
          <p:nvPr>
            <p:ph type="sldNum" sz="quarter" idx="12"/>
          </p:nvPr>
        </p:nvSpPr>
        <p:spPr/>
        <p:txBody>
          <a:bodyPr vert="horz" lIns="68580" tIns="34291" rIns="68580" bIns="34291" rtlCol="0" anchor="ctr"/>
          <a:lstStyle/>
          <a:p>
            <a:fld id="{0627CD93-DB7E-4722-9CC1-C5F1E2275160}" type="slidenum">
              <a:rPr lang="en-US">
                <a:solidFill>
                  <a:prstClr val="black">
                    <a:tint val="75000"/>
                  </a:prstClr>
                </a:solidFill>
                <a:latin typeface="Calibri"/>
              </a:rPr>
              <a:pPr/>
              <a:t>75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6077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20473"/>
            <a:ext cx="6172200" cy="822723"/>
          </a:xfrm>
        </p:spPr>
        <p:txBody>
          <a:bodyPr/>
          <a:lstStyle/>
          <a:p>
            <a:r>
              <a:rPr lang="en-US" dirty="0"/>
              <a:t>Molson Coors Vaccine Policy</a:t>
            </a:r>
          </a:p>
        </p:txBody>
      </p:sp>
      <p:sp>
        <p:nvSpPr>
          <p:cNvPr id="3" name="Content Placeholder 2"/>
          <p:cNvSpPr>
            <a:spLocks noGrp="1"/>
          </p:cNvSpPr>
          <p:nvPr>
            <p:ph idx="1"/>
          </p:nvPr>
        </p:nvSpPr>
        <p:spPr>
          <a:xfrm>
            <a:off x="609600" y="1752602"/>
            <a:ext cx="10972800" cy="4373563"/>
          </a:xfrm>
        </p:spPr>
        <p:txBody>
          <a:bodyPr>
            <a:normAutofit fontScale="92500" lnSpcReduction="10000"/>
          </a:bodyPr>
          <a:lstStyle/>
          <a:p>
            <a:r>
              <a:rPr lang="en-US" sz="2400" dirty="0"/>
              <a:t>We are working to facilitate employee knowledge of the vaccine</a:t>
            </a:r>
          </a:p>
          <a:p>
            <a:pPr lvl="1"/>
            <a:r>
              <a:rPr lang="en-US" sz="2100" dirty="0"/>
              <a:t>Company internet microsite with information (mainly from the CDC) and info on how to register for the vaccine</a:t>
            </a:r>
          </a:p>
          <a:p>
            <a:pPr lvl="1"/>
            <a:r>
              <a:rPr lang="en-US" sz="2100" dirty="0"/>
              <a:t>Leveraging our employee resource groups to specifically target certain groups to provide information and vaccine encouragement through respected and influential leaders</a:t>
            </a:r>
          </a:p>
          <a:p>
            <a:r>
              <a:rPr lang="en-US" sz="2400" dirty="0"/>
              <a:t>Working with our onsite clinic vendors to acquire the vaccine at our clinics</a:t>
            </a:r>
          </a:p>
          <a:p>
            <a:pPr lvl="1"/>
            <a:r>
              <a:rPr lang="en-US" sz="2100" dirty="0"/>
              <a:t>Employee survey/registration</a:t>
            </a:r>
          </a:p>
          <a:p>
            <a:pPr lvl="1"/>
            <a:r>
              <a:rPr lang="en-US" sz="2100" dirty="0"/>
              <a:t>Lottery system of distribution, prioritizing operational employees</a:t>
            </a:r>
          </a:p>
          <a:p>
            <a:r>
              <a:rPr lang="en-US" sz="2400" dirty="0"/>
              <a:t>Monitoring state requirements and providing information to the state when requested</a:t>
            </a:r>
          </a:p>
          <a:p>
            <a:pPr lvl="1"/>
            <a:r>
              <a:rPr lang="en-US" sz="2100" dirty="0"/>
              <a:t>Uploading employee name/email address into VAMS (With employee permission)</a:t>
            </a:r>
          </a:p>
          <a:p>
            <a:pPr lvl="1"/>
            <a:r>
              <a:rPr lang="en-US" sz="2100" dirty="0"/>
              <a:t>Working with local health systems and pharmacies to do onsite/near site vaccinations when employees are eligible based on </a:t>
            </a:r>
          </a:p>
          <a:p>
            <a:pPr lvl="1"/>
            <a:r>
              <a:rPr lang="en-US" sz="2100" dirty="0"/>
              <a:t>Will provide employee letters, if appropriate, validating their status as essential workers</a:t>
            </a:r>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vert="horz" lIns="68580" tIns="34291" rIns="68580" bIns="34291" rtlCol="0" anchor="ctr"/>
          <a:lstStyle/>
          <a:p>
            <a:fld id="{0627CD93-DB7E-4722-9CC1-C5F1E2275160}" type="slidenum">
              <a:rPr lang="en-US">
                <a:solidFill>
                  <a:prstClr val="black">
                    <a:tint val="75000"/>
                  </a:prstClr>
                </a:solidFill>
                <a:latin typeface="Calibri"/>
              </a:rPr>
              <a:pPr/>
              <a:t>76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62847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20473"/>
            <a:ext cx="6172200" cy="822723"/>
          </a:xfrm>
        </p:spPr>
        <p:txBody>
          <a:bodyPr/>
          <a:lstStyle/>
          <a:p>
            <a:r>
              <a:rPr lang="en-US" dirty="0"/>
              <a:t>Molson Coors Vaccine Pay Policy</a:t>
            </a:r>
          </a:p>
        </p:txBody>
      </p:sp>
      <p:sp>
        <p:nvSpPr>
          <p:cNvPr id="3" name="Content Placeholder 2"/>
          <p:cNvSpPr>
            <a:spLocks noGrp="1"/>
          </p:cNvSpPr>
          <p:nvPr>
            <p:ph idx="1"/>
          </p:nvPr>
        </p:nvSpPr>
        <p:spPr>
          <a:xfrm>
            <a:off x="609600" y="1752602"/>
            <a:ext cx="10972800" cy="4373563"/>
          </a:xfrm>
        </p:spPr>
        <p:txBody>
          <a:bodyPr>
            <a:normAutofit/>
          </a:bodyPr>
          <a:lstStyle/>
          <a:p>
            <a:r>
              <a:rPr lang="en-US" sz="2400" dirty="0"/>
              <a:t>Amending Covid-19 leave and Pay Policy to accommodate potential side effects from the vaccine</a:t>
            </a:r>
          </a:p>
          <a:p>
            <a:pPr lvl="1"/>
            <a:r>
              <a:rPr lang="en-US" sz="1800" dirty="0"/>
              <a:t>Employees allowed up to 2 days off post vaccination with pay</a:t>
            </a:r>
          </a:p>
          <a:p>
            <a:pPr lvl="2"/>
            <a:r>
              <a:rPr lang="en-US" sz="1800" dirty="0"/>
              <a:t>Employee must show proof of vaccination</a:t>
            </a:r>
          </a:p>
          <a:p>
            <a:pPr lvl="2"/>
            <a:r>
              <a:rPr lang="en-US" sz="1800" dirty="0"/>
              <a:t>Symptoms must start within 24 hours of vaccination</a:t>
            </a:r>
          </a:p>
          <a:p>
            <a:pPr lvl="2"/>
            <a:r>
              <a:rPr lang="en-US" sz="1800" dirty="0"/>
              <a:t>Applies to both vaccinations</a:t>
            </a:r>
          </a:p>
          <a:p>
            <a:r>
              <a:rPr lang="en-US" sz="2400" dirty="0"/>
              <a:t>Amending our quarantine process</a:t>
            </a:r>
          </a:p>
          <a:p>
            <a:pPr lvl="1"/>
            <a:r>
              <a:rPr lang="en-US" sz="1800" dirty="0"/>
              <a:t>Employees who show post vaccine symptoms that begin more than 24 hours post vaccination, or last more than 48 hours post vaccine will be treated as possibly covid-19 positive and will fall into our current risk assessment/contact tracing protocols</a:t>
            </a:r>
          </a:p>
          <a:p>
            <a:pPr lvl="1"/>
            <a:r>
              <a:rPr lang="en-US" sz="1800" dirty="0"/>
              <a:t>Employees who are exposed between 15 and 104 days after their second vaccine will not be quarantined</a:t>
            </a:r>
          </a:p>
          <a:p>
            <a:pPr marL="1028624" lvl="3" indent="0">
              <a:buNone/>
            </a:pPr>
            <a:endParaRPr lang="en-US" dirty="0"/>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vert="horz" lIns="68580" tIns="34291" rIns="68580" bIns="34291" rtlCol="0" anchor="ctr"/>
          <a:lstStyle/>
          <a:p>
            <a:fld id="{0627CD93-DB7E-4722-9CC1-C5F1E2275160}" type="slidenum">
              <a:rPr lang="en-US">
                <a:solidFill>
                  <a:prstClr val="black">
                    <a:tint val="75000"/>
                  </a:prstClr>
                </a:solidFill>
                <a:latin typeface="Calibri"/>
              </a:rPr>
              <a:pPr/>
              <a:t>77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07498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5F0F-7228-8B42-A4F6-ABEF3D6A8F5F}"/>
              </a:ext>
            </a:extLst>
          </p:cNvPr>
          <p:cNvSpPr>
            <a:spLocks noGrp="1"/>
          </p:cNvSpPr>
          <p:nvPr>
            <p:ph type="title"/>
          </p:nvPr>
        </p:nvSpPr>
        <p:spPr>
          <a:xfrm>
            <a:off x="2781306" y="571501"/>
            <a:ext cx="3962401" cy="1314451"/>
          </a:xfrm>
        </p:spPr>
        <p:txBody>
          <a:bodyPr/>
          <a:lstStyle/>
          <a:p>
            <a:r>
              <a:rPr lang="en-US" b="1" dirty="0"/>
              <a:t>Margaret Hennessy, MD</a:t>
            </a:r>
          </a:p>
        </p:txBody>
      </p:sp>
      <p:sp>
        <p:nvSpPr>
          <p:cNvPr id="3" name="Text Placeholder 2">
            <a:extLst>
              <a:ext uri="{FF2B5EF4-FFF2-40B4-BE49-F238E27FC236}">
                <a16:creationId xmlns:a16="http://schemas.microsoft.com/office/drawing/2014/main" id="{63B18576-51DC-B146-A0B9-19F6380B72D8}"/>
              </a:ext>
            </a:extLst>
          </p:cNvPr>
          <p:cNvSpPr>
            <a:spLocks noGrp="1"/>
          </p:cNvSpPr>
          <p:nvPr>
            <p:ph type="body" idx="1"/>
          </p:nvPr>
        </p:nvSpPr>
        <p:spPr>
          <a:xfrm>
            <a:off x="2809218" y="2057408"/>
            <a:ext cx="4038601" cy="1820465"/>
          </a:xfrm>
        </p:spPr>
        <p:txBody>
          <a:bodyPr>
            <a:normAutofit fontScale="85000" lnSpcReduction="10000"/>
          </a:bodyPr>
          <a:lstStyle/>
          <a:p>
            <a:r>
              <a:rPr lang="en-US" sz="2400" b="1" i="1" dirty="0"/>
              <a:t>Medical Director </a:t>
            </a:r>
          </a:p>
          <a:p>
            <a:r>
              <a:rPr lang="en-US" sz="2400" b="1" dirty="0"/>
              <a:t>Ascension Medical Group WI</a:t>
            </a:r>
          </a:p>
          <a:p>
            <a:r>
              <a:rPr lang="en-US" sz="2400" b="1" i="1" dirty="0"/>
              <a:t>Physician Leader</a:t>
            </a:r>
          </a:p>
          <a:p>
            <a:r>
              <a:rPr lang="en-US" sz="2400" b="1" dirty="0"/>
              <a:t>Ascension Wisconsin COVID-19 Vaccine Operational Planning Team</a:t>
            </a:r>
          </a:p>
        </p:txBody>
      </p:sp>
      <p:sp>
        <p:nvSpPr>
          <p:cNvPr id="4" name="Footer Placeholder 3">
            <a:extLst>
              <a:ext uri="{FF2B5EF4-FFF2-40B4-BE49-F238E27FC236}">
                <a16:creationId xmlns:a16="http://schemas.microsoft.com/office/drawing/2014/main" id="{1047E12D-E590-4C42-970C-ED7EB762237E}"/>
              </a:ext>
            </a:extLst>
          </p:cNvPr>
          <p:cNvSpPr>
            <a:spLocks noGrp="1"/>
          </p:cNvSpPr>
          <p:nvPr>
            <p:ph type="ftr" sz="quarter" idx="10"/>
          </p:nvPr>
        </p:nvSpPr>
        <p:spPr>
          <a:xfrm>
            <a:off x="1117600" y="6400810"/>
            <a:ext cx="7416800" cy="365125"/>
          </a:xfrm>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59A877E2-94A2-9245-962E-64168B5F4793}"/>
              </a:ext>
            </a:extLst>
          </p:cNvPr>
          <p:cNvSpPr>
            <a:spLocks noGrp="1"/>
          </p:cNvSpPr>
          <p:nvPr>
            <p:ph type="sldNum" sz="quarter" idx="11"/>
          </p:nvPr>
        </p:nvSpPr>
        <p:spPr>
          <a:xfrm>
            <a:off x="508000" y="6400810"/>
            <a:ext cx="609600" cy="365125"/>
          </a:xfrm>
        </p:spPr>
        <p:txBody>
          <a:bodyPr/>
          <a:lstStyle/>
          <a:p>
            <a:fld id="{0627CD93-DB7E-4722-9CC1-C5F1E2275160}" type="slidenum">
              <a:rPr lang="en-US" smtClean="0"/>
              <a:pPr/>
              <a:t>78</a:t>
            </a:fld>
            <a:endParaRPr lang="en-US" dirty="0"/>
          </a:p>
        </p:txBody>
      </p:sp>
    </p:spTree>
    <p:extLst>
      <p:ext uri="{BB962C8B-B14F-4D97-AF65-F5344CB8AC3E}">
        <p14:creationId xmlns:p14="http://schemas.microsoft.com/office/powerpoint/2010/main" val="651457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ctrTitle"/>
          </p:nvPr>
        </p:nvSpPr>
        <p:spPr>
          <a:xfrm>
            <a:off x="797933" y="782100"/>
            <a:ext cx="8656400" cy="1344000"/>
          </a:xfrm>
          <a:prstGeom prst="rect">
            <a:avLst/>
          </a:prstGeom>
        </p:spPr>
        <p:txBody>
          <a:bodyPr spcFirstLastPara="1" wrap="square" lIns="91433" tIns="45700" rIns="91433" bIns="45700" anchor="t" anchorCtr="0">
            <a:noAutofit/>
          </a:bodyPr>
          <a:lstStyle/>
          <a:p>
            <a:r>
              <a:rPr lang="en" sz="4933"/>
              <a:t>Ascension Wisconsin</a:t>
            </a:r>
            <a:endParaRPr sz="4933"/>
          </a:p>
          <a:p>
            <a:r>
              <a:rPr lang="en" sz="3333">
                <a:latin typeface="Roboto"/>
                <a:ea typeface="Roboto"/>
                <a:cs typeface="Roboto"/>
                <a:sym typeface="Roboto"/>
              </a:rPr>
              <a:t>Associate COVID-19 Vaccination Plan</a:t>
            </a:r>
            <a:endParaRPr sz="3333">
              <a:latin typeface="Roboto"/>
              <a:ea typeface="Roboto"/>
              <a:cs typeface="Roboto"/>
              <a:sym typeface="Roboto"/>
            </a:endParaRPr>
          </a:p>
        </p:txBody>
      </p:sp>
      <p:sp>
        <p:nvSpPr>
          <p:cNvPr id="335" name="Google Shape;335;p46"/>
          <p:cNvSpPr txBox="1">
            <a:spLocks noGrp="1"/>
          </p:cNvSpPr>
          <p:nvPr>
            <p:ph type="subTitle" idx="1"/>
          </p:nvPr>
        </p:nvSpPr>
        <p:spPr>
          <a:xfrm>
            <a:off x="2727900" y="2132067"/>
            <a:ext cx="9322800" cy="981200"/>
          </a:xfrm>
          <a:prstGeom prst="rect">
            <a:avLst/>
          </a:prstGeom>
        </p:spPr>
        <p:txBody>
          <a:bodyPr spcFirstLastPara="1" wrap="square" lIns="91433" tIns="45700" rIns="91433" bIns="45700" anchor="t" anchorCtr="0">
            <a:noAutofit/>
          </a:bodyPr>
          <a:lstStyle/>
          <a:p>
            <a:r>
              <a:rPr lang="en"/>
              <a:t>Presented by: Dr. Margaret Hennessy, MD</a:t>
            </a:r>
            <a:endParaRPr/>
          </a:p>
          <a:p>
            <a:r>
              <a:rPr lang="en" sz="2267"/>
              <a:t>Medical Director of Pediatrics for Ascension Medical Group Wisconsin and physician leader on Ascension Wisconsin COVID-19 Vaccine Operational Planning Team, member of the  Wisconsin Committee on Immunization Practices</a:t>
            </a:r>
            <a:endParaRPr sz="2267"/>
          </a:p>
          <a:p>
            <a:pPr>
              <a:buClr>
                <a:schemeClr val="dk1"/>
              </a:buClr>
              <a:buSzPts val="1100"/>
            </a:pPr>
            <a:endParaRPr/>
          </a:p>
          <a:p>
            <a:endParaRPr/>
          </a:p>
        </p:txBody>
      </p:sp>
    </p:spTree>
    <p:extLst>
      <p:ext uri="{BB962C8B-B14F-4D97-AF65-F5344CB8AC3E}">
        <p14:creationId xmlns:p14="http://schemas.microsoft.com/office/powerpoint/2010/main" val="25224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Currently Authorized Vaccines</a:t>
            </a:r>
          </a:p>
        </p:txBody>
      </p:sp>
      <p:sp>
        <p:nvSpPr>
          <p:cNvPr id="3" name="Content Placeholder 2"/>
          <p:cNvSpPr>
            <a:spLocks noGrp="1"/>
          </p:cNvSpPr>
          <p:nvPr>
            <p:ph idx="1"/>
          </p:nvPr>
        </p:nvSpPr>
        <p:spPr>
          <a:xfrm>
            <a:off x="888206" y="1354137"/>
            <a:ext cx="10515600" cy="4860926"/>
          </a:xfrm>
        </p:spPr>
        <p:txBody>
          <a:bodyPr/>
          <a:lstStyle/>
          <a:p>
            <a:r>
              <a:rPr lang="en-US" b="0" dirty="0"/>
              <a:t>Johnson and Johnson (Janssen) has submitted an application for EUA</a:t>
            </a:r>
          </a:p>
          <a:p>
            <a:r>
              <a:rPr lang="en-US" b="0" dirty="0"/>
              <a:t>Will be reviewed by FDA on February 26</a:t>
            </a:r>
          </a:p>
          <a:p>
            <a:r>
              <a:rPr lang="en-US" b="0" dirty="0"/>
              <a:t>Only a single dose is needed</a:t>
            </a:r>
          </a:p>
          <a:p>
            <a:r>
              <a:rPr lang="en-US" b="0" dirty="0"/>
              <a:t>If authorized, the vaccine could be available in early March, but likely the number of doses available will be limited initially</a:t>
            </a:r>
          </a:p>
        </p:txBody>
      </p:sp>
    </p:spTree>
    <p:extLst>
      <p:ext uri="{BB962C8B-B14F-4D97-AF65-F5344CB8AC3E}">
        <p14:creationId xmlns:p14="http://schemas.microsoft.com/office/powerpoint/2010/main" val="570466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7"/>
          <p:cNvSpPr txBox="1">
            <a:spLocks noGrp="1"/>
          </p:cNvSpPr>
          <p:nvPr>
            <p:ph type="title"/>
          </p:nvPr>
        </p:nvSpPr>
        <p:spPr>
          <a:xfrm>
            <a:off x="342899" y="894495"/>
            <a:ext cx="11392000" cy="1047600"/>
          </a:xfrm>
          <a:prstGeom prst="rect">
            <a:avLst/>
          </a:prstGeom>
        </p:spPr>
        <p:txBody>
          <a:bodyPr spcFirstLastPara="1" wrap="square" lIns="91433" tIns="45700" rIns="91433" bIns="45700" anchor="t" anchorCtr="0">
            <a:noAutofit/>
          </a:bodyPr>
          <a:lstStyle/>
          <a:p>
            <a:r>
              <a:rPr lang="en"/>
              <a:t>Preparation</a:t>
            </a:r>
            <a:endParaRPr/>
          </a:p>
        </p:txBody>
      </p:sp>
      <p:sp>
        <p:nvSpPr>
          <p:cNvPr id="341" name="Google Shape;341;p47"/>
          <p:cNvSpPr txBox="1">
            <a:spLocks noGrp="1"/>
          </p:cNvSpPr>
          <p:nvPr>
            <p:ph type="body" idx="1"/>
          </p:nvPr>
        </p:nvSpPr>
        <p:spPr>
          <a:xfrm>
            <a:off x="342899" y="265236"/>
            <a:ext cx="11392000" cy="524400"/>
          </a:xfrm>
          <a:prstGeom prst="rect">
            <a:avLst/>
          </a:prstGeom>
        </p:spPr>
        <p:txBody>
          <a:bodyPr spcFirstLastPara="1" wrap="square" lIns="91433" tIns="45700" rIns="91433" bIns="45700" anchor="t" anchorCtr="0">
            <a:noAutofit/>
          </a:bodyPr>
          <a:lstStyle/>
          <a:p>
            <a:pPr marL="0" indent="0"/>
            <a:r>
              <a:rPr lang="en"/>
              <a:t>Ascension Wisconsin - Associate COVID-19 Vaccination Findings</a:t>
            </a:r>
            <a:endParaRPr/>
          </a:p>
        </p:txBody>
      </p:sp>
      <p:sp>
        <p:nvSpPr>
          <p:cNvPr id="342" name="Google Shape;342;p47"/>
          <p:cNvSpPr txBox="1">
            <a:spLocks noGrp="1"/>
          </p:cNvSpPr>
          <p:nvPr>
            <p:ph type="body" idx="2"/>
          </p:nvPr>
        </p:nvSpPr>
        <p:spPr>
          <a:xfrm>
            <a:off x="342900" y="1643900"/>
            <a:ext cx="6133200" cy="4071600"/>
          </a:xfrm>
          <a:prstGeom prst="rect">
            <a:avLst/>
          </a:prstGeom>
        </p:spPr>
        <p:txBody>
          <a:bodyPr spcFirstLastPara="1" wrap="square" lIns="91433" tIns="45700" rIns="91433" bIns="45700" anchor="t" anchorCtr="0">
            <a:noAutofit/>
          </a:bodyPr>
          <a:lstStyle/>
          <a:p>
            <a:pPr>
              <a:lnSpc>
                <a:spcPct val="115000"/>
              </a:lnSpc>
            </a:pPr>
            <a:r>
              <a:rPr lang="en"/>
              <a:t>Established national and local committees to develop workflows</a:t>
            </a:r>
            <a:endParaRPr/>
          </a:p>
          <a:p>
            <a:pPr>
              <a:lnSpc>
                <a:spcPct val="115000"/>
              </a:lnSpc>
              <a:spcBef>
                <a:spcPts val="0"/>
              </a:spcBef>
            </a:pPr>
            <a:r>
              <a:rPr lang="en"/>
              <a:t>Development of educational material/ resources for different audiences</a:t>
            </a:r>
            <a:endParaRPr/>
          </a:p>
          <a:p>
            <a:pPr>
              <a:lnSpc>
                <a:spcPct val="115000"/>
              </a:lnSpc>
              <a:spcBef>
                <a:spcPts val="0"/>
              </a:spcBef>
            </a:pPr>
            <a:r>
              <a:rPr lang="en"/>
              <a:t>Operationalizing vaccine clinics </a:t>
            </a:r>
            <a:endParaRPr/>
          </a:p>
        </p:txBody>
      </p:sp>
      <p:pic>
        <p:nvPicPr>
          <p:cNvPr id="343" name="Google Shape;343;p47"/>
          <p:cNvPicPr preferRelativeResize="0"/>
          <p:nvPr/>
        </p:nvPicPr>
        <p:blipFill>
          <a:blip r:embed="rId3">
            <a:alphaModFix/>
          </a:blip>
          <a:stretch>
            <a:fillRect/>
          </a:stretch>
        </p:blipFill>
        <p:spPr>
          <a:xfrm>
            <a:off x="6703500" y="1485900"/>
            <a:ext cx="5202432" cy="1564667"/>
          </a:xfrm>
          <a:prstGeom prst="rect">
            <a:avLst/>
          </a:prstGeom>
          <a:noFill/>
          <a:ln>
            <a:noFill/>
          </a:ln>
          <a:effectLst>
            <a:outerShdw blurRad="57150" dist="19050" dir="5400000" algn="bl" rotWithShape="0">
              <a:srgbClr val="000000">
                <a:alpha val="50000"/>
              </a:srgbClr>
            </a:outerShdw>
          </a:effectLst>
        </p:spPr>
      </p:pic>
      <p:pic>
        <p:nvPicPr>
          <p:cNvPr id="344" name="Google Shape;344;p47"/>
          <p:cNvPicPr preferRelativeResize="0"/>
          <p:nvPr/>
        </p:nvPicPr>
        <p:blipFill rotWithShape="1">
          <a:blip r:embed="rId4">
            <a:alphaModFix/>
          </a:blip>
          <a:srcRect l="6333" t="3353" r="1074"/>
          <a:stretch/>
        </p:blipFill>
        <p:spPr>
          <a:xfrm>
            <a:off x="6335568" y="3280001"/>
            <a:ext cx="5701001" cy="2152100"/>
          </a:xfrm>
          <a:prstGeom prst="rect">
            <a:avLst/>
          </a:prstGeom>
          <a:noFill/>
          <a:ln>
            <a:noFill/>
          </a:ln>
        </p:spPr>
      </p:pic>
    </p:spTree>
    <p:extLst>
      <p:ext uri="{BB962C8B-B14F-4D97-AF65-F5344CB8AC3E}">
        <p14:creationId xmlns:p14="http://schemas.microsoft.com/office/powerpoint/2010/main" val="3681111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8"/>
          <p:cNvSpPr txBox="1">
            <a:spLocks noGrp="1"/>
          </p:cNvSpPr>
          <p:nvPr>
            <p:ph type="title"/>
          </p:nvPr>
        </p:nvSpPr>
        <p:spPr>
          <a:xfrm>
            <a:off x="342899" y="894495"/>
            <a:ext cx="11392000" cy="1047600"/>
          </a:xfrm>
          <a:prstGeom prst="rect">
            <a:avLst/>
          </a:prstGeom>
        </p:spPr>
        <p:txBody>
          <a:bodyPr spcFirstLastPara="1" wrap="square" lIns="91433" tIns="45700" rIns="91433" bIns="45700" anchor="t" anchorCtr="0">
            <a:noAutofit/>
          </a:bodyPr>
          <a:lstStyle/>
          <a:p>
            <a:r>
              <a:rPr lang="en"/>
              <a:t>Launch - December 16, 2020</a:t>
            </a:r>
            <a:endParaRPr/>
          </a:p>
        </p:txBody>
      </p:sp>
      <p:sp>
        <p:nvSpPr>
          <p:cNvPr id="350" name="Google Shape;350;p48"/>
          <p:cNvSpPr txBox="1">
            <a:spLocks noGrp="1"/>
          </p:cNvSpPr>
          <p:nvPr>
            <p:ph type="body" idx="1"/>
          </p:nvPr>
        </p:nvSpPr>
        <p:spPr>
          <a:xfrm>
            <a:off x="342899" y="265236"/>
            <a:ext cx="11392000" cy="524400"/>
          </a:xfrm>
          <a:prstGeom prst="rect">
            <a:avLst/>
          </a:prstGeom>
        </p:spPr>
        <p:txBody>
          <a:bodyPr spcFirstLastPara="1" wrap="square" lIns="91433" tIns="45700" rIns="91433" bIns="45700" anchor="t" anchorCtr="0">
            <a:noAutofit/>
          </a:bodyPr>
          <a:lstStyle/>
          <a:p>
            <a:pPr marL="0" indent="0"/>
            <a:r>
              <a:rPr lang="en"/>
              <a:t>Ascension Wisconsin - Associate COVID-19 Vaccination Findings</a:t>
            </a:r>
            <a:endParaRPr/>
          </a:p>
        </p:txBody>
      </p:sp>
      <p:pic>
        <p:nvPicPr>
          <p:cNvPr id="351" name="Google Shape;351;p48"/>
          <p:cNvPicPr preferRelativeResize="0"/>
          <p:nvPr/>
        </p:nvPicPr>
        <p:blipFill>
          <a:blip r:embed="rId3">
            <a:alphaModFix/>
          </a:blip>
          <a:stretch>
            <a:fillRect/>
          </a:stretch>
        </p:blipFill>
        <p:spPr>
          <a:xfrm>
            <a:off x="584799" y="1563000"/>
            <a:ext cx="4989637" cy="3325600"/>
          </a:xfrm>
          <a:prstGeom prst="rect">
            <a:avLst/>
          </a:prstGeom>
          <a:noFill/>
          <a:ln>
            <a:noFill/>
          </a:ln>
          <a:effectLst>
            <a:outerShdw blurRad="57150" dist="19050" dir="5400000" algn="bl" rotWithShape="0">
              <a:srgbClr val="000000">
                <a:alpha val="50000"/>
              </a:srgbClr>
            </a:outerShdw>
          </a:effectLst>
        </p:spPr>
      </p:pic>
      <p:pic>
        <p:nvPicPr>
          <p:cNvPr id="352" name="Google Shape;352;p48">
            <a:hlinkClick r:id="rId4"/>
          </p:cNvPr>
          <p:cNvPicPr preferRelativeResize="0"/>
          <p:nvPr/>
        </p:nvPicPr>
        <p:blipFill rotWithShape="1">
          <a:blip r:embed="rId5">
            <a:alphaModFix/>
          </a:blip>
          <a:srcRect b="5069"/>
          <a:stretch/>
        </p:blipFill>
        <p:spPr>
          <a:xfrm>
            <a:off x="7707734" y="1305433"/>
            <a:ext cx="4027167" cy="4409567"/>
          </a:xfrm>
          <a:prstGeom prst="rect">
            <a:avLst/>
          </a:prstGeom>
          <a:noFill/>
          <a:ln>
            <a:noFill/>
          </a:ln>
        </p:spPr>
      </p:pic>
      <p:pic>
        <p:nvPicPr>
          <p:cNvPr id="353" name="Google Shape;353;p48"/>
          <p:cNvPicPr preferRelativeResize="0"/>
          <p:nvPr/>
        </p:nvPicPr>
        <p:blipFill>
          <a:blip r:embed="rId6">
            <a:alphaModFix/>
          </a:blip>
          <a:stretch>
            <a:fillRect/>
          </a:stretch>
        </p:blipFill>
        <p:spPr>
          <a:xfrm>
            <a:off x="7844201" y="894500"/>
            <a:ext cx="2614953" cy="410933"/>
          </a:xfrm>
          <a:prstGeom prst="rect">
            <a:avLst/>
          </a:prstGeom>
          <a:noFill/>
          <a:ln>
            <a:noFill/>
          </a:ln>
        </p:spPr>
      </p:pic>
      <p:sp>
        <p:nvSpPr>
          <p:cNvPr id="354" name="Google Shape;354;p48"/>
          <p:cNvSpPr txBox="1"/>
          <p:nvPr/>
        </p:nvSpPr>
        <p:spPr>
          <a:xfrm>
            <a:off x="263333" y="4871734"/>
            <a:ext cx="6542000" cy="114886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733" i="1" kern="0">
                <a:solidFill>
                  <a:srgbClr val="B40F87"/>
                </a:solidFill>
                <a:latin typeface="Roboto"/>
                <a:ea typeface="Roboto"/>
                <a:cs typeface="Roboto"/>
                <a:sym typeface="Roboto"/>
              </a:rPr>
              <a:t>“Between Giannis signing the supermax and getting this vaccine today, my Christmas wish list is complete.”</a:t>
            </a:r>
            <a:br>
              <a:rPr lang="en" sz="1467" i="1" kern="0">
                <a:solidFill>
                  <a:srgbClr val="B40F87"/>
                </a:solidFill>
                <a:latin typeface="Roboto"/>
                <a:ea typeface="Roboto"/>
                <a:cs typeface="Roboto"/>
                <a:sym typeface="Roboto"/>
              </a:rPr>
            </a:br>
            <a:r>
              <a:rPr lang="en" sz="1200" i="1" kern="0">
                <a:solidFill>
                  <a:srgbClr val="B40F87"/>
                </a:solidFill>
                <a:latin typeface="Roboto"/>
                <a:ea typeface="Roboto"/>
                <a:cs typeface="Roboto"/>
                <a:sym typeface="Roboto"/>
              </a:rPr>
              <a:t> - Dr. Joseph Weber, critical care pulmonologist, first Ascension Wisconsin caregiver to receive COVID-19 vaccine.</a:t>
            </a:r>
            <a:endParaRPr sz="1600" i="1" kern="0">
              <a:solidFill>
                <a:srgbClr val="B40F87"/>
              </a:solidFill>
              <a:latin typeface="Arial"/>
              <a:cs typeface="Arial"/>
              <a:sym typeface="Arial"/>
            </a:endParaRPr>
          </a:p>
        </p:txBody>
      </p:sp>
    </p:spTree>
    <p:extLst>
      <p:ext uri="{BB962C8B-B14F-4D97-AF65-F5344CB8AC3E}">
        <p14:creationId xmlns:p14="http://schemas.microsoft.com/office/powerpoint/2010/main" val="1829578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0"/>
          <p:cNvSpPr txBox="1">
            <a:spLocks noGrp="1"/>
          </p:cNvSpPr>
          <p:nvPr>
            <p:ph type="title"/>
          </p:nvPr>
        </p:nvSpPr>
        <p:spPr>
          <a:xfrm>
            <a:off x="342899" y="894495"/>
            <a:ext cx="11392000" cy="1047600"/>
          </a:xfrm>
          <a:prstGeom prst="rect">
            <a:avLst/>
          </a:prstGeom>
        </p:spPr>
        <p:txBody>
          <a:bodyPr spcFirstLastPara="1" wrap="square" lIns="91433" tIns="45700" rIns="91433" bIns="45700" anchor="t" anchorCtr="0">
            <a:noAutofit/>
          </a:bodyPr>
          <a:lstStyle/>
          <a:p>
            <a:r>
              <a:rPr lang="en"/>
              <a:t>Lessons Learned</a:t>
            </a:r>
            <a:endParaRPr sz="2533" i="1">
              <a:highlight>
                <a:srgbClr val="FFFF00"/>
              </a:highlight>
            </a:endParaRPr>
          </a:p>
        </p:txBody>
      </p:sp>
      <p:sp>
        <p:nvSpPr>
          <p:cNvPr id="370" name="Google Shape;370;p50"/>
          <p:cNvSpPr txBox="1">
            <a:spLocks noGrp="1"/>
          </p:cNvSpPr>
          <p:nvPr>
            <p:ph type="body" idx="1"/>
          </p:nvPr>
        </p:nvSpPr>
        <p:spPr>
          <a:xfrm>
            <a:off x="342899" y="265236"/>
            <a:ext cx="11392000" cy="524400"/>
          </a:xfrm>
          <a:prstGeom prst="rect">
            <a:avLst/>
          </a:prstGeom>
        </p:spPr>
        <p:txBody>
          <a:bodyPr spcFirstLastPara="1" wrap="square" lIns="91433" tIns="45700" rIns="91433" bIns="45700" anchor="t" anchorCtr="0">
            <a:noAutofit/>
          </a:bodyPr>
          <a:lstStyle/>
          <a:p>
            <a:pPr marL="0" indent="0"/>
            <a:r>
              <a:rPr lang="en"/>
              <a:t>Ascension Wisconsin - Associate COVID-19 Vaccination Findings</a:t>
            </a:r>
            <a:endParaRPr/>
          </a:p>
        </p:txBody>
      </p:sp>
      <p:sp>
        <p:nvSpPr>
          <p:cNvPr id="371" name="Google Shape;371;p50"/>
          <p:cNvSpPr txBox="1">
            <a:spLocks noGrp="1"/>
          </p:cNvSpPr>
          <p:nvPr>
            <p:ph type="body" idx="2"/>
          </p:nvPr>
        </p:nvSpPr>
        <p:spPr>
          <a:xfrm>
            <a:off x="342900" y="1451667"/>
            <a:ext cx="6887600" cy="4060400"/>
          </a:xfrm>
          <a:prstGeom prst="rect">
            <a:avLst/>
          </a:prstGeom>
        </p:spPr>
        <p:txBody>
          <a:bodyPr spcFirstLastPara="1" wrap="square" lIns="91433" tIns="45700" rIns="91433" bIns="45700" anchor="t" anchorCtr="0">
            <a:noAutofit/>
          </a:bodyPr>
          <a:lstStyle/>
          <a:p>
            <a:pPr marL="0" indent="0">
              <a:lnSpc>
                <a:spcPct val="115000"/>
              </a:lnSpc>
              <a:spcBef>
                <a:spcPts val="533"/>
              </a:spcBef>
              <a:buNone/>
            </a:pPr>
            <a:r>
              <a:rPr lang="en" sz="2133" b="1"/>
              <a:t>How to accomplish a successful clinic</a:t>
            </a:r>
            <a:endParaRPr sz="2133" b="1"/>
          </a:p>
          <a:p>
            <a:pPr indent="-414856">
              <a:lnSpc>
                <a:spcPct val="115000"/>
              </a:lnSpc>
              <a:spcBef>
                <a:spcPts val="533"/>
              </a:spcBef>
              <a:buSzPts val="1300"/>
            </a:pPr>
            <a:r>
              <a:rPr lang="en" sz="1733" b="1"/>
              <a:t>Use a scheduling platform </a:t>
            </a:r>
            <a:r>
              <a:rPr lang="en" sz="1733"/>
              <a:t>for large groups</a:t>
            </a:r>
            <a:endParaRPr sz="1733"/>
          </a:p>
          <a:p>
            <a:pPr indent="-414856">
              <a:lnSpc>
                <a:spcPct val="115000"/>
              </a:lnSpc>
              <a:spcBef>
                <a:spcPts val="0"/>
              </a:spcBef>
              <a:buSzPts val="1300"/>
            </a:pPr>
            <a:r>
              <a:rPr lang="en" sz="1733" b="1"/>
              <a:t>Organize the right people</a:t>
            </a:r>
            <a:endParaRPr sz="1733"/>
          </a:p>
          <a:p>
            <a:pPr lvl="1" indent="-402157">
              <a:lnSpc>
                <a:spcPct val="115000"/>
              </a:lnSpc>
              <a:spcBef>
                <a:spcPts val="0"/>
              </a:spcBef>
              <a:buSzPts val="1150"/>
            </a:pPr>
            <a:r>
              <a:rPr lang="en" sz="1533"/>
              <a:t>Vaccine Manager--RN or higher OR pharmacist</a:t>
            </a:r>
            <a:endParaRPr sz="1533"/>
          </a:p>
          <a:p>
            <a:pPr lvl="1" indent="-402157">
              <a:lnSpc>
                <a:spcPct val="115000"/>
              </a:lnSpc>
              <a:spcBef>
                <a:spcPts val="0"/>
              </a:spcBef>
              <a:buSzPts val="1150"/>
            </a:pPr>
            <a:r>
              <a:rPr lang="en" sz="1533"/>
              <a:t>Medical Authority-sign vaccine order, screen for contraindications to vaccine</a:t>
            </a:r>
            <a:endParaRPr sz="1533"/>
          </a:p>
          <a:p>
            <a:pPr lvl="1" indent="-402157">
              <a:lnSpc>
                <a:spcPct val="115000"/>
              </a:lnSpc>
              <a:spcBef>
                <a:spcPts val="0"/>
              </a:spcBef>
              <a:buSzPts val="1150"/>
            </a:pPr>
            <a:r>
              <a:rPr lang="en" sz="1533"/>
              <a:t>Medical observer prepared for severe allergic reactions, medical kit, 15-30 minute waiting period </a:t>
            </a:r>
            <a:endParaRPr sz="1533"/>
          </a:p>
          <a:p>
            <a:pPr lvl="1" indent="-402157">
              <a:lnSpc>
                <a:spcPct val="115000"/>
              </a:lnSpc>
              <a:spcBef>
                <a:spcPts val="0"/>
              </a:spcBef>
              <a:buSzPts val="1150"/>
            </a:pPr>
            <a:r>
              <a:rPr lang="en" sz="1533"/>
              <a:t>Vaccinators--Medical assistants, RNs, nursing students</a:t>
            </a:r>
            <a:endParaRPr sz="1533"/>
          </a:p>
          <a:p>
            <a:pPr lvl="1" indent="-402157">
              <a:lnSpc>
                <a:spcPct val="115000"/>
              </a:lnSpc>
              <a:spcBef>
                <a:spcPts val="0"/>
              </a:spcBef>
              <a:buSzPts val="1150"/>
            </a:pPr>
            <a:r>
              <a:rPr lang="en" sz="1533"/>
              <a:t>Documentation team-enter data into Wisconsin Immunization Registry (WIR)</a:t>
            </a:r>
            <a:endParaRPr sz="1533" b="1"/>
          </a:p>
          <a:p>
            <a:pPr indent="-406390">
              <a:lnSpc>
                <a:spcPct val="115000"/>
              </a:lnSpc>
              <a:spcBef>
                <a:spcPts val="0"/>
              </a:spcBef>
              <a:buSzPts val="1200"/>
            </a:pPr>
            <a:r>
              <a:rPr lang="en" sz="1733"/>
              <a:t>Have a</a:t>
            </a:r>
            <a:r>
              <a:rPr lang="en" sz="1733" b="1"/>
              <a:t> large space for observation</a:t>
            </a:r>
            <a:r>
              <a:rPr lang="en" sz="1733"/>
              <a:t>--space individuals 6 feet apart</a:t>
            </a:r>
            <a:endParaRPr sz="1733"/>
          </a:p>
          <a:p>
            <a:pPr indent="-414856">
              <a:lnSpc>
                <a:spcPct val="115000"/>
              </a:lnSpc>
              <a:spcBef>
                <a:spcPts val="0"/>
              </a:spcBef>
              <a:buSzPts val="1300"/>
            </a:pPr>
            <a:r>
              <a:rPr lang="en" sz="1733"/>
              <a:t>Use </a:t>
            </a:r>
            <a:r>
              <a:rPr lang="en" sz="1733" b="1"/>
              <a:t>multiple communication channels</a:t>
            </a:r>
            <a:r>
              <a:rPr lang="en" sz="1733"/>
              <a:t> to reach everyone</a:t>
            </a:r>
            <a:endParaRPr sz="1733"/>
          </a:p>
          <a:p>
            <a:pPr lvl="1" indent="-402157">
              <a:lnSpc>
                <a:spcPct val="115000"/>
              </a:lnSpc>
              <a:spcBef>
                <a:spcPts val="0"/>
              </a:spcBef>
              <a:buSzPts val="1150"/>
            </a:pPr>
            <a:r>
              <a:rPr lang="en" sz="1533"/>
              <a:t>Virtual vaccine town halls with subject matter experts, email blasts, text messages,  signage in office space / at clinics</a:t>
            </a:r>
            <a:endParaRPr sz="1533"/>
          </a:p>
          <a:p>
            <a:pPr marL="0" indent="0">
              <a:lnSpc>
                <a:spcPct val="115000"/>
              </a:lnSpc>
              <a:spcBef>
                <a:spcPts val="533"/>
              </a:spcBef>
              <a:buNone/>
            </a:pPr>
            <a:endParaRPr sz="1867" b="1"/>
          </a:p>
          <a:p>
            <a:pPr marL="0" indent="0">
              <a:lnSpc>
                <a:spcPct val="115000"/>
              </a:lnSpc>
              <a:buNone/>
            </a:pPr>
            <a:endParaRPr sz="1867">
              <a:latin typeface="Roboto"/>
              <a:ea typeface="Roboto"/>
              <a:cs typeface="Roboto"/>
              <a:sym typeface="Roboto"/>
            </a:endParaRPr>
          </a:p>
        </p:txBody>
      </p:sp>
      <p:pic>
        <p:nvPicPr>
          <p:cNvPr id="372" name="Google Shape;372;p50"/>
          <p:cNvPicPr preferRelativeResize="0"/>
          <p:nvPr/>
        </p:nvPicPr>
        <p:blipFill rotWithShape="1">
          <a:blip r:embed="rId3">
            <a:alphaModFix/>
          </a:blip>
          <a:srcRect l="4507" t="6515"/>
          <a:stretch/>
        </p:blipFill>
        <p:spPr>
          <a:xfrm>
            <a:off x="7475567" y="1065933"/>
            <a:ext cx="4338135" cy="3185331"/>
          </a:xfrm>
          <a:prstGeom prst="rect">
            <a:avLst/>
          </a:prstGeom>
          <a:noFill/>
          <a:ln>
            <a:noFill/>
          </a:ln>
          <a:effectLst>
            <a:outerShdw blurRad="57150" dist="19050" dir="5400000" algn="bl" rotWithShape="0">
              <a:srgbClr val="000000">
                <a:alpha val="50000"/>
              </a:srgbClr>
            </a:outerShdw>
          </a:effectLst>
        </p:spPr>
      </p:pic>
      <p:sp>
        <p:nvSpPr>
          <p:cNvPr id="373" name="Google Shape;373;p50"/>
          <p:cNvSpPr txBox="1"/>
          <p:nvPr/>
        </p:nvSpPr>
        <p:spPr>
          <a:xfrm>
            <a:off x="7741200" y="4290267"/>
            <a:ext cx="4000000" cy="565051"/>
          </a:xfrm>
          <a:prstGeom prst="rect">
            <a:avLst/>
          </a:prstGeom>
          <a:noFill/>
          <a:ln>
            <a:noFill/>
          </a:ln>
        </p:spPr>
        <p:txBody>
          <a:bodyPr spcFirstLastPara="1" wrap="square" lIns="121900" tIns="121900" rIns="121900" bIns="121900" anchor="t" anchorCtr="0">
            <a:spAutoFit/>
          </a:bodyPr>
          <a:lstStyle/>
          <a:p>
            <a:pPr defTabSz="1219170">
              <a:lnSpc>
                <a:spcPct val="102272"/>
              </a:lnSpc>
              <a:spcBef>
                <a:spcPts val="1067"/>
              </a:spcBef>
              <a:buClr>
                <a:srgbClr val="000000"/>
              </a:buClr>
            </a:pPr>
            <a:r>
              <a:rPr lang="en" sz="1133" i="1" kern="0">
                <a:solidFill>
                  <a:srgbClr val="B40F87"/>
                </a:solidFill>
                <a:latin typeface="Arial"/>
                <a:cs typeface="Arial"/>
                <a:sym typeface="Arial"/>
              </a:rPr>
              <a:t>Ascension Columbia St. Mary’s Ozaukee patient clinic</a:t>
            </a:r>
            <a:endParaRPr sz="1133" i="1" kern="0">
              <a:solidFill>
                <a:srgbClr val="B40F87"/>
              </a:solidFill>
              <a:latin typeface="Arial"/>
              <a:cs typeface="Arial"/>
              <a:sym typeface="Arial"/>
            </a:endParaRPr>
          </a:p>
        </p:txBody>
      </p:sp>
    </p:spTree>
    <p:extLst>
      <p:ext uri="{BB962C8B-B14F-4D97-AF65-F5344CB8AC3E}">
        <p14:creationId xmlns:p14="http://schemas.microsoft.com/office/powerpoint/2010/main" val="461210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title"/>
          </p:nvPr>
        </p:nvSpPr>
        <p:spPr>
          <a:xfrm>
            <a:off x="342899" y="894495"/>
            <a:ext cx="11392000" cy="1047600"/>
          </a:xfrm>
          <a:prstGeom prst="rect">
            <a:avLst/>
          </a:prstGeom>
        </p:spPr>
        <p:txBody>
          <a:bodyPr spcFirstLastPara="1" wrap="square" lIns="91433" tIns="45700" rIns="91433" bIns="45700" anchor="t" anchorCtr="0">
            <a:noAutofit/>
          </a:bodyPr>
          <a:lstStyle/>
          <a:p>
            <a:r>
              <a:rPr lang="en"/>
              <a:t>Lessons Learned </a:t>
            </a:r>
            <a:endParaRPr sz="2533" i="1">
              <a:highlight>
                <a:srgbClr val="FFFF00"/>
              </a:highlight>
            </a:endParaRPr>
          </a:p>
        </p:txBody>
      </p:sp>
      <p:sp>
        <p:nvSpPr>
          <p:cNvPr id="379" name="Google Shape;379;p51"/>
          <p:cNvSpPr txBox="1">
            <a:spLocks noGrp="1"/>
          </p:cNvSpPr>
          <p:nvPr>
            <p:ph type="body" idx="1"/>
          </p:nvPr>
        </p:nvSpPr>
        <p:spPr>
          <a:xfrm>
            <a:off x="342899" y="265236"/>
            <a:ext cx="11392000" cy="524400"/>
          </a:xfrm>
          <a:prstGeom prst="rect">
            <a:avLst/>
          </a:prstGeom>
        </p:spPr>
        <p:txBody>
          <a:bodyPr spcFirstLastPara="1" wrap="square" lIns="91433" tIns="45700" rIns="91433" bIns="45700" anchor="t" anchorCtr="0">
            <a:noAutofit/>
          </a:bodyPr>
          <a:lstStyle/>
          <a:p>
            <a:pPr marL="0" indent="0"/>
            <a:r>
              <a:rPr lang="en"/>
              <a:t>Ascension Wisconsin - Associate COVID-19 Vaccination Findings</a:t>
            </a:r>
            <a:endParaRPr/>
          </a:p>
        </p:txBody>
      </p:sp>
      <p:sp>
        <p:nvSpPr>
          <p:cNvPr id="380" name="Google Shape;380;p51"/>
          <p:cNvSpPr txBox="1">
            <a:spLocks noGrp="1"/>
          </p:cNvSpPr>
          <p:nvPr>
            <p:ph type="body" idx="2"/>
          </p:nvPr>
        </p:nvSpPr>
        <p:spPr>
          <a:xfrm>
            <a:off x="342900" y="1451671"/>
            <a:ext cx="11392000" cy="4060400"/>
          </a:xfrm>
          <a:prstGeom prst="rect">
            <a:avLst/>
          </a:prstGeom>
        </p:spPr>
        <p:txBody>
          <a:bodyPr spcFirstLastPara="1" wrap="square" lIns="91433" tIns="45700" rIns="91433" bIns="45700" anchor="t" anchorCtr="0">
            <a:noAutofit/>
          </a:bodyPr>
          <a:lstStyle/>
          <a:p>
            <a:pPr indent="-440256">
              <a:lnSpc>
                <a:spcPct val="115000"/>
              </a:lnSpc>
              <a:spcBef>
                <a:spcPts val="533"/>
              </a:spcBef>
              <a:buClr>
                <a:schemeClr val="lt2"/>
              </a:buClr>
              <a:buSzPts val="1600"/>
              <a:buFont typeface="Calibri"/>
              <a:buChar char="•"/>
            </a:pPr>
            <a:r>
              <a:rPr lang="en" sz="2133" b="1"/>
              <a:t>Challenges</a:t>
            </a:r>
            <a:endParaRPr sz="2133" b="1"/>
          </a:p>
          <a:p>
            <a:pPr lvl="1" indent="-423323">
              <a:lnSpc>
                <a:spcPct val="115000"/>
              </a:lnSpc>
              <a:spcBef>
                <a:spcPts val="0"/>
              </a:spcBef>
              <a:buClr>
                <a:schemeClr val="lt2"/>
              </a:buClr>
              <a:buSzPts val="1400"/>
              <a:buFont typeface="Calibri"/>
              <a:buChar char="•"/>
            </a:pPr>
            <a:r>
              <a:rPr lang="en" sz="1867"/>
              <a:t>Technology challenges--schedule platform, WIR entry</a:t>
            </a:r>
            <a:endParaRPr sz="1867"/>
          </a:p>
          <a:p>
            <a:pPr lvl="1" indent="-423323">
              <a:lnSpc>
                <a:spcPct val="115000"/>
              </a:lnSpc>
              <a:spcBef>
                <a:spcPts val="0"/>
              </a:spcBef>
              <a:buClr>
                <a:schemeClr val="lt2"/>
              </a:buClr>
              <a:buSzPts val="1400"/>
              <a:buFont typeface="Calibri"/>
              <a:buChar char="•"/>
            </a:pPr>
            <a:r>
              <a:rPr lang="en" sz="1867"/>
              <a:t>Cold chain maintenance--an issue with current mRNA vaccines</a:t>
            </a:r>
            <a:endParaRPr sz="1867"/>
          </a:p>
          <a:p>
            <a:pPr lvl="1" indent="-423323">
              <a:lnSpc>
                <a:spcPct val="115000"/>
              </a:lnSpc>
              <a:spcBef>
                <a:spcPts val="0"/>
              </a:spcBef>
              <a:buSzPts val="1400"/>
              <a:buFont typeface="Calibri"/>
              <a:buChar char="•"/>
            </a:pPr>
            <a:r>
              <a:rPr lang="en" sz="1867"/>
              <a:t>Time limit on vaccine vial-6 hours once vial is opened</a:t>
            </a:r>
            <a:endParaRPr sz="1867"/>
          </a:p>
          <a:p>
            <a:pPr lvl="1" indent="-423323">
              <a:lnSpc>
                <a:spcPct val="115000"/>
              </a:lnSpc>
              <a:spcBef>
                <a:spcPts val="0"/>
              </a:spcBef>
              <a:buSzPts val="1400"/>
              <a:buFont typeface="Calibri"/>
              <a:buChar char="•"/>
            </a:pPr>
            <a:r>
              <a:rPr lang="en" sz="1867"/>
              <a:t>Need more people than expected for other vaccine programs like flu clinics</a:t>
            </a:r>
            <a:endParaRPr sz="1867"/>
          </a:p>
          <a:p>
            <a:pPr lvl="1" indent="-423323">
              <a:lnSpc>
                <a:spcPct val="115000"/>
              </a:lnSpc>
              <a:spcBef>
                <a:spcPts val="0"/>
              </a:spcBef>
              <a:buSzPts val="1400"/>
              <a:buFont typeface="Calibri"/>
              <a:buChar char="•"/>
            </a:pPr>
            <a:r>
              <a:rPr lang="en" sz="1867"/>
              <a:t>Communications - not everyone checks email, eligibility confusion, scheduling challenges, etc. </a:t>
            </a:r>
            <a:br>
              <a:rPr lang="en" sz="1867"/>
            </a:br>
            <a:endParaRPr sz="1867"/>
          </a:p>
          <a:p>
            <a:pPr indent="-440256">
              <a:lnSpc>
                <a:spcPct val="115000"/>
              </a:lnSpc>
              <a:spcBef>
                <a:spcPts val="0"/>
              </a:spcBef>
              <a:buClr>
                <a:schemeClr val="lt2"/>
              </a:buClr>
              <a:buSzPts val="1600"/>
              <a:buFont typeface="Calibri"/>
              <a:buChar char="•"/>
            </a:pPr>
            <a:r>
              <a:rPr lang="en" sz="2133" b="1"/>
              <a:t>Minimize impact to staff schedule (side effects):</a:t>
            </a:r>
            <a:endParaRPr sz="2133" b="1"/>
          </a:p>
          <a:p>
            <a:pPr lvl="1" indent="-423323">
              <a:lnSpc>
                <a:spcPct val="115000"/>
              </a:lnSpc>
              <a:spcBef>
                <a:spcPts val="0"/>
              </a:spcBef>
              <a:buSzPts val="1400"/>
              <a:buFont typeface="Calibri"/>
              <a:buChar char="•"/>
            </a:pPr>
            <a:r>
              <a:rPr lang="en" sz="1867"/>
              <a:t>Encourage employees to receive vaccine when they have next 1-2 days off</a:t>
            </a:r>
            <a:endParaRPr sz="1867"/>
          </a:p>
          <a:p>
            <a:pPr lvl="1" indent="-423323">
              <a:lnSpc>
                <a:spcPct val="115000"/>
              </a:lnSpc>
              <a:spcBef>
                <a:spcPts val="0"/>
              </a:spcBef>
              <a:buSzPts val="1400"/>
              <a:buFont typeface="Calibri"/>
              <a:buChar char="•"/>
            </a:pPr>
            <a:r>
              <a:rPr lang="en" sz="1867"/>
              <a:t>If clinic open 7 days a week, break up unit into groups</a:t>
            </a:r>
            <a:endParaRPr sz="1867"/>
          </a:p>
          <a:p>
            <a:pPr lvl="1" indent="-423323">
              <a:lnSpc>
                <a:spcPct val="115000"/>
              </a:lnSpc>
              <a:spcBef>
                <a:spcPts val="0"/>
              </a:spcBef>
              <a:buClr>
                <a:schemeClr val="lt2"/>
              </a:buClr>
              <a:buSzPts val="1400"/>
              <a:buFont typeface="Calibri"/>
              <a:buChar char="•"/>
            </a:pPr>
            <a:r>
              <a:rPr lang="en" sz="1867"/>
              <a:t>Most common side effects: Fever, muscle aches, fatigue, injection site pain--1-2 days</a:t>
            </a:r>
            <a:endParaRPr sz="1867"/>
          </a:p>
          <a:p>
            <a:pPr lvl="2">
              <a:lnSpc>
                <a:spcPct val="115000"/>
              </a:lnSpc>
              <a:spcBef>
                <a:spcPts val="0"/>
              </a:spcBef>
              <a:buFont typeface="Calibri"/>
              <a:buChar char="•"/>
            </a:pPr>
            <a:r>
              <a:rPr lang="en"/>
              <a:t>If fever, then not able to work</a:t>
            </a:r>
            <a:endParaRPr/>
          </a:p>
        </p:txBody>
      </p:sp>
      <p:sp>
        <p:nvSpPr>
          <p:cNvPr id="381" name="Google Shape;381;p51"/>
          <p:cNvSpPr txBox="1"/>
          <p:nvPr/>
        </p:nvSpPr>
        <p:spPr>
          <a:xfrm>
            <a:off x="6945667" y="5379667"/>
            <a:ext cx="4833200" cy="410393"/>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067" i="1" kern="0">
              <a:solidFill>
                <a:srgbClr val="000000"/>
              </a:solidFill>
              <a:latin typeface="Arial"/>
              <a:cs typeface="Arial"/>
              <a:sym typeface="Arial"/>
            </a:endParaRPr>
          </a:p>
        </p:txBody>
      </p:sp>
    </p:spTree>
    <p:extLst>
      <p:ext uri="{BB962C8B-B14F-4D97-AF65-F5344CB8AC3E}">
        <p14:creationId xmlns:p14="http://schemas.microsoft.com/office/powerpoint/2010/main" val="3944161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2"/>
          <p:cNvSpPr txBox="1">
            <a:spLocks noGrp="1"/>
          </p:cNvSpPr>
          <p:nvPr>
            <p:ph type="title"/>
          </p:nvPr>
        </p:nvSpPr>
        <p:spPr>
          <a:xfrm>
            <a:off x="342899" y="894495"/>
            <a:ext cx="11392000" cy="1047600"/>
          </a:xfrm>
          <a:prstGeom prst="rect">
            <a:avLst/>
          </a:prstGeom>
        </p:spPr>
        <p:txBody>
          <a:bodyPr spcFirstLastPara="1" wrap="square" lIns="91433" tIns="45700" rIns="91433" bIns="45700" anchor="t" anchorCtr="0">
            <a:noAutofit/>
          </a:bodyPr>
          <a:lstStyle/>
          <a:p>
            <a:r>
              <a:rPr lang="en"/>
              <a:t>Employer Advice</a:t>
            </a:r>
            <a:endParaRPr/>
          </a:p>
        </p:txBody>
      </p:sp>
      <p:sp>
        <p:nvSpPr>
          <p:cNvPr id="387" name="Google Shape;387;p52"/>
          <p:cNvSpPr txBox="1">
            <a:spLocks noGrp="1"/>
          </p:cNvSpPr>
          <p:nvPr>
            <p:ph type="body" idx="1"/>
          </p:nvPr>
        </p:nvSpPr>
        <p:spPr>
          <a:xfrm>
            <a:off x="342899" y="265236"/>
            <a:ext cx="11392000" cy="524400"/>
          </a:xfrm>
          <a:prstGeom prst="rect">
            <a:avLst/>
          </a:prstGeom>
        </p:spPr>
        <p:txBody>
          <a:bodyPr spcFirstLastPara="1" wrap="square" lIns="91433" tIns="45700" rIns="91433" bIns="45700" anchor="t" anchorCtr="0">
            <a:noAutofit/>
          </a:bodyPr>
          <a:lstStyle/>
          <a:p>
            <a:pPr marL="0" indent="0"/>
            <a:r>
              <a:rPr lang="en"/>
              <a:t>Ascension Wisconsin - Associate COVID-19 Vaccination Findings</a:t>
            </a:r>
            <a:endParaRPr/>
          </a:p>
        </p:txBody>
      </p:sp>
      <p:sp>
        <p:nvSpPr>
          <p:cNvPr id="388" name="Google Shape;388;p52"/>
          <p:cNvSpPr txBox="1">
            <a:spLocks noGrp="1"/>
          </p:cNvSpPr>
          <p:nvPr>
            <p:ph type="body" idx="2"/>
          </p:nvPr>
        </p:nvSpPr>
        <p:spPr>
          <a:xfrm>
            <a:off x="400000" y="1575167"/>
            <a:ext cx="11392000" cy="4038000"/>
          </a:xfrm>
          <a:prstGeom prst="rect">
            <a:avLst/>
          </a:prstGeom>
        </p:spPr>
        <p:txBody>
          <a:bodyPr spcFirstLastPara="1" wrap="square" lIns="91433" tIns="45700" rIns="91433" bIns="45700" anchor="t" anchorCtr="0">
            <a:noAutofit/>
          </a:bodyPr>
          <a:lstStyle/>
          <a:p>
            <a:pPr>
              <a:lnSpc>
                <a:spcPct val="115000"/>
              </a:lnSpc>
            </a:pPr>
            <a:r>
              <a:rPr lang="en" b="1"/>
              <a:t>Lead by example </a:t>
            </a:r>
            <a:endParaRPr b="1"/>
          </a:p>
          <a:p>
            <a:pPr>
              <a:lnSpc>
                <a:spcPct val="115000"/>
              </a:lnSpc>
              <a:spcBef>
                <a:spcPts val="0"/>
              </a:spcBef>
            </a:pPr>
            <a:r>
              <a:rPr lang="en" b="1"/>
              <a:t>Educate </a:t>
            </a:r>
            <a:r>
              <a:rPr lang="en"/>
              <a:t>and empower your employees</a:t>
            </a:r>
            <a:endParaRPr/>
          </a:p>
          <a:p>
            <a:pPr>
              <a:lnSpc>
                <a:spcPct val="115000"/>
              </a:lnSpc>
              <a:spcBef>
                <a:spcPts val="0"/>
              </a:spcBef>
            </a:pPr>
            <a:r>
              <a:rPr lang="en" b="1"/>
              <a:t>Provide reliable and trusted information</a:t>
            </a:r>
            <a:r>
              <a:rPr lang="en"/>
              <a:t> about COVID-19 vaccines</a:t>
            </a:r>
            <a:endParaRPr/>
          </a:p>
          <a:p>
            <a:pPr lvl="1" indent="-457189">
              <a:lnSpc>
                <a:spcPct val="115000"/>
              </a:lnSpc>
              <a:spcBef>
                <a:spcPts val="0"/>
              </a:spcBef>
              <a:buSzPts val="1800"/>
            </a:pPr>
            <a:r>
              <a:rPr lang="en" sz="2400"/>
              <a:t>Sources like WHO, CDC, FDA and Wisconsin DHS </a:t>
            </a:r>
            <a:endParaRPr sz="2400"/>
          </a:p>
          <a:p>
            <a:pPr>
              <a:lnSpc>
                <a:spcPct val="115000"/>
              </a:lnSpc>
              <a:spcBef>
                <a:spcPts val="0"/>
              </a:spcBef>
            </a:pPr>
            <a:r>
              <a:rPr lang="en" b="1"/>
              <a:t>Be transparent</a:t>
            </a:r>
            <a:endParaRPr/>
          </a:p>
          <a:p>
            <a:pPr>
              <a:lnSpc>
                <a:spcPct val="115000"/>
              </a:lnSpc>
              <a:spcBef>
                <a:spcPts val="0"/>
              </a:spcBef>
            </a:pPr>
            <a:r>
              <a:rPr lang="en" b="1"/>
              <a:t>Mitigation strategies are </a:t>
            </a:r>
            <a:r>
              <a:rPr lang="en" b="1" u="sng"/>
              <a:t>still critical</a:t>
            </a:r>
            <a:r>
              <a:rPr lang="en"/>
              <a:t> during the vaccine rollout</a:t>
            </a:r>
            <a:endParaRPr/>
          </a:p>
          <a:p>
            <a:pPr lvl="1">
              <a:lnSpc>
                <a:spcPct val="115000"/>
              </a:lnSpc>
              <a:spcBef>
                <a:spcPts val="0"/>
              </a:spcBef>
            </a:pPr>
            <a:r>
              <a:rPr lang="en"/>
              <a:t>Maintain safety precautions at your office during vaccine rollout: social distance, masking, hand-washing and disinfection practices</a:t>
            </a:r>
            <a:endParaRPr/>
          </a:p>
          <a:p>
            <a:pPr marL="0" indent="0">
              <a:lnSpc>
                <a:spcPct val="115000"/>
              </a:lnSpc>
              <a:buNone/>
            </a:pPr>
            <a:endParaRPr/>
          </a:p>
        </p:txBody>
      </p:sp>
    </p:spTree>
    <p:extLst>
      <p:ext uri="{BB962C8B-B14F-4D97-AF65-F5344CB8AC3E}">
        <p14:creationId xmlns:p14="http://schemas.microsoft.com/office/powerpoint/2010/main" val="145122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3"/>
          <p:cNvSpPr txBox="1">
            <a:spLocks noGrp="1"/>
          </p:cNvSpPr>
          <p:nvPr>
            <p:ph type="title"/>
          </p:nvPr>
        </p:nvSpPr>
        <p:spPr>
          <a:xfrm>
            <a:off x="342899" y="894495"/>
            <a:ext cx="11392000" cy="1047600"/>
          </a:xfrm>
          <a:prstGeom prst="rect">
            <a:avLst/>
          </a:prstGeom>
        </p:spPr>
        <p:txBody>
          <a:bodyPr spcFirstLastPara="1" wrap="square" lIns="91433" tIns="45700" rIns="91433" bIns="45700" anchor="t" anchorCtr="0">
            <a:noAutofit/>
          </a:bodyPr>
          <a:lstStyle/>
          <a:p>
            <a:r>
              <a:rPr lang="en"/>
              <a:t>Employer Advice - Educational Resources</a:t>
            </a:r>
            <a:endParaRPr/>
          </a:p>
        </p:txBody>
      </p:sp>
      <p:sp>
        <p:nvSpPr>
          <p:cNvPr id="394" name="Google Shape;394;p53"/>
          <p:cNvSpPr txBox="1">
            <a:spLocks noGrp="1"/>
          </p:cNvSpPr>
          <p:nvPr>
            <p:ph type="body" idx="1"/>
          </p:nvPr>
        </p:nvSpPr>
        <p:spPr>
          <a:xfrm>
            <a:off x="342899" y="265236"/>
            <a:ext cx="11392000" cy="524400"/>
          </a:xfrm>
          <a:prstGeom prst="rect">
            <a:avLst/>
          </a:prstGeom>
        </p:spPr>
        <p:txBody>
          <a:bodyPr spcFirstLastPara="1" wrap="square" lIns="91433" tIns="45700" rIns="91433" bIns="45700" anchor="t" anchorCtr="0">
            <a:noAutofit/>
          </a:bodyPr>
          <a:lstStyle/>
          <a:p>
            <a:pPr marL="0" indent="0"/>
            <a:r>
              <a:rPr lang="en"/>
              <a:t>Ascension Wisconsin - Associate COVID-19 Vaccination Findings</a:t>
            </a:r>
            <a:endParaRPr/>
          </a:p>
        </p:txBody>
      </p:sp>
      <p:sp>
        <p:nvSpPr>
          <p:cNvPr id="395" name="Google Shape;395;p53"/>
          <p:cNvSpPr txBox="1">
            <a:spLocks noGrp="1"/>
          </p:cNvSpPr>
          <p:nvPr>
            <p:ph type="body" idx="2"/>
          </p:nvPr>
        </p:nvSpPr>
        <p:spPr>
          <a:xfrm>
            <a:off x="342900" y="1476567"/>
            <a:ext cx="7342400" cy="4136800"/>
          </a:xfrm>
          <a:prstGeom prst="rect">
            <a:avLst/>
          </a:prstGeom>
        </p:spPr>
        <p:txBody>
          <a:bodyPr spcFirstLastPara="1" wrap="square" lIns="91433" tIns="45700" rIns="91433" bIns="45700" anchor="t" anchorCtr="0">
            <a:noAutofit/>
          </a:bodyPr>
          <a:lstStyle/>
          <a:p>
            <a:pPr indent="-402157">
              <a:lnSpc>
                <a:spcPct val="190000"/>
              </a:lnSpc>
              <a:spcBef>
                <a:spcPts val="533"/>
              </a:spcBef>
              <a:buClr>
                <a:srgbClr val="222222"/>
              </a:buClr>
              <a:buSzPts val="1150"/>
              <a:buChar char="●"/>
            </a:pPr>
            <a:r>
              <a:rPr lang="en" sz="1533">
                <a:solidFill>
                  <a:srgbClr val="222222"/>
                </a:solidFill>
                <a:latin typeface="Arial"/>
                <a:ea typeface="Arial"/>
                <a:cs typeface="Arial"/>
                <a:sym typeface="Arial"/>
              </a:rPr>
              <a:t>Ascension - </a:t>
            </a:r>
            <a:r>
              <a:rPr lang="en" sz="1533">
                <a:solidFill>
                  <a:srgbClr val="1E69D2"/>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Frequently Asked Questions about COVID-19 Vaccines</a:t>
            </a:r>
            <a:endParaRPr sz="1533">
              <a:solidFill>
                <a:srgbClr val="222222"/>
              </a:solidFill>
              <a:latin typeface="Arial"/>
              <a:ea typeface="Arial"/>
              <a:cs typeface="Arial"/>
              <a:sym typeface="Arial"/>
            </a:endParaRPr>
          </a:p>
          <a:p>
            <a:pPr indent="-402157">
              <a:lnSpc>
                <a:spcPct val="190000"/>
              </a:lnSpc>
              <a:spcBef>
                <a:spcPts val="0"/>
              </a:spcBef>
              <a:buClr>
                <a:srgbClr val="222222"/>
              </a:buClr>
              <a:buSzPts val="1150"/>
              <a:buChar char="●"/>
            </a:pPr>
            <a:r>
              <a:rPr lang="en" sz="1533">
                <a:solidFill>
                  <a:srgbClr val="222222"/>
                </a:solidFill>
                <a:latin typeface="Arial"/>
                <a:ea typeface="Arial"/>
                <a:cs typeface="Arial"/>
                <a:sym typeface="Arial"/>
              </a:rPr>
              <a:t>CDC - </a:t>
            </a:r>
            <a:r>
              <a:rPr lang="en" sz="1533">
                <a:solidFill>
                  <a:srgbClr val="1E69D2"/>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Coronavirus Disease 2019 (COVID-19) Vaccines</a:t>
            </a:r>
            <a:endParaRPr sz="1533">
              <a:solidFill>
                <a:srgbClr val="1E69D2"/>
              </a:solidFill>
              <a:latin typeface="Arial"/>
              <a:ea typeface="Arial"/>
              <a:cs typeface="Arial"/>
              <a:sym typeface="Arial"/>
            </a:endParaRPr>
          </a:p>
          <a:p>
            <a:pPr indent="-402157">
              <a:lnSpc>
                <a:spcPct val="190000"/>
              </a:lnSpc>
              <a:spcBef>
                <a:spcPts val="0"/>
              </a:spcBef>
              <a:buSzPts val="1150"/>
              <a:buFont typeface="Arial"/>
              <a:buChar char="●"/>
            </a:pPr>
            <a:r>
              <a:rPr lang="en" sz="1533">
                <a:solidFill>
                  <a:srgbClr val="000000"/>
                </a:solidFill>
                <a:latin typeface="Arial"/>
                <a:ea typeface="Arial"/>
                <a:cs typeface="Arial"/>
                <a:sym typeface="Arial"/>
              </a:rPr>
              <a:t>CDC </a:t>
            </a:r>
            <a:r>
              <a:rPr lang="en" sz="1533">
                <a:solidFill>
                  <a:srgbClr val="1E69D2"/>
                </a:solidFill>
                <a:latin typeface="Arial"/>
                <a:ea typeface="Arial"/>
                <a:cs typeface="Arial"/>
                <a:sym typeface="Arial"/>
              </a:rPr>
              <a:t>- </a:t>
            </a:r>
            <a:r>
              <a:rPr lang="en" sz="1533">
                <a:solidFill>
                  <a:srgbClr val="1E69D2"/>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Clinical resources for COVID-19 Vaccines</a:t>
            </a:r>
            <a:endParaRPr sz="1533">
              <a:solidFill>
                <a:srgbClr val="1E69D2"/>
              </a:solidFill>
              <a:latin typeface="Arial"/>
              <a:ea typeface="Arial"/>
              <a:cs typeface="Arial"/>
              <a:sym typeface="Arial"/>
            </a:endParaRPr>
          </a:p>
          <a:p>
            <a:pPr indent="-402157">
              <a:lnSpc>
                <a:spcPct val="190000"/>
              </a:lnSpc>
              <a:spcBef>
                <a:spcPts val="0"/>
              </a:spcBef>
              <a:buClr>
                <a:srgbClr val="222222"/>
              </a:buClr>
              <a:buSzPts val="1150"/>
              <a:buChar char="●"/>
            </a:pPr>
            <a:r>
              <a:rPr lang="en" sz="1533">
                <a:solidFill>
                  <a:srgbClr val="222222"/>
                </a:solidFill>
                <a:latin typeface="Arial"/>
                <a:ea typeface="Arial"/>
                <a:cs typeface="Arial"/>
                <a:sym typeface="Arial"/>
              </a:rPr>
              <a:t>FDA - </a:t>
            </a:r>
            <a:r>
              <a:rPr lang="en" sz="1533">
                <a:solidFill>
                  <a:srgbClr val="1E69D2"/>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FDA COVID-19 Vaccine Information</a:t>
            </a:r>
            <a:endParaRPr sz="1533">
              <a:solidFill>
                <a:srgbClr val="1E69D2"/>
              </a:solidFill>
              <a:latin typeface="Arial"/>
              <a:ea typeface="Arial"/>
              <a:cs typeface="Arial"/>
              <a:sym typeface="Arial"/>
            </a:endParaRPr>
          </a:p>
          <a:p>
            <a:pPr indent="-402157">
              <a:lnSpc>
                <a:spcPct val="190000"/>
              </a:lnSpc>
              <a:spcBef>
                <a:spcPts val="0"/>
              </a:spcBef>
              <a:buSzPts val="1150"/>
              <a:buFont typeface="Arial"/>
              <a:buChar char="●"/>
            </a:pPr>
            <a:r>
              <a:rPr lang="en" sz="1533">
                <a:solidFill>
                  <a:srgbClr val="000000"/>
                </a:solidFill>
                <a:latin typeface="Arial"/>
                <a:ea typeface="Arial"/>
                <a:cs typeface="Arial"/>
                <a:sym typeface="Arial"/>
              </a:rPr>
              <a:t>de Beaumont Foundation -</a:t>
            </a:r>
            <a:r>
              <a:rPr lang="en" sz="1533">
                <a:solidFill>
                  <a:srgbClr val="1E69D2"/>
                </a:solidFill>
                <a:latin typeface="Arial"/>
                <a:ea typeface="Arial"/>
                <a:cs typeface="Arial"/>
                <a:sym typeface="Arial"/>
              </a:rPr>
              <a:t> </a:t>
            </a:r>
            <a:r>
              <a:rPr lang="en" sz="1533" u="sng">
                <a:solidFill>
                  <a:schemeClr val="hlink"/>
                </a:solidFill>
                <a:latin typeface="Arial"/>
                <a:ea typeface="Arial"/>
                <a:cs typeface="Arial"/>
                <a:sym typeface="Arial"/>
                <a:hlinkClick r:id="rId7"/>
              </a:rPr>
              <a:t>ChangingtheCOVIDConversation.org</a:t>
            </a:r>
            <a:endParaRPr sz="1533">
              <a:solidFill>
                <a:srgbClr val="1E69D2"/>
              </a:solidFill>
              <a:latin typeface="Arial"/>
              <a:ea typeface="Arial"/>
              <a:cs typeface="Arial"/>
              <a:sym typeface="Arial"/>
            </a:endParaRPr>
          </a:p>
          <a:p>
            <a:pPr indent="-402157">
              <a:lnSpc>
                <a:spcPct val="190000"/>
              </a:lnSpc>
              <a:spcBef>
                <a:spcPts val="0"/>
              </a:spcBef>
              <a:buClr>
                <a:srgbClr val="222222"/>
              </a:buClr>
              <a:buSzPts val="1150"/>
              <a:buChar char="●"/>
            </a:pPr>
            <a:r>
              <a:rPr lang="en" sz="1533">
                <a:solidFill>
                  <a:srgbClr val="222222"/>
                </a:solidFill>
                <a:latin typeface="Arial"/>
                <a:ea typeface="Arial"/>
                <a:cs typeface="Arial"/>
                <a:sym typeface="Arial"/>
              </a:rPr>
              <a:t>FDA - </a:t>
            </a:r>
            <a:r>
              <a:rPr lang="en" sz="1533">
                <a:solidFill>
                  <a:srgbClr val="1E69D2"/>
                </a:solidFill>
                <a:uFill>
                  <a:noFill/>
                </a:uFill>
                <a:latin typeface="Arial"/>
                <a:ea typeface="Arial"/>
                <a:cs typeface="Arial"/>
                <a:sym typeface="Arial"/>
                <a:hlinkClick r:id="rId8">
                  <a:extLst>
                    <a:ext uri="{A12FA001-AC4F-418D-AE19-62706E023703}">
                      <ahyp:hlinkClr xmlns:ahyp="http://schemas.microsoft.com/office/drawing/2018/hyperlinkcolor" val="tx"/>
                    </a:ext>
                  </a:extLst>
                </a:hlinkClick>
              </a:rPr>
              <a:t>Pfizer-BioNTech COVID-19 Vaccine Fact Sheet </a:t>
            </a:r>
            <a:endParaRPr sz="1533">
              <a:solidFill>
                <a:srgbClr val="1E69D2"/>
              </a:solidFill>
              <a:latin typeface="Arial"/>
              <a:ea typeface="Arial"/>
              <a:cs typeface="Arial"/>
              <a:sym typeface="Arial"/>
            </a:endParaRPr>
          </a:p>
          <a:p>
            <a:pPr indent="-402157">
              <a:lnSpc>
                <a:spcPct val="190000"/>
              </a:lnSpc>
              <a:spcBef>
                <a:spcPts val="0"/>
              </a:spcBef>
              <a:buClr>
                <a:srgbClr val="222222"/>
              </a:buClr>
              <a:buSzPts val="1150"/>
              <a:buChar char="●"/>
            </a:pPr>
            <a:r>
              <a:rPr lang="en" sz="1533">
                <a:solidFill>
                  <a:srgbClr val="222222"/>
                </a:solidFill>
                <a:latin typeface="Arial"/>
                <a:ea typeface="Arial"/>
                <a:cs typeface="Arial"/>
                <a:sym typeface="Arial"/>
              </a:rPr>
              <a:t>FDA - </a:t>
            </a:r>
            <a:r>
              <a:rPr lang="en" sz="1533">
                <a:solidFill>
                  <a:srgbClr val="1E69D2"/>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Pfizer-BioNTech COVID-19 Vaccine EUA Letter of Authorization</a:t>
            </a:r>
            <a:endParaRPr sz="1533">
              <a:solidFill>
                <a:srgbClr val="1E69D2"/>
              </a:solidFill>
              <a:latin typeface="Arial"/>
              <a:ea typeface="Arial"/>
              <a:cs typeface="Arial"/>
              <a:sym typeface="Arial"/>
            </a:endParaRPr>
          </a:p>
          <a:p>
            <a:pPr indent="-402157">
              <a:lnSpc>
                <a:spcPct val="190000"/>
              </a:lnSpc>
              <a:spcBef>
                <a:spcPts val="0"/>
              </a:spcBef>
              <a:buClr>
                <a:srgbClr val="222222"/>
              </a:buClr>
              <a:buSzPts val="1150"/>
              <a:buChar char="●"/>
            </a:pPr>
            <a:r>
              <a:rPr lang="en" sz="1533">
                <a:solidFill>
                  <a:srgbClr val="222222"/>
                </a:solidFill>
                <a:latin typeface="Arial"/>
                <a:ea typeface="Arial"/>
                <a:cs typeface="Arial"/>
                <a:sym typeface="Arial"/>
              </a:rPr>
              <a:t>FDA - </a:t>
            </a:r>
            <a:r>
              <a:rPr lang="en" sz="1533">
                <a:solidFill>
                  <a:srgbClr val="1E69D2"/>
                </a:solidFill>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Moderna COVID-19 Vaccine Fact Sheet </a:t>
            </a:r>
            <a:endParaRPr sz="1533">
              <a:solidFill>
                <a:srgbClr val="222222"/>
              </a:solidFill>
              <a:latin typeface="Arial"/>
              <a:ea typeface="Arial"/>
              <a:cs typeface="Arial"/>
              <a:sym typeface="Arial"/>
            </a:endParaRPr>
          </a:p>
          <a:p>
            <a:pPr indent="-402157">
              <a:lnSpc>
                <a:spcPct val="190000"/>
              </a:lnSpc>
              <a:spcBef>
                <a:spcPts val="0"/>
              </a:spcBef>
              <a:buClr>
                <a:srgbClr val="222222"/>
              </a:buClr>
              <a:buSzPts val="1150"/>
              <a:buChar char="●"/>
            </a:pPr>
            <a:r>
              <a:rPr lang="en" sz="1533">
                <a:solidFill>
                  <a:srgbClr val="222222"/>
                </a:solidFill>
                <a:latin typeface="Arial"/>
                <a:ea typeface="Arial"/>
                <a:cs typeface="Arial"/>
                <a:sym typeface="Arial"/>
              </a:rPr>
              <a:t>FDA - </a:t>
            </a:r>
            <a:r>
              <a:rPr lang="en" sz="1533">
                <a:solidFill>
                  <a:srgbClr val="1E69D2"/>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Moderna COVID-19 Vaccine EUA Letter of Authorization</a:t>
            </a:r>
            <a:endParaRPr sz="1533">
              <a:solidFill>
                <a:srgbClr val="1E69D2"/>
              </a:solidFill>
              <a:latin typeface="Arial"/>
              <a:ea typeface="Arial"/>
              <a:cs typeface="Arial"/>
              <a:sym typeface="Arial"/>
            </a:endParaRPr>
          </a:p>
          <a:p>
            <a:pPr marL="0" indent="0">
              <a:spcBef>
                <a:spcPts val="2000"/>
              </a:spcBef>
              <a:buNone/>
            </a:pPr>
            <a:endParaRPr/>
          </a:p>
        </p:txBody>
      </p:sp>
      <p:pic>
        <p:nvPicPr>
          <p:cNvPr id="396" name="Google Shape;396;p53"/>
          <p:cNvPicPr preferRelativeResize="0"/>
          <p:nvPr/>
        </p:nvPicPr>
        <p:blipFill>
          <a:blip r:embed="rId12">
            <a:alphaModFix/>
          </a:blip>
          <a:stretch>
            <a:fillRect/>
          </a:stretch>
        </p:blipFill>
        <p:spPr>
          <a:xfrm>
            <a:off x="7403167" y="1620751"/>
            <a:ext cx="4427135" cy="38197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128949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Tree>
    <p:extLst>
      <p:ext uri="{BB962C8B-B14F-4D97-AF65-F5344CB8AC3E}">
        <p14:creationId xmlns:p14="http://schemas.microsoft.com/office/powerpoint/2010/main" val="854275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2A6C-C981-9A46-9AD4-325D05F4C0E8}"/>
              </a:ext>
            </a:extLst>
          </p:cNvPr>
          <p:cNvSpPr>
            <a:spLocks noGrp="1"/>
          </p:cNvSpPr>
          <p:nvPr>
            <p:ph type="title"/>
          </p:nvPr>
        </p:nvSpPr>
        <p:spPr/>
        <p:txBody>
          <a:bodyPr/>
          <a:lstStyle/>
          <a:p>
            <a:r>
              <a:rPr lang="en-US" dirty="0"/>
              <a:t>Reducing Vaccine Hesitancy Among Employees</a:t>
            </a:r>
            <a:br>
              <a:rPr lang="en-US" dirty="0"/>
            </a:br>
            <a:r>
              <a:rPr lang="en-US" i="1" dirty="0"/>
              <a:t>Video Resources</a:t>
            </a:r>
            <a:endParaRPr lang="en-US" dirty="0"/>
          </a:p>
        </p:txBody>
      </p:sp>
      <p:sp>
        <p:nvSpPr>
          <p:cNvPr id="3" name="Content Placeholder 2">
            <a:extLst>
              <a:ext uri="{FF2B5EF4-FFF2-40B4-BE49-F238E27FC236}">
                <a16:creationId xmlns:a16="http://schemas.microsoft.com/office/drawing/2014/main" id="{3F5368EF-1924-7F4F-BABB-5C63D62179C3}"/>
              </a:ext>
            </a:extLst>
          </p:cNvPr>
          <p:cNvSpPr>
            <a:spLocks noGrp="1"/>
          </p:cNvSpPr>
          <p:nvPr>
            <p:ph idx="1"/>
          </p:nvPr>
        </p:nvSpPr>
        <p:spPr/>
        <p:txBody>
          <a:bodyPr/>
          <a:lstStyle/>
          <a:p>
            <a:r>
              <a:rPr lang="en-US" dirty="0"/>
              <a:t>The following videos are available from the National Alliance of Healthcare Purchasers Coalition:</a:t>
            </a:r>
          </a:p>
          <a:p>
            <a:pPr lvl="1"/>
            <a:r>
              <a:rPr lang="en-US" dirty="0">
                <a:solidFill>
                  <a:srgbClr val="212C65"/>
                </a:solidFill>
                <a:hlinkClick r:id="rId2"/>
              </a:rPr>
              <a:t>COVID-19 VACCINE: Get the Facts </a:t>
            </a:r>
            <a:endParaRPr lang="en-US" dirty="0">
              <a:solidFill>
                <a:srgbClr val="212C65"/>
              </a:solidFill>
            </a:endParaRPr>
          </a:p>
          <a:p>
            <a:pPr lvl="1"/>
            <a:r>
              <a:rPr lang="en-US" dirty="0">
                <a:solidFill>
                  <a:srgbClr val="212C65"/>
                </a:solidFill>
                <a:hlinkClick r:id="rId3"/>
              </a:rPr>
              <a:t>COVID-19 VACCINE: Get the Facts (Spanish translation) </a:t>
            </a:r>
            <a:endParaRPr lang="en-US" dirty="0">
              <a:solidFill>
                <a:srgbClr val="212C65"/>
              </a:solidFill>
            </a:endParaRPr>
          </a:p>
          <a:p>
            <a:pPr lvl="1"/>
            <a:r>
              <a:rPr lang="en-US" dirty="0">
                <a:solidFill>
                  <a:srgbClr val="212C65"/>
                </a:solidFill>
                <a:hlinkClick r:id="rId4"/>
              </a:rPr>
              <a:t>The History of Vaccines </a:t>
            </a:r>
            <a:endParaRPr lang="en-US" dirty="0">
              <a:solidFill>
                <a:srgbClr val="212C65"/>
              </a:solidFill>
            </a:endParaRPr>
          </a:p>
          <a:p>
            <a:pPr lvl="1"/>
            <a:r>
              <a:rPr lang="en-US" dirty="0">
                <a:solidFill>
                  <a:srgbClr val="212C65"/>
                </a:solidFill>
                <a:hlinkClick r:id="rId5"/>
              </a:rPr>
              <a:t>The History of Vaccines (Spanish translation) </a:t>
            </a:r>
            <a:endParaRPr lang="en-US" dirty="0">
              <a:solidFill>
                <a:srgbClr val="212C65"/>
              </a:solidFill>
            </a:endParaRPr>
          </a:p>
          <a:p>
            <a:pPr lvl="1"/>
            <a:r>
              <a:rPr lang="en-US" dirty="0">
                <a:solidFill>
                  <a:srgbClr val="212C65"/>
                </a:solidFill>
                <a:hlinkClick r:id="rId6"/>
              </a:rPr>
              <a:t>Trusting Vaccines </a:t>
            </a:r>
            <a:endParaRPr lang="en-US" dirty="0">
              <a:solidFill>
                <a:srgbClr val="212C65"/>
              </a:solidFill>
            </a:endParaRPr>
          </a:p>
          <a:p>
            <a:pPr lvl="1"/>
            <a:r>
              <a:rPr lang="en-US" dirty="0">
                <a:solidFill>
                  <a:srgbClr val="212C65"/>
                </a:solidFill>
                <a:hlinkClick r:id="rId7"/>
              </a:rPr>
              <a:t>Trusting Vaccines (Spanish translation)</a:t>
            </a:r>
            <a:endParaRPr lang="en-US" dirty="0"/>
          </a:p>
          <a:p>
            <a:pPr lvl="1"/>
            <a:endParaRPr lang="en-US" dirty="0"/>
          </a:p>
        </p:txBody>
      </p:sp>
      <p:sp>
        <p:nvSpPr>
          <p:cNvPr id="6" name="Slide Number Placeholder 5">
            <a:extLst>
              <a:ext uri="{FF2B5EF4-FFF2-40B4-BE49-F238E27FC236}">
                <a16:creationId xmlns:a16="http://schemas.microsoft.com/office/drawing/2014/main" id="{23B99485-B980-4D05-A1A5-EE50D737CFAF}"/>
              </a:ext>
            </a:extLst>
          </p:cNvPr>
          <p:cNvSpPr>
            <a:spLocks noGrp="1"/>
          </p:cNvSpPr>
          <p:nvPr>
            <p:ph type="sldNum" sz="quarter" idx="11"/>
          </p:nvPr>
        </p:nvSpPr>
        <p:spPr/>
        <p:txBody>
          <a:bodyPr/>
          <a:lstStyle/>
          <a:p>
            <a:fld id="{0627CD93-DB7E-4722-9CC1-C5F1E2275160}" type="slidenum">
              <a:rPr lang="en-US" smtClean="0"/>
              <a:pPr/>
              <a:t>87</a:t>
            </a:fld>
            <a:endParaRPr lang="en-US" dirty="0"/>
          </a:p>
        </p:txBody>
      </p:sp>
      <p:sp>
        <p:nvSpPr>
          <p:cNvPr id="7" name="Footer Placeholder 6">
            <a:extLst>
              <a:ext uri="{FF2B5EF4-FFF2-40B4-BE49-F238E27FC236}">
                <a16:creationId xmlns:a16="http://schemas.microsoft.com/office/drawing/2014/main" id="{2ADCDFB5-102A-47EE-8C80-4BE31B17DA2B}"/>
              </a:ext>
            </a:extLst>
          </p:cNvPr>
          <p:cNvSpPr>
            <a:spLocks noGrp="1"/>
          </p:cNvSpPr>
          <p:nvPr>
            <p:ph type="ftr" sz="quarter" idx="10"/>
          </p:nvPr>
        </p:nvSpPr>
        <p:spPr/>
        <p:txBody>
          <a:bodyPr/>
          <a:lstStyle/>
          <a:p>
            <a:r>
              <a:rPr lang="en-US"/>
              <a:t>Vaccination Management – February 24, 2021</a:t>
            </a:r>
            <a:endParaRPr lang="en-US" dirty="0"/>
          </a:p>
        </p:txBody>
      </p:sp>
    </p:spTree>
    <p:extLst>
      <p:ext uri="{BB962C8B-B14F-4D97-AF65-F5344CB8AC3E}">
        <p14:creationId xmlns:p14="http://schemas.microsoft.com/office/powerpoint/2010/main" val="3070362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09E95D-9C76-E84D-B926-64C70D1A9CFF}"/>
              </a:ext>
            </a:extLst>
          </p:cNvPr>
          <p:cNvSpPr/>
          <p:nvPr/>
        </p:nvSpPr>
        <p:spPr>
          <a:xfrm>
            <a:off x="0" y="1524000"/>
            <a:ext cx="12192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8D1B1A16-5EBB-894E-A0F3-D63EC238432C}"/>
              </a:ext>
            </a:extLst>
          </p:cNvPr>
          <p:cNvSpPr txBox="1">
            <a:spLocks/>
          </p:cNvSpPr>
          <p:nvPr/>
        </p:nvSpPr>
        <p:spPr>
          <a:xfrm>
            <a:off x="594360" y="280231"/>
            <a:ext cx="11379200" cy="10040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2"/>
                </a:solidFill>
              </a:rPr>
              <a:t>RAND 3.0: Commercial prices relative to Medicare vary widely across states</a:t>
            </a:r>
          </a:p>
        </p:txBody>
      </p:sp>
      <p:sp>
        <p:nvSpPr>
          <p:cNvPr id="8" name="Slide Number Placeholder 2">
            <a:extLst>
              <a:ext uri="{FF2B5EF4-FFF2-40B4-BE49-F238E27FC236}">
                <a16:creationId xmlns:a16="http://schemas.microsoft.com/office/drawing/2014/main" id="{76B2CB0F-216A-F845-9F00-8B88C82FEC3E}"/>
              </a:ext>
            </a:extLst>
          </p:cNvPr>
          <p:cNvSpPr txBox="1">
            <a:spLocks/>
          </p:cNvSpPr>
          <p:nvPr/>
        </p:nvSpPr>
        <p:spPr>
          <a:xfrm>
            <a:off x="9034338" y="64678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5A90CC-AD8B-0449-AA0D-FC3A6C80A4EB}" type="slidenum">
              <a:rPr lang="en-US" dirty="0" smtClean="0">
                <a:solidFill>
                  <a:schemeClr val="tx1">
                    <a:lumMod val="65000"/>
                    <a:lumOff val="35000"/>
                  </a:schemeClr>
                </a:solidFill>
                <a:latin typeface="Futura Std Book" panose="020B0502020204020303" pitchFamily="34" charset="0"/>
              </a:rPr>
              <a:pPr/>
              <a:t>88</a:t>
            </a:fld>
            <a:endParaRPr lang="en-US">
              <a:solidFill>
                <a:schemeClr val="tx1">
                  <a:lumMod val="65000"/>
                  <a:lumOff val="35000"/>
                </a:schemeClr>
              </a:solidFill>
              <a:latin typeface="Futura Std Book" panose="020B0502020204020303" pitchFamily="34" charset="0"/>
            </a:endParaRPr>
          </a:p>
        </p:txBody>
      </p:sp>
      <p:graphicFrame>
        <p:nvGraphicFramePr>
          <p:cNvPr id="7" name="Chart 6">
            <a:extLst>
              <a:ext uri="{FF2B5EF4-FFF2-40B4-BE49-F238E27FC236}">
                <a16:creationId xmlns:a16="http://schemas.microsoft.com/office/drawing/2014/main" id="{8C47F104-2250-C544-896E-BEB7E70EE1A7}"/>
              </a:ext>
            </a:extLst>
          </p:cNvPr>
          <p:cNvGraphicFramePr>
            <a:graphicFrameLocks/>
          </p:cNvGraphicFramePr>
          <p:nvPr>
            <p:extLst>
              <p:ext uri="{D42A27DB-BD31-4B8C-83A1-F6EECF244321}">
                <p14:modId xmlns:p14="http://schemas.microsoft.com/office/powerpoint/2010/main" val="1489086943"/>
              </p:ext>
            </p:extLst>
          </p:nvPr>
        </p:nvGraphicFramePr>
        <p:xfrm>
          <a:off x="280639" y="1799297"/>
          <a:ext cx="11630721" cy="454868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94FB49CC-4C9B-4818-B41A-B56A7B6D0AB1}"/>
              </a:ext>
            </a:extLst>
          </p:cNvPr>
          <p:cNvSpPr/>
          <p:nvPr/>
        </p:nvSpPr>
        <p:spPr>
          <a:xfrm>
            <a:off x="9468270" y="2280449"/>
            <a:ext cx="283790" cy="4067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Rectangle 9">
            <a:extLst>
              <a:ext uri="{FF2B5EF4-FFF2-40B4-BE49-F238E27FC236}">
                <a16:creationId xmlns:a16="http://schemas.microsoft.com/office/drawing/2014/main" id="{99DD4699-BAD4-4676-A2B1-071404A8C9F5}"/>
              </a:ext>
            </a:extLst>
          </p:cNvPr>
          <p:cNvSpPr/>
          <p:nvPr/>
        </p:nvSpPr>
        <p:spPr>
          <a:xfrm>
            <a:off x="8750548" y="2280449"/>
            <a:ext cx="283790" cy="4067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396850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71E3-0F3C-47D7-BC67-8898E6DFBC7C}"/>
              </a:ext>
            </a:extLst>
          </p:cNvPr>
          <p:cNvSpPr>
            <a:spLocks noGrp="1"/>
          </p:cNvSpPr>
          <p:nvPr>
            <p:ph type="title"/>
          </p:nvPr>
        </p:nvSpPr>
        <p:spPr/>
        <p:txBody>
          <a:bodyPr/>
          <a:lstStyle/>
          <a:p>
            <a:r>
              <a:rPr lang="en-US" sz="4000" dirty="0"/>
              <a:t>Lend Your Voice – RAND 4.0</a:t>
            </a:r>
          </a:p>
        </p:txBody>
      </p:sp>
      <p:sp>
        <p:nvSpPr>
          <p:cNvPr id="3" name="Content Placeholder 2">
            <a:extLst>
              <a:ext uri="{FF2B5EF4-FFF2-40B4-BE49-F238E27FC236}">
                <a16:creationId xmlns:a16="http://schemas.microsoft.com/office/drawing/2014/main" id="{400CE18D-2DD1-4AFE-B1DE-2225566A00C2}"/>
              </a:ext>
            </a:extLst>
          </p:cNvPr>
          <p:cNvSpPr>
            <a:spLocks noGrp="1"/>
          </p:cNvSpPr>
          <p:nvPr>
            <p:ph idx="1"/>
          </p:nvPr>
        </p:nvSpPr>
        <p:spPr>
          <a:xfrm>
            <a:off x="536575" y="1524000"/>
            <a:ext cx="10972800" cy="4373563"/>
          </a:xfrm>
        </p:spPr>
        <p:txBody>
          <a:bodyPr/>
          <a:lstStyle/>
          <a:p>
            <a:r>
              <a:rPr lang="en-US" sz="2400" b="1" dirty="0"/>
              <a:t>Employers</a:t>
            </a:r>
          </a:p>
          <a:p>
            <a:pPr lvl="1"/>
            <a:r>
              <a:rPr lang="en-US" sz="1800" b="1" dirty="0"/>
              <a:t>Submit</a:t>
            </a:r>
            <a:r>
              <a:rPr lang="en-US" sz="1800" dirty="0"/>
              <a:t> your claims data for RAND 4.0 – easy process</a:t>
            </a:r>
            <a:endParaRPr lang="en-US" sz="1800" dirty="0">
              <a:solidFill>
                <a:srgbClr val="FF0000"/>
              </a:solidFill>
            </a:endParaRPr>
          </a:p>
          <a:p>
            <a:pPr lvl="2"/>
            <a:r>
              <a:rPr lang="en-US" sz="1800" dirty="0">
                <a:hlinkClick r:id="rId2"/>
              </a:rPr>
              <a:t>RAND homepage</a:t>
            </a:r>
            <a:r>
              <a:rPr lang="en-US" sz="1800" dirty="0"/>
              <a:t> </a:t>
            </a:r>
          </a:p>
          <a:p>
            <a:pPr lvl="2"/>
            <a:r>
              <a:rPr lang="en-US" sz="1800" dirty="0">
                <a:hlinkClick r:id="rId3"/>
              </a:rPr>
              <a:t>Contact page to enter your information if interested in submitting data</a:t>
            </a:r>
            <a:r>
              <a:rPr lang="en-US" sz="1800" dirty="0"/>
              <a:t> </a:t>
            </a:r>
          </a:p>
          <a:p>
            <a:pPr lvl="2"/>
            <a:r>
              <a:rPr lang="en-US" sz="1800" dirty="0">
                <a:hlinkClick r:id="rId4"/>
              </a:rPr>
              <a:t>Hospital Price Transparency Study FAQs</a:t>
            </a:r>
            <a:r>
              <a:rPr lang="en-US" sz="1800" dirty="0"/>
              <a:t> </a:t>
            </a:r>
          </a:p>
          <a:p>
            <a:pPr lvl="1"/>
            <a:r>
              <a:rPr lang="en-US" sz="1800" b="1" dirty="0"/>
              <a:t>Lend</a:t>
            </a:r>
            <a:r>
              <a:rPr lang="en-US" sz="1800" dirty="0"/>
              <a:t> your employer voice to efforts to improve health care value in Wisconsin </a:t>
            </a:r>
          </a:p>
          <a:p>
            <a:pPr lvl="1"/>
            <a:r>
              <a:rPr lang="en-US" sz="1800" b="1" dirty="0"/>
              <a:t>Join</a:t>
            </a:r>
            <a:r>
              <a:rPr lang="en-US" sz="1800" dirty="0"/>
              <a:t> your regional employer coalitions and encourage other employers to do the same</a:t>
            </a:r>
          </a:p>
          <a:p>
            <a:pPr lvl="1"/>
            <a:r>
              <a:rPr lang="en-US" sz="1800" b="1" dirty="0"/>
              <a:t>Engage</a:t>
            </a:r>
            <a:r>
              <a:rPr lang="en-US" sz="1800" dirty="0"/>
              <a:t> with other quality and cost transparency initiatives </a:t>
            </a:r>
          </a:p>
          <a:p>
            <a:pPr marL="342874" lvl="1" indent="0">
              <a:buNone/>
            </a:pPr>
            <a:r>
              <a:rPr lang="en-US" sz="1800" dirty="0"/>
              <a:t>	(e.g.; </a:t>
            </a:r>
            <a:r>
              <a:rPr lang="en-US" sz="1800" dirty="0">
                <a:hlinkClick r:id="rId5"/>
              </a:rPr>
              <a:t>Wisconsin Health Information Organization</a:t>
            </a:r>
            <a:r>
              <a:rPr lang="en-US" sz="1800" dirty="0"/>
              <a:t>; </a:t>
            </a:r>
            <a:r>
              <a:rPr lang="en-US" sz="1800" dirty="0">
                <a:hlinkClick r:id="rId6"/>
              </a:rPr>
              <a:t>Wisconsin Collaborative for Health Care Quality</a:t>
            </a:r>
            <a:r>
              <a:rPr lang="en-US" sz="1800" dirty="0"/>
              <a:t>)</a:t>
            </a:r>
          </a:p>
          <a:p>
            <a:pPr lvl="1"/>
            <a:r>
              <a:rPr lang="en-US" sz="1800" b="1" dirty="0"/>
              <a:t>Use</a:t>
            </a:r>
            <a:r>
              <a:rPr lang="en-US" sz="1800" dirty="0"/>
              <a:t> the data to:</a:t>
            </a:r>
          </a:p>
          <a:p>
            <a:pPr lvl="2"/>
            <a:r>
              <a:rPr lang="en-US" sz="1800" dirty="0"/>
              <a:t>Reward physicians and hospitals providing high value health care</a:t>
            </a:r>
          </a:p>
          <a:p>
            <a:endParaRPr lang="en-US" dirty="0"/>
          </a:p>
        </p:txBody>
      </p:sp>
      <p:sp>
        <p:nvSpPr>
          <p:cNvPr id="4" name="Footer Placeholder 3">
            <a:extLst>
              <a:ext uri="{FF2B5EF4-FFF2-40B4-BE49-F238E27FC236}">
                <a16:creationId xmlns:a16="http://schemas.microsoft.com/office/drawing/2014/main" id="{1F441E01-B92F-4452-8B0F-8231D6C070E7}"/>
              </a:ext>
            </a:extLst>
          </p:cNvPr>
          <p:cNvSpPr>
            <a:spLocks noGrp="1"/>
          </p:cNvSpPr>
          <p:nvPr>
            <p:ph type="ftr" sz="quarter" idx="10"/>
          </p:nvPr>
        </p:nvSpPr>
        <p:spPr/>
        <p:txBody>
          <a:bodyPr/>
          <a:lstStyle/>
          <a:p>
            <a:r>
              <a:rPr lang="en-US"/>
              <a:t>Vaccination Management – February 24, 2021</a:t>
            </a:r>
            <a:endParaRPr lang="en-US" dirty="0"/>
          </a:p>
        </p:txBody>
      </p:sp>
      <p:sp>
        <p:nvSpPr>
          <p:cNvPr id="5" name="Slide Number Placeholder 4">
            <a:extLst>
              <a:ext uri="{FF2B5EF4-FFF2-40B4-BE49-F238E27FC236}">
                <a16:creationId xmlns:a16="http://schemas.microsoft.com/office/drawing/2014/main" id="{EB35E81A-2D09-41FF-AF5C-FBAA4AA477E2}"/>
              </a:ext>
            </a:extLst>
          </p:cNvPr>
          <p:cNvSpPr>
            <a:spLocks noGrp="1"/>
          </p:cNvSpPr>
          <p:nvPr>
            <p:ph type="sldNum" sz="quarter" idx="11"/>
          </p:nvPr>
        </p:nvSpPr>
        <p:spPr/>
        <p:txBody>
          <a:bodyPr/>
          <a:lstStyle/>
          <a:p>
            <a:fld id="{0627CD93-DB7E-4722-9CC1-C5F1E2275160}" type="slidenum">
              <a:rPr lang="en-US" smtClean="0"/>
              <a:pPr/>
              <a:t>89</a:t>
            </a:fld>
            <a:endParaRPr lang="en-US" dirty="0"/>
          </a:p>
        </p:txBody>
      </p:sp>
    </p:spTree>
    <p:extLst>
      <p:ext uri="{BB962C8B-B14F-4D97-AF65-F5344CB8AC3E}">
        <p14:creationId xmlns:p14="http://schemas.microsoft.com/office/powerpoint/2010/main" val="3498649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376985" y="2413947"/>
            <a:ext cx="4696724" cy="2940927"/>
          </a:xfrm>
          <a:prstGeom prst="roundRect">
            <a:avLst>
              <a:gd name="adj" fmla="val 38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1699484" y="0"/>
            <a:ext cx="9654316" cy="1056301"/>
          </a:xfrm>
        </p:spPr>
        <p:txBody>
          <a:bodyPr/>
          <a:lstStyle/>
          <a:p>
            <a:r>
              <a:rPr lang="en-US" dirty="0"/>
              <a:t>What are mRNA vaccines? </a:t>
            </a:r>
          </a:p>
        </p:txBody>
      </p:sp>
      <p:sp>
        <p:nvSpPr>
          <p:cNvPr id="3" name="Content Placeholder 2"/>
          <p:cNvSpPr>
            <a:spLocks noGrp="1"/>
          </p:cNvSpPr>
          <p:nvPr>
            <p:ph sz="half" idx="1"/>
          </p:nvPr>
        </p:nvSpPr>
        <p:spPr>
          <a:xfrm>
            <a:off x="782299" y="1313309"/>
            <a:ext cx="11291410" cy="1378140"/>
          </a:xfrm>
        </p:spPr>
        <p:txBody>
          <a:bodyPr/>
          <a:lstStyle/>
          <a:p>
            <a:pPr marL="0" indent="0">
              <a:buNone/>
            </a:pPr>
            <a:r>
              <a:rPr lang="en-US" sz="2400" b="0" dirty="0"/>
              <a:t>They carry genetic material that teaches our cells how to make a harmless piece of “spike protein,” which is found on the surface of the COVID-19 virus. </a:t>
            </a:r>
          </a:p>
        </p:txBody>
      </p:sp>
      <p:pic>
        <p:nvPicPr>
          <p:cNvPr id="5" name="WOvvyqJ-vwo"/>
          <p:cNvPicPr>
            <a:picLocks noGrp="1" noRot="1" noChangeAspect="1"/>
          </p:cNvPicPr>
          <p:nvPr>
            <p:ph sz="half" idx="2"/>
            <a:videoFile r:link="rId1"/>
          </p:nvPr>
        </p:nvPicPr>
        <p:blipFill rotWithShape="1">
          <a:blip r:embed="rId4"/>
          <a:srcRect l="16718" t="13149" r="16875" b="14274"/>
          <a:stretch/>
        </p:blipFill>
        <p:spPr>
          <a:xfrm>
            <a:off x="7537959" y="2539704"/>
            <a:ext cx="4374777" cy="2689412"/>
          </a:xfrm>
          <a:prstGeom prst="roundRect">
            <a:avLst>
              <a:gd name="adj" fmla="val 5439"/>
            </a:avLst>
          </a:prstGeom>
          <a:ln>
            <a:noFill/>
          </a:ln>
          <a:effectLst>
            <a:innerShdw blurRad="114300" dist="50800">
              <a:srgbClr val="000000">
                <a:alpha val="0"/>
              </a:srgbClr>
            </a:innerShdw>
          </a:effectLst>
        </p:spPr>
      </p:pic>
      <p:sp>
        <p:nvSpPr>
          <p:cNvPr id="9" name="TextBox 8"/>
          <p:cNvSpPr txBox="1"/>
          <p:nvPr/>
        </p:nvSpPr>
        <p:spPr>
          <a:xfrm>
            <a:off x="782299" y="2300085"/>
            <a:ext cx="6594686" cy="2693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2400" b="0" i="0" u="none" strike="noStrike" kern="1200" cap="none" spc="0" normalizeH="0" baseline="0" noProof="0" dirty="0">
                <a:ln>
                  <a:noFill/>
                </a:ln>
                <a:solidFill>
                  <a:srgbClr val="003D78"/>
                </a:solidFill>
                <a:effectLst/>
                <a:uLnTx/>
                <a:uFillTx/>
                <a:latin typeface="Helvetica" pitchFamily="2" charset="0"/>
                <a:ea typeface="+mn-ea"/>
                <a:cs typeface="+mn-cs"/>
              </a:rPr>
              <a:t>Cells display this piece of spike protein on their surface, and an immune response is triggered inside our bodies.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003D78"/>
                </a:solidFill>
                <a:effectLst/>
                <a:uLnTx/>
                <a:uFillTx/>
                <a:latin typeface="Helvetica" pitchFamily="2" charset="0"/>
                <a:ea typeface="+mn-ea"/>
                <a:cs typeface="+mn-cs"/>
              </a:rPr>
              <a:t>This produces antibodies to protect us from getting infected if the SARS-CoV-2 virus enters our bodies.</a:t>
            </a:r>
          </a:p>
        </p:txBody>
      </p:sp>
      <p:pic>
        <p:nvPicPr>
          <p:cNvPr id="10" name="Content Placeholder 3"/>
          <p:cNvPicPr>
            <a:picLocks noChangeAspect="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6632" t="39654" r="61192" b="46353"/>
          <a:stretch/>
        </p:blipFill>
        <p:spPr>
          <a:xfrm>
            <a:off x="88031" y="1341979"/>
            <a:ext cx="694268" cy="660400"/>
          </a:xfrm>
          <a:prstGeom prst="rect">
            <a:avLst/>
          </a:prstGeom>
        </p:spPr>
      </p:pic>
      <p:pic>
        <p:nvPicPr>
          <p:cNvPr id="12" name="Content Placeholder 3"/>
          <p:cNvPicPr>
            <a:picLocks noChangeAspect="1"/>
          </p:cNvPicPr>
          <p:nvPr/>
        </p:nvPicPr>
        <p:blipFill rotWithShape="1">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3926" t="81443" r="43898" b="4564"/>
          <a:stretch/>
        </p:blipFill>
        <p:spPr>
          <a:xfrm>
            <a:off x="88030" y="3980329"/>
            <a:ext cx="733439" cy="697660"/>
          </a:xfrm>
          <a:prstGeom prst="rect">
            <a:avLst/>
          </a:prstGeom>
        </p:spPr>
      </p:pic>
      <p:grpSp>
        <p:nvGrpSpPr>
          <p:cNvPr id="20" name="Group 19"/>
          <p:cNvGrpSpPr/>
          <p:nvPr/>
        </p:nvGrpSpPr>
        <p:grpSpPr>
          <a:xfrm>
            <a:off x="170440" y="2539704"/>
            <a:ext cx="543904" cy="687599"/>
            <a:chOff x="77421" y="2413947"/>
            <a:chExt cx="740202" cy="789581"/>
          </a:xfrm>
        </p:grpSpPr>
        <p:pic>
          <p:nvPicPr>
            <p:cNvPr id="15" name="Content Placeholder 3"/>
            <p:cNvPicPr>
              <a:picLocks noChangeAspect="1"/>
            </p:cNvPicPr>
            <p:nvPr/>
          </p:nvPicPr>
          <p:blipFill rotWithShape="1">
            <a:blip r:embed="rId6"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7">
                      <a14:imgEffect>
                        <a14:backgroundRemoval t="19503" b="32983" l="61788" r="73339">
                          <a14:foregroundMark x1="69858" y1="29637" x2="69858" y2="30497"/>
                          <a14:foregroundMark x1="69699" y1="31836" x2="70016" y2="31836"/>
                          <a14:foregroundMark x1="64953" y1="20841" x2="66218" y2="20172"/>
                          <a14:foregroundMark x1="62421" y1="26864" x2="62658" y2="28107"/>
                          <a14:foregroundMark x1="62579" y1="23805" x2="63054" y2="22658"/>
                        </a14:backgroundRemoval>
                      </a14:imgEffect>
                    </a14:imgLayer>
                  </a14:imgProps>
                </a:ext>
                <a:ext uri="{28A0092B-C50C-407E-A947-70E740481C1C}">
                  <a14:useLocalDpi xmlns:a14="http://schemas.microsoft.com/office/drawing/2010/main" val="0"/>
                </a:ext>
              </a:extLst>
            </a:blip>
            <a:srcRect l="66962" t="26505" r="27146" b="67614"/>
            <a:stretch/>
          </p:blipFill>
          <p:spPr>
            <a:xfrm>
              <a:off x="221193" y="2789686"/>
              <a:ext cx="493547" cy="413842"/>
            </a:xfrm>
            <a:prstGeom prst="rect">
              <a:avLst/>
            </a:prstGeom>
          </p:spPr>
        </p:pic>
        <p:pic>
          <p:nvPicPr>
            <p:cNvPr id="16" name="Content Placeholder 3"/>
            <p:cNvPicPr>
              <a:picLocks noChangeAspect="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7">
                      <a14:imgEffect>
                        <a14:backgroundRemoval t="19503" b="32983" l="61788" r="73339">
                          <a14:foregroundMark x1="69858" y1="29637" x2="69858" y2="30497"/>
                          <a14:foregroundMark x1="69699" y1="31836" x2="70016" y2="31836"/>
                          <a14:foregroundMark x1="64953" y1="20841" x2="66218" y2="20172"/>
                        </a14:backgroundRemoval>
                      </a14:imgEffect>
                    </a14:imgLayer>
                  </a14:imgProps>
                </a:ext>
                <a:ext uri="{28A0092B-C50C-407E-A947-70E740481C1C}">
                  <a14:useLocalDpi xmlns:a14="http://schemas.microsoft.com/office/drawing/2010/main" val="0"/>
                </a:ext>
              </a:extLst>
            </a:blip>
            <a:srcRect l="64296" t="19139" r="32271" b="75801"/>
            <a:stretch/>
          </p:blipFill>
          <p:spPr>
            <a:xfrm>
              <a:off x="293375" y="2413947"/>
              <a:ext cx="284698" cy="352557"/>
            </a:xfrm>
            <a:prstGeom prst="rect">
              <a:avLst/>
            </a:prstGeom>
          </p:spPr>
        </p:pic>
        <p:pic>
          <p:nvPicPr>
            <p:cNvPr id="17" name="Content Placeholder 3"/>
            <p:cNvPicPr>
              <a:picLocks noChangeAspect="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7">
                      <a14:imgEffect>
                        <a14:backgroundRemoval t="19503" b="32983" l="61788" r="73339">
                          <a14:foregroundMark x1="69858" y1="29637" x2="69858" y2="30497"/>
                          <a14:foregroundMark x1="69699" y1="31836" x2="70016" y2="31836"/>
                          <a14:foregroundMark x1="64953" y1="20841" x2="66218" y2="20172"/>
                        </a14:backgroundRemoval>
                      </a14:imgEffect>
                    </a14:imgLayer>
                  </a14:imgProps>
                </a:ext>
                <a:ext uri="{28A0092B-C50C-407E-A947-70E740481C1C}">
                  <a14:useLocalDpi xmlns:a14="http://schemas.microsoft.com/office/drawing/2010/main" val="0"/>
                </a:ext>
              </a:extLst>
            </a:blip>
            <a:srcRect l="64296" t="19139" r="32271" b="75801"/>
            <a:stretch/>
          </p:blipFill>
          <p:spPr>
            <a:xfrm>
              <a:off x="77421" y="2611645"/>
              <a:ext cx="287544" cy="356082"/>
            </a:xfrm>
            <a:prstGeom prst="rect">
              <a:avLst/>
            </a:prstGeom>
          </p:spPr>
        </p:pic>
        <p:pic>
          <p:nvPicPr>
            <p:cNvPr id="18" name="Content Placeholder 3"/>
            <p:cNvPicPr>
              <a:picLocks noChangeAspect="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7">
                      <a14:imgEffect>
                        <a14:backgroundRemoval t="19503" b="32983" l="61788" r="73339">
                          <a14:foregroundMark x1="69858" y1="29637" x2="69858" y2="30497"/>
                          <a14:foregroundMark x1="69699" y1="31836" x2="70016" y2="31836"/>
                          <a14:foregroundMark x1="64953" y1="20841" x2="66218" y2="20172"/>
                        </a14:backgroundRemoval>
                      </a14:imgEffect>
                    </a14:imgLayer>
                  </a14:imgProps>
                </a:ext>
                <a:ext uri="{28A0092B-C50C-407E-A947-70E740481C1C}">
                  <a14:useLocalDpi xmlns:a14="http://schemas.microsoft.com/office/drawing/2010/main" val="0"/>
                </a:ext>
              </a:extLst>
            </a:blip>
            <a:srcRect l="64296" t="19139" r="32271" b="75801"/>
            <a:stretch/>
          </p:blipFill>
          <p:spPr>
            <a:xfrm>
              <a:off x="530079" y="2605697"/>
              <a:ext cx="287544" cy="356082"/>
            </a:xfrm>
            <a:prstGeom prst="rect">
              <a:avLst/>
            </a:prstGeom>
          </p:spPr>
        </p:pic>
      </p:grpSp>
    </p:spTree>
    <p:extLst>
      <p:ext uri="{BB962C8B-B14F-4D97-AF65-F5344CB8AC3E}">
        <p14:creationId xmlns:p14="http://schemas.microsoft.com/office/powerpoint/2010/main" val="155762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AF01-69C7-7445-9766-56BE4269CD85}"/>
              </a:ext>
            </a:extLst>
          </p:cNvPr>
          <p:cNvSpPr>
            <a:spLocks noGrp="1"/>
          </p:cNvSpPr>
          <p:nvPr>
            <p:ph type="title"/>
          </p:nvPr>
        </p:nvSpPr>
        <p:spPr>
          <a:xfrm>
            <a:off x="2840190" y="1334689"/>
            <a:ext cx="3962401" cy="1314451"/>
          </a:xfrm>
        </p:spPr>
        <p:txBody>
          <a:bodyPr/>
          <a:lstStyle/>
          <a:p>
            <a:r>
              <a:rPr lang="en-US" b="1" dirty="0"/>
              <a:t>Questions &amp; Answers</a:t>
            </a:r>
          </a:p>
        </p:txBody>
      </p:sp>
      <p:sp>
        <p:nvSpPr>
          <p:cNvPr id="3" name="Text Placeholder 2">
            <a:extLst>
              <a:ext uri="{FF2B5EF4-FFF2-40B4-BE49-F238E27FC236}">
                <a16:creationId xmlns:a16="http://schemas.microsoft.com/office/drawing/2014/main" id="{8CF7ADB5-5DAA-6849-873B-B2C9B38B1B0E}"/>
              </a:ext>
            </a:extLst>
          </p:cNvPr>
          <p:cNvSpPr>
            <a:spLocks noGrp="1"/>
          </p:cNvSpPr>
          <p:nvPr>
            <p:ph type="body" idx="1"/>
          </p:nvPr>
        </p:nvSpPr>
        <p:spPr>
          <a:xfrm>
            <a:off x="2840190" y="2914658"/>
            <a:ext cx="4038601" cy="1820465"/>
          </a:xfrm>
        </p:spPr>
        <p:txBody>
          <a:bodyPr>
            <a:normAutofit/>
          </a:bodyPr>
          <a:lstStyle/>
          <a:p>
            <a:r>
              <a:rPr lang="en-US" sz="2400" b="1" dirty="0"/>
              <a:t>Cheryl </a:t>
            </a:r>
            <a:r>
              <a:rPr lang="en-US" sz="2400" b="1" dirty="0" err="1"/>
              <a:t>DeMars</a:t>
            </a:r>
            <a:endParaRPr lang="en-US" sz="2400" b="1" dirty="0"/>
          </a:p>
          <a:p>
            <a:r>
              <a:rPr lang="en-US" sz="2400" b="1" i="1" dirty="0"/>
              <a:t>CEO</a:t>
            </a:r>
          </a:p>
          <a:p>
            <a:r>
              <a:rPr lang="en-US" sz="2400" b="1" dirty="0"/>
              <a:t>The Alliance</a:t>
            </a:r>
          </a:p>
          <a:p>
            <a:endParaRPr lang="en-US" sz="2400" b="1" i="1" dirty="0"/>
          </a:p>
        </p:txBody>
      </p:sp>
      <p:sp>
        <p:nvSpPr>
          <p:cNvPr id="4" name="Footer Placeholder 3">
            <a:extLst>
              <a:ext uri="{FF2B5EF4-FFF2-40B4-BE49-F238E27FC236}">
                <a16:creationId xmlns:a16="http://schemas.microsoft.com/office/drawing/2014/main" id="{AB3C3762-3C9D-954D-B539-B143CAC8ABC3}"/>
              </a:ext>
            </a:extLst>
          </p:cNvPr>
          <p:cNvSpPr>
            <a:spLocks noGrp="1"/>
          </p:cNvSpPr>
          <p:nvPr>
            <p:ph type="ftr" sz="quarter" idx="10"/>
          </p:nvPr>
        </p:nvSpPr>
        <p:spPr>
          <a:xfrm>
            <a:off x="1117600" y="6400810"/>
            <a:ext cx="7416800" cy="365125"/>
          </a:xfrm>
        </p:spPr>
        <p:txBody>
          <a:bodyPr/>
          <a:lstStyle/>
          <a:p>
            <a:r>
              <a:rPr lang="en-US" dirty="0"/>
              <a:t>Vaccination Management – February 24, 2021</a:t>
            </a:r>
          </a:p>
        </p:txBody>
      </p:sp>
      <p:sp>
        <p:nvSpPr>
          <p:cNvPr id="5" name="Slide Number Placeholder 4">
            <a:extLst>
              <a:ext uri="{FF2B5EF4-FFF2-40B4-BE49-F238E27FC236}">
                <a16:creationId xmlns:a16="http://schemas.microsoft.com/office/drawing/2014/main" id="{DEC9E0C1-D746-0D45-8332-1A7B3A29D177}"/>
              </a:ext>
            </a:extLst>
          </p:cNvPr>
          <p:cNvSpPr>
            <a:spLocks noGrp="1"/>
          </p:cNvSpPr>
          <p:nvPr>
            <p:ph type="sldNum" sz="quarter" idx="11"/>
          </p:nvPr>
        </p:nvSpPr>
        <p:spPr>
          <a:xfrm>
            <a:off x="508000" y="6400810"/>
            <a:ext cx="609600" cy="365125"/>
          </a:xfrm>
        </p:spPr>
        <p:txBody>
          <a:bodyPr/>
          <a:lstStyle/>
          <a:p>
            <a:fld id="{0627CD93-DB7E-4722-9CC1-C5F1E2275160}" type="slidenum">
              <a:rPr lang="en-US" smtClean="0"/>
              <a:pPr/>
              <a:t>90</a:t>
            </a:fld>
            <a:endParaRPr lang="en-US" dirty="0"/>
          </a:p>
        </p:txBody>
      </p:sp>
    </p:spTree>
    <p:extLst>
      <p:ext uri="{BB962C8B-B14F-4D97-AF65-F5344CB8AC3E}">
        <p14:creationId xmlns:p14="http://schemas.microsoft.com/office/powerpoint/2010/main" val="775568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81657" y="1714501"/>
            <a:ext cx="3962401" cy="1314451"/>
          </a:xfrm>
        </p:spPr>
        <p:txBody>
          <a:bodyPr/>
          <a:lstStyle/>
          <a:p>
            <a:pPr algn="ctr"/>
            <a:r>
              <a:rPr lang="en-US" sz="5400" dirty="0"/>
              <a:t>Thank You!</a:t>
            </a:r>
          </a:p>
        </p:txBody>
      </p:sp>
      <p:sp>
        <p:nvSpPr>
          <p:cNvPr id="3" name="Text Placeholder 2">
            <a:extLst>
              <a:ext uri="{FF2B5EF4-FFF2-40B4-BE49-F238E27FC236}">
                <a16:creationId xmlns:a16="http://schemas.microsoft.com/office/drawing/2014/main" id="{6B68A26E-9DDF-4E0E-814D-E65B83536776}"/>
              </a:ext>
            </a:extLst>
          </p:cNvPr>
          <p:cNvSpPr>
            <a:spLocks noGrp="1"/>
          </p:cNvSpPr>
          <p:nvPr>
            <p:ph type="body" idx="1"/>
          </p:nvPr>
        </p:nvSpPr>
        <p:spPr>
          <a:xfrm>
            <a:off x="5581657" y="3426522"/>
            <a:ext cx="4038601" cy="1820465"/>
          </a:xfrm>
        </p:spPr>
        <p:txBody>
          <a:bodyPr>
            <a:normAutofit/>
          </a:bodyPr>
          <a:lstStyle/>
          <a:p>
            <a:pPr algn="ctr"/>
            <a:r>
              <a:rPr lang="en-US" sz="2400" dirty="0"/>
              <a:t>Questions?</a:t>
            </a:r>
          </a:p>
        </p:txBody>
      </p:sp>
      <p:sp>
        <p:nvSpPr>
          <p:cNvPr id="4" name="Footer Placeholder 3"/>
          <p:cNvSpPr>
            <a:spLocks noGrp="1"/>
          </p:cNvSpPr>
          <p:nvPr>
            <p:ph type="ftr" sz="quarter" idx="10"/>
          </p:nvPr>
        </p:nvSpPr>
        <p:spPr>
          <a:xfrm>
            <a:off x="1117600" y="6400810"/>
            <a:ext cx="7416800" cy="365125"/>
          </a:xfrm>
        </p:spPr>
        <p:txBody>
          <a:bodyPr/>
          <a:lstStyle/>
          <a:p>
            <a:r>
              <a:rPr lang="en-US"/>
              <a:t>Vaccination Management – February 24, 2021</a:t>
            </a:r>
            <a:endParaRPr lang="en-US" dirty="0"/>
          </a:p>
        </p:txBody>
      </p:sp>
      <p:sp>
        <p:nvSpPr>
          <p:cNvPr id="9" name="Slide Number Placeholder 8">
            <a:extLst>
              <a:ext uri="{FF2B5EF4-FFF2-40B4-BE49-F238E27FC236}">
                <a16:creationId xmlns:a16="http://schemas.microsoft.com/office/drawing/2014/main" id="{CDE235D7-4C4C-4356-9A68-2DC9CFF2F3E9}"/>
              </a:ext>
            </a:extLst>
          </p:cNvPr>
          <p:cNvSpPr>
            <a:spLocks noGrp="1"/>
          </p:cNvSpPr>
          <p:nvPr>
            <p:ph type="sldNum" sz="quarter" idx="11"/>
          </p:nvPr>
        </p:nvSpPr>
        <p:spPr>
          <a:xfrm>
            <a:off x="508000" y="6400810"/>
            <a:ext cx="609600" cy="365125"/>
          </a:xfrm>
        </p:spPr>
        <p:txBody>
          <a:bodyPr/>
          <a:lstStyle/>
          <a:p>
            <a:fld id="{0627CD93-DB7E-4722-9CC1-C5F1E2275160}" type="slidenum">
              <a:rPr lang="en-US" smtClean="0"/>
              <a:pPr/>
              <a:t>91</a:t>
            </a:fld>
            <a:endParaRPr lang="en-US" dirty="0"/>
          </a:p>
        </p:txBody>
      </p:sp>
      <p:sp>
        <p:nvSpPr>
          <p:cNvPr id="10" name="Footer Placeholder 2">
            <a:extLst>
              <a:ext uri="{FF2B5EF4-FFF2-40B4-BE49-F238E27FC236}">
                <a16:creationId xmlns:a16="http://schemas.microsoft.com/office/drawing/2014/main" id="{5922FD93-1608-4ACD-9C31-B282E123D80D}"/>
              </a:ext>
            </a:extLst>
          </p:cNvPr>
          <p:cNvSpPr txBox="1">
            <a:spLocks/>
          </p:cNvSpPr>
          <p:nvPr/>
        </p:nvSpPr>
        <p:spPr>
          <a:xfrm>
            <a:off x="2362200" y="5657851"/>
            <a:ext cx="5562600" cy="273844"/>
          </a:xfrm>
          <a:prstGeom prst="rect">
            <a:avLst/>
          </a:prstGeom>
        </p:spPr>
        <p:txBody>
          <a:bodyPr vert="horz" lIns="68580" tIns="34291" rIns="68580" bIns="34291"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a:t>RAND 3.0 Results – September 24, 2020</a:t>
            </a:r>
            <a:endParaRPr lang="en-US" sz="675" dirty="0"/>
          </a:p>
        </p:txBody>
      </p:sp>
    </p:spTree>
    <p:extLst>
      <p:ext uri="{BB962C8B-B14F-4D97-AF65-F5344CB8AC3E}">
        <p14:creationId xmlns:p14="http://schemas.microsoft.com/office/powerpoint/2010/main" val="1975184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BHCG">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E7E6E6"/>
      </a:lt2>
      <a:accent1>
        <a:srgbClr val="AE0A09"/>
      </a:accent1>
      <a:accent2>
        <a:srgbClr val="095A6F"/>
      </a:accent2>
      <a:accent3>
        <a:srgbClr val="A5A5A5"/>
      </a:accent3>
      <a:accent4>
        <a:srgbClr val="FFC000"/>
      </a:accent4>
      <a:accent5>
        <a:srgbClr val="4472C4"/>
      </a:accent5>
      <a:accent6>
        <a:srgbClr val="70AD47"/>
      </a:accent6>
      <a:hlink>
        <a:srgbClr val="0563C1"/>
      </a:hlink>
      <a:folHlink>
        <a:srgbClr val="AE0A0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Quarles and Brady Powerpoint Template E.potx" id="{0DC225CB-3AB3-4C41-959D-FAF9F810AD49}" vid="{2E1178A8-5609-4E33-B930-8D64C6F45CBE}"/>
    </a:ext>
  </a:extLst>
</a:theme>
</file>

<file path=ppt/theme/theme4.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COVID-19 Vaccine Template Master">
  <a:themeElements>
    <a:clrScheme name="DHS">
      <a:dk1>
        <a:srgbClr val="003D78"/>
      </a:dk1>
      <a:lt1>
        <a:srgbClr val="FFFFFF"/>
      </a:lt1>
      <a:dk2>
        <a:srgbClr val="19767C"/>
      </a:dk2>
      <a:lt2>
        <a:srgbClr val="E0EEF0"/>
      </a:lt2>
      <a:accent1>
        <a:srgbClr val="003D78"/>
      </a:accent1>
      <a:accent2>
        <a:srgbClr val="19767C"/>
      </a:accent2>
      <a:accent3>
        <a:srgbClr val="A9CED3"/>
      </a:accent3>
      <a:accent4>
        <a:srgbClr val="001932"/>
      </a:accent4>
      <a:accent5>
        <a:srgbClr val="37656B"/>
      </a:accent5>
      <a:accent6>
        <a:srgbClr val="E0EEF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VID-19 Vaccine Template Master" id="{D4C52456-4D3E-4445-94E9-2306EB0F78FA}" vid="{20F92752-8622-4D2B-A0F1-81CF79E18704}"/>
    </a:ext>
  </a:extLst>
</a:theme>
</file>

<file path=ppt/theme/theme6.xml><?xml version="1.0" encoding="utf-8"?>
<a:theme xmlns:a="http://schemas.openxmlformats.org/drawingml/2006/main" name="Medium Blue with Section Titles">
  <a:themeElements>
    <a:clrScheme name="Ascension">
      <a:dk1>
        <a:srgbClr val="000000"/>
      </a:dk1>
      <a:lt1>
        <a:srgbClr val="FFFFFF"/>
      </a:lt1>
      <a:dk2>
        <a:srgbClr val="1B4297"/>
      </a:dk2>
      <a:lt2>
        <a:srgbClr val="1E69D2"/>
      </a:lt2>
      <a:accent1>
        <a:srgbClr val="00A890"/>
      </a:accent1>
      <a:accent2>
        <a:srgbClr val="B40F87"/>
      </a:accent2>
      <a:accent3>
        <a:srgbClr val="FFB400"/>
      </a:accent3>
      <a:accent4>
        <a:srgbClr val="1B4297"/>
      </a:accent4>
      <a:accent5>
        <a:srgbClr val="1E69D2"/>
      </a:accent5>
      <a:accent6>
        <a:srgbClr val="00A890"/>
      </a:accent6>
      <a:hlink>
        <a:srgbClr val="B40F87"/>
      </a:hlink>
      <a:folHlink>
        <a:srgbClr val="FFB4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54F7051D396D45A6DF05B13F3E2F69" ma:contentTypeVersion="12" ma:contentTypeDescription="Create a new document." ma:contentTypeScope="" ma:versionID="550b34f5742cecefaccfcfbbbfb6f9a2">
  <xsd:schema xmlns:xsd="http://www.w3.org/2001/XMLSchema" xmlns:xs="http://www.w3.org/2001/XMLSchema" xmlns:p="http://schemas.microsoft.com/office/2006/metadata/properties" xmlns:ns2="b50398ac-1cfa-4a40-827d-fc815904e394" xmlns:ns3="12725bc3-b9bd-4874-9716-50cbf1be8af5" targetNamespace="http://schemas.microsoft.com/office/2006/metadata/properties" ma:root="true" ma:fieldsID="1d075ce71813504c620a0a0126c58716" ns2:_="" ns3:_="">
    <xsd:import namespace="b50398ac-1cfa-4a40-827d-fc815904e394"/>
    <xsd:import namespace="12725bc3-b9bd-4874-9716-50cbf1be8af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0398ac-1cfa-4a40-827d-fc815904e3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725bc3-b9bd-4874-9716-50cbf1be8af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A219E5-DC89-41A8-A138-BE72BBAC9545}"/>
</file>

<file path=customXml/itemProps2.xml><?xml version="1.0" encoding="utf-8"?>
<ds:datastoreItem xmlns:ds="http://schemas.openxmlformats.org/officeDocument/2006/customXml" ds:itemID="{8BCE26CB-30EA-4B2F-9276-657AEB1FEF33}"/>
</file>

<file path=customXml/itemProps3.xml><?xml version="1.0" encoding="utf-8"?>
<ds:datastoreItem xmlns:ds="http://schemas.openxmlformats.org/officeDocument/2006/customXml" ds:itemID="{3934D69D-6CEA-4A74-8505-9C0F3FA49B26}"/>
</file>

<file path=docProps/app.xml><?xml version="1.0" encoding="utf-8"?>
<Properties xmlns="http://schemas.openxmlformats.org/officeDocument/2006/extended-properties" xmlns:vt="http://schemas.openxmlformats.org/officeDocument/2006/docPropsVTypes">
  <Template>BHCG</Template>
  <TotalTime>583</TotalTime>
  <Words>4875</Words>
  <Application>Microsoft Office PowerPoint</Application>
  <PresentationFormat>Widescreen</PresentationFormat>
  <Paragraphs>718</Paragraphs>
  <Slides>91</Slides>
  <Notes>36</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91</vt:i4>
      </vt:variant>
    </vt:vector>
  </HeadingPairs>
  <TitlesOfParts>
    <vt:vector size="109" baseType="lpstr">
      <vt:lpstr>Arial</vt:lpstr>
      <vt:lpstr>BlinkMacSystemFont</vt:lpstr>
      <vt:lpstr>Calibri</vt:lpstr>
      <vt:lpstr>Frank Ruhl Libre</vt:lpstr>
      <vt:lpstr>Futura Std Book</vt:lpstr>
      <vt:lpstr>Georgia</vt:lpstr>
      <vt:lpstr>Gill Sans MT</vt:lpstr>
      <vt:lpstr>Helvetica</vt:lpstr>
      <vt:lpstr>Roboto</vt:lpstr>
      <vt:lpstr>Times</vt:lpstr>
      <vt:lpstr>Times New Roman</vt:lpstr>
      <vt:lpstr>Wingdings</vt:lpstr>
      <vt:lpstr>BHCG</vt:lpstr>
      <vt:lpstr>1_Office Theme</vt:lpstr>
      <vt:lpstr>Office Theme</vt:lpstr>
      <vt:lpstr>Parcel</vt:lpstr>
      <vt:lpstr>COVID-19 Vaccine Template Master</vt:lpstr>
      <vt:lpstr>Medium Blue with Section Titles</vt:lpstr>
      <vt:lpstr>COVID-19 Vaccination Management for Employers</vt:lpstr>
      <vt:lpstr>Today’s Agenda of Panelists</vt:lpstr>
      <vt:lpstr>Jon Meiman, MD </vt:lpstr>
      <vt:lpstr>COVID-19 vaccination information for employers</vt:lpstr>
      <vt:lpstr>PowerPoint Presentation</vt:lpstr>
      <vt:lpstr>Vaccine Updates</vt:lpstr>
      <vt:lpstr>Currently Authorized Vaccines</vt:lpstr>
      <vt:lpstr>Currently Authorized Vaccines</vt:lpstr>
      <vt:lpstr>What are mRNA vaccines? </vt:lpstr>
      <vt:lpstr>Facts about mRNA vaccines</vt:lpstr>
      <vt:lpstr>What vaccine side effects can I expect?</vt:lpstr>
      <vt:lpstr>Emergency Use Authorization</vt:lpstr>
      <vt:lpstr>How do we know the vaccines are safe?  </vt:lpstr>
      <vt:lpstr>Eligible Groups</vt:lpstr>
      <vt:lpstr>PowerPoint Presentation</vt:lpstr>
      <vt:lpstr>Educators and Child Care </vt:lpstr>
      <vt:lpstr>Public-Facing Essential Workers </vt:lpstr>
      <vt:lpstr>Public-Facing Essential Workers</vt:lpstr>
      <vt:lpstr>Public-Facing Essential Workers</vt:lpstr>
      <vt:lpstr>Public-Facing Essential Workers</vt:lpstr>
      <vt:lpstr>Non-Frontline Essential Health Care Personnel </vt:lpstr>
      <vt:lpstr>Congregate Living Facility Staff and Residents </vt:lpstr>
      <vt:lpstr>Prioritization</vt:lpstr>
      <vt:lpstr>Congregate Living Facility Staff and Residents (cont)</vt:lpstr>
      <vt:lpstr>Vaccinating March 1 Eligible Groups</vt:lpstr>
      <vt:lpstr>Website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Lindsey Davis </vt:lpstr>
      <vt:lpstr>Employer Considerations For Selecting A Covid-19 Vaccination Program</vt:lpstr>
      <vt:lpstr>Presenter </vt:lpstr>
      <vt:lpstr>Agenda </vt:lpstr>
      <vt:lpstr>Compulsory Vaccination Programs</vt:lpstr>
      <vt:lpstr>PowerPoint Presentation</vt:lpstr>
      <vt:lpstr>Compulsory Vaccination Programs cont.</vt:lpstr>
      <vt:lpstr>Compulsory Vaccination Programs cont.</vt:lpstr>
      <vt:lpstr>Employer-Encouraged Vaccination Programs </vt:lpstr>
      <vt:lpstr>Employer-Encouraged Vaccination Programs cont.</vt:lpstr>
      <vt:lpstr>Employer-Encouraged Vaccination Programs cont. </vt:lpstr>
      <vt:lpstr>Voluntary Vaccination Programs</vt:lpstr>
      <vt:lpstr>Voluntary Vaccination Programs cont.</vt:lpstr>
      <vt:lpstr>Voluntary Vaccination Programs cont.</vt:lpstr>
      <vt:lpstr>Voluntary Vaccination Programs cont.</vt:lpstr>
      <vt:lpstr>Predicting Potential Issues </vt:lpstr>
      <vt:lpstr>Anticipated Issues Post-Widespread Vaccination Availability</vt:lpstr>
      <vt:lpstr>Thank you! </vt:lpstr>
      <vt:lpstr>Jim Sheeran</vt:lpstr>
      <vt:lpstr> A BHCG Member Employer Perspective</vt:lpstr>
      <vt:lpstr>Molson Coors – Covid-19 Response Framework</vt:lpstr>
      <vt:lpstr>Covid-19 Policy Guardrails</vt:lpstr>
      <vt:lpstr>Molson Coors Vaccine Policy</vt:lpstr>
      <vt:lpstr>Molson Coors Vaccine Policy</vt:lpstr>
      <vt:lpstr>Molson Coors Vaccine Policy</vt:lpstr>
      <vt:lpstr>Molson Coors Vaccine Pay Policy</vt:lpstr>
      <vt:lpstr>Margaret Hennessy, MD</vt:lpstr>
      <vt:lpstr>Ascension Wisconsin Associate COVID-19 Vaccination Plan</vt:lpstr>
      <vt:lpstr>Preparation</vt:lpstr>
      <vt:lpstr>Launch - December 16, 2020</vt:lpstr>
      <vt:lpstr>Lessons Learned</vt:lpstr>
      <vt:lpstr>Lessons Learned </vt:lpstr>
      <vt:lpstr>Employer Advice</vt:lpstr>
      <vt:lpstr>Employer Advice - Educational Resources</vt:lpstr>
      <vt:lpstr>PowerPoint Presentation</vt:lpstr>
      <vt:lpstr>Reducing Vaccine Hesitancy Among Employees Video Resources</vt:lpstr>
      <vt:lpstr>PowerPoint Presentation</vt:lpstr>
      <vt:lpstr>Lend Your Voice – RAND 4.0</vt:lpstr>
      <vt:lpstr>Questions &amp; Answers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 3.0 – Hospital Price Transparency Report Results  September 24, 2020</dc:title>
  <dc:creator>Mary Rode</dc:creator>
  <cp:lastModifiedBy>Joleen Hohl</cp:lastModifiedBy>
  <cp:revision>53</cp:revision>
  <cp:lastPrinted>2018-10-22T19:02:33Z</cp:lastPrinted>
  <dcterms:created xsi:type="dcterms:W3CDTF">2020-09-11T12:40:44Z</dcterms:created>
  <dcterms:modified xsi:type="dcterms:W3CDTF">2021-02-24T11:10:20Z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0x0101002154F7051D396D45A6DF05B13F3E2F69</vt:lpwstr>
  </property>
</Properties>
</file>