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Lst>
  <p:notesMasterIdLst>
    <p:notesMasterId r:id="rId53"/>
  </p:notesMasterIdLst>
  <p:handoutMasterIdLst>
    <p:handoutMasterId r:id="rId54"/>
  </p:handoutMasterIdLst>
  <p:sldIdLst>
    <p:sldId id="298" r:id="rId6"/>
    <p:sldId id="300" r:id="rId7"/>
    <p:sldId id="282" r:id="rId8"/>
    <p:sldId id="500" r:id="rId9"/>
    <p:sldId id="501" r:id="rId10"/>
    <p:sldId id="502" r:id="rId11"/>
    <p:sldId id="503" r:id="rId12"/>
    <p:sldId id="504" r:id="rId13"/>
    <p:sldId id="505" r:id="rId14"/>
    <p:sldId id="506" r:id="rId15"/>
    <p:sldId id="507" r:id="rId16"/>
    <p:sldId id="508" r:id="rId17"/>
    <p:sldId id="509" r:id="rId18"/>
    <p:sldId id="510" r:id="rId19"/>
    <p:sldId id="511" r:id="rId20"/>
    <p:sldId id="512" r:id="rId21"/>
    <p:sldId id="513" r:id="rId22"/>
    <p:sldId id="514" r:id="rId23"/>
    <p:sldId id="515" r:id="rId24"/>
    <p:sldId id="516" r:id="rId25"/>
    <p:sldId id="517" r:id="rId26"/>
    <p:sldId id="518" r:id="rId27"/>
    <p:sldId id="519" r:id="rId28"/>
    <p:sldId id="520" r:id="rId29"/>
    <p:sldId id="521" r:id="rId30"/>
    <p:sldId id="522" r:id="rId31"/>
    <p:sldId id="523" r:id="rId32"/>
    <p:sldId id="524" r:id="rId33"/>
    <p:sldId id="525" r:id="rId34"/>
    <p:sldId id="526" r:id="rId35"/>
    <p:sldId id="527" r:id="rId36"/>
    <p:sldId id="528" r:id="rId37"/>
    <p:sldId id="529" r:id="rId38"/>
    <p:sldId id="530" r:id="rId39"/>
    <p:sldId id="531" r:id="rId40"/>
    <p:sldId id="532" r:id="rId41"/>
    <p:sldId id="533" r:id="rId42"/>
    <p:sldId id="534" r:id="rId43"/>
    <p:sldId id="535" r:id="rId44"/>
    <p:sldId id="536" r:id="rId45"/>
    <p:sldId id="537" r:id="rId46"/>
    <p:sldId id="538" r:id="rId47"/>
    <p:sldId id="539" r:id="rId48"/>
    <p:sldId id="540" r:id="rId49"/>
    <p:sldId id="541" r:id="rId50"/>
    <p:sldId id="276" r:id="rId51"/>
    <p:sldId id="28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90C44C7-4B2C-49C3-A63E-DA1D4524992A}">
          <p14:sldIdLst>
            <p14:sldId id="298"/>
            <p14:sldId id="300"/>
            <p14:sldId id="282"/>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276"/>
            <p14:sldId id="2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72" y="50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4/27/2021</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4/27/2021</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who.int/healthinfo/global_burden_disease/2004_report_update/en/" TargetMode="External"/><Relationship Id="rId7" Type="http://schemas.openxmlformats.org/officeDocument/2006/relationships/hyperlink" Target="http://www.cdc.gov/nchs/data/databriefs/db07.htm#ref08"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www.psychiatrist.com/_layouts/PPP.Psych.Controls/ArticleViewer.ashx?ArticleURL=/jcp/article/Pages/2015/v76n02/v76n0204.aspx&amp;Abstract=0&amp;EditMode=0" TargetMode="External"/><Relationship Id="rId5" Type="http://schemas.openxmlformats.org/officeDocument/2006/relationships/hyperlink" Target="http://dx.doi.org/10.1001/archpsyc.64.10.1180" TargetMode="External"/><Relationship Id="rId4" Type="http://schemas.openxmlformats.org/officeDocument/2006/relationships/hyperlink" Target="http://www.ncbi.nlm.nih.gov/entrez/query.fcgi?cmd=Retrieve&amp;db=PubMed&amp;list_uids=17909130&amp;dopt=Abstrac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4</a:t>
            </a:fld>
            <a:endParaRPr lang="en-US" noProof="0"/>
          </a:p>
        </p:txBody>
      </p:sp>
    </p:spTree>
    <p:extLst>
      <p:ext uri="{BB962C8B-B14F-4D97-AF65-F5344CB8AC3E}">
        <p14:creationId xmlns:p14="http://schemas.microsoft.com/office/powerpoint/2010/main" val="1682132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defRPr/>
            </a:pPr>
            <a:r>
              <a:rPr lang="en-US" sz="1200" dirty="0">
                <a:solidFill>
                  <a:prstClr val="black"/>
                </a:solidFill>
              </a:rPr>
              <a:t>US Department of Health and Human Services. Mental Health: A Report of the Surgeon General, 1999</a:t>
            </a:r>
          </a:p>
          <a:p>
            <a:pPr eaLnBrk="0" hangingPunct="0">
              <a:defRPr/>
            </a:pPr>
            <a:r>
              <a:rPr lang="en-US" sz="1200" dirty="0">
                <a:solidFill>
                  <a:prstClr val="black"/>
                </a:solidFill>
              </a:rPr>
              <a:t>National Institute of Mental Health. Depression: A treatable illness. 2004. </a:t>
            </a:r>
          </a:p>
          <a:p>
            <a:pPr eaLnBrk="0" hangingPunct="0">
              <a:defRPr/>
            </a:pPr>
            <a:r>
              <a:rPr lang="en-US" sz="1200" dirty="0">
                <a:solidFill>
                  <a:prstClr val="black"/>
                </a:solidFill>
              </a:rPr>
              <a:t>Prien &amp; Kupfer, 1986; Thase, 1993</a:t>
            </a:r>
            <a:endParaRPr lang="en-US" sz="1200" dirty="0">
              <a:solidFill>
                <a:prstClr val="black"/>
              </a:solidFill>
              <a:ea typeface="ＭＳ Ｐゴシック" pitchFamily="-106" charset="-128"/>
            </a:endParaRPr>
          </a:p>
          <a:p>
            <a:endParaRPr lang="en-US" dirty="0"/>
          </a:p>
        </p:txBody>
      </p:sp>
      <p:sp>
        <p:nvSpPr>
          <p:cNvPr id="4" name="Slide Number Placeholder 3"/>
          <p:cNvSpPr>
            <a:spLocks noGrp="1"/>
          </p:cNvSpPr>
          <p:nvPr>
            <p:ph type="sldNum" sz="quarter" idx="10"/>
          </p:nvPr>
        </p:nvSpPr>
        <p:spPr/>
        <p:txBody>
          <a:bodyPr/>
          <a:lstStyle/>
          <a:p>
            <a:fld id="{B1E81D03-0386-1448-BCBB-5C49E9D65F15}" type="slidenum">
              <a:rPr lang="en-US" smtClean="0"/>
              <a:t>38</a:t>
            </a:fld>
            <a:endParaRPr lang="en-US" dirty="0"/>
          </a:p>
        </p:txBody>
      </p:sp>
    </p:spTree>
    <p:extLst>
      <p:ext uri="{BB962C8B-B14F-4D97-AF65-F5344CB8AC3E}">
        <p14:creationId xmlns:p14="http://schemas.microsoft.com/office/powerpoint/2010/main" val="1585709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defRPr/>
            </a:pPr>
            <a:r>
              <a:rPr lang="en-US" sz="1200" dirty="0">
                <a:solidFill>
                  <a:prstClr val="black"/>
                </a:solidFill>
              </a:rPr>
              <a:t>Finkelstein SN et al:  Improvement in Subjective Work Performance after Treatment of Chronic Depression: Psychopharmacology Bulletin, vol. 32, 1996, pp. 33-40.</a:t>
            </a:r>
          </a:p>
          <a:p>
            <a:pPr eaLnBrk="0" hangingPunct="0">
              <a:defRPr/>
            </a:pPr>
            <a:endParaRPr lang="en-US" sz="1200" dirty="0">
              <a:solidFill>
                <a:prstClr val="black"/>
              </a:solidFill>
            </a:endParaRPr>
          </a:p>
          <a:p>
            <a:pPr eaLnBrk="0" hangingPunct="0">
              <a:defRPr/>
            </a:pPr>
            <a:r>
              <a:rPr lang="en-US" sz="1200" dirty="0">
                <a:solidFill>
                  <a:prstClr val="black"/>
                </a:solidFill>
              </a:rPr>
              <a:t>Therapy in America 2004: Poll Shows Mental Health Treatment Goes Mainstream. </a:t>
            </a:r>
          </a:p>
          <a:p>
            <a:pPr eaLnBrk="0" hangingPunct="0">
              <a:defRPr/>
            </a:pPr>
            <a:endParaRPr lang="en-US" sz="1200" dirty="0">
              <a:solidFill>
                <a:prstClr val="black"/>
              </a:solidFill>
            </a:endParaRPr>
          </a:p>
          <a:p>
            <a:pPr eaLnBrk="0" hangingPunct="0">
              <a:defRPr/>
            </a:pPr>
            <a:r>
              <a:rPr lang="en-US" sz="1200" dirty="0">
                <a:solidFill>
                  <a:prstClr val="black"/>
                </a:solidFill>
              </a:rPr>
              <a:t>Dunlop, DD Am J Pub Health 2005. Wang, PS Am J Psych 2004. Simon, GE Gen Hosp Psych 2000. Claxton, AJ JOEM, 1999. </a:t>
            </a:r>
            <a:endParaRPr lang="en-US" dirty="0">
              <a:latin typeface="Arial"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35">
              <a:defRPr>
                <a:solidFill>
                  <a:schemeClr val="tx1"/>
                </a:solidFill>
                <a:latin typeface="Arial" pitchFamily="34" charset="0"/>
              </a:defRPr>
            </a:lvl1pPr>
            <a:lvl2pPr marL="749878" indent="-288415" defTabSz="927735">
              <a:defRPr>
                <a:solidFill>
                  <a:schemeClr val="tx1"/>
                </a:solidFill>
                <a:latin typeface="Arial" pitchFamily="34" charset="0"/>
              </a:defRPr>
            </a:lvl2pPr>
            <a:lvl3pPr marL="1153660" indent="-230732" defTabSz="927735">
              <a:defRPr>
                <a:solidFill>
                  <a:schemeClr val="tx1"/>
                </a:solidFill>
                <a:latin typeface="Arial" pitchFamily="34" charset="0"/>
              </a:defRPr>
            </a:lvl3pPr>
            <a:lvl4pPr marL="1615124" indent="-230732" defTabSz="927735">
              <a:defRPr>
                <a:solidFill>
                  <a:schemeClr val="tx1"/>
                </a:solidFill>
                <a:latin typeface="Arial" pitchFamily="34" charset="0"/>
              </a:defRPr>
            </a:lvl4pPr>
            <a:lvl5pPr marL="2076589" indent="-230732" defTabSz="927735">
              <a:defRPr>
                <a:solidFill>
                  <a:schemeClr val="tx1"/>
                </a:solidFill>
                <a:latin typeface="Arial" pitchFamily="34" charset="0"/>
              </a:defRPr>
            </a:lvl5pPr>
            <a:lvl6pPr marL="2538053" indent="-230732" defTabSz="927735" eaLnBrk="0" fontAlgn="base" hangingPunct="0">
              <a:spcBef>
                <a:spcPct val="0"/>
              </a:spcBef>
              <a:spcAft>
                <a:spcPct val="0"/>
              </a:spcAft>
              <a:defRPr>
                <a:solidFill>
                  <a:schemeClr val="tx1"/>
                </a:solidFill>
                <a:latin typeface="Arial" pitchFamily="34" charset="0"/>
              </a:defRPr>
            </a:lvl6pPr>
            <a:lvl7pPr marL="2999517" indent="-230732" defTabSz="927735" eaLnBrk="0" fontAlgn="base" hangingPunct="0">
              <a:spcBef>
                <a:spcPct val="0"/>
              </a:spcBef>
              <a:spcAft>
                <a:spcPct val="0"/>
              </a:spcAft>
              <a:defRPr>
                <a:solidFill>
                  <a:schemeClr val="tx1"/>
                </a:solidFill>
                <a:latin typeface="Arial" pitchFamily="34" charset="0"/>
              </a:defRPr>
            </a:lvl7pPr>
            <a:lvl8pPr marL="3460981" indent="-230732" defTabSz="927735" eaLnBrk="0" fontAlgn="base" hangingPunct="0">
              <a:spcBef>
                <a:spcPct val="0"/>
              </a:spcBef>
              <a:spcAft>
                <a:spcPct val="0"/>
              </a:spcAft>
              <a:defRPr>
                <a:solidFill>
                  <a:schemeClr val="tx1"/>
                </a:solidFill>
                <a:latin typeface="Arial" pitchFamily="34" charset="0"/>
              </a:defRPr>
            </a:lvl8pPr>
            <a:lvl9pPr marL="3922445" indent="-230732" defTabSz="927735" eaLnBrk="0" fontAlgn="base" hangingPunct="0">
              <a:spcBef>
                <a:spcPct val="0"/>
              </a:spcBef>
              <a:spcAft>
                <a:spcPct val="0"/>
              </a:spcAft>
              <a:defRPr>
                <a:solidFill>
                  <a:schemeClr val="tx1"/>
                </a:solidFill>
                <a:latin typeface="Arial" pitchFamily="34" charset="0"/>
              </a:defRPr>
            </a:lvl9pPr>
          </a:lstStyle>
          <a:p>
            <a:fld id="{B2245F8F-8E26-4DEC-B29F-420BBC095BD1}" type="slidenum">
              <a:rPr lang="en-US">
                <a:solidFill>
                  <a:prstClr val="black"/>
                </a:solidFill>
                <a:latin typeface="Times New Roman" pitchFamily="18" charset="0"/>
              </a:rPr>
              <a:pPr/>
              <a:t>39</a:t>
            </a:fld>
            <a:endParaRPr lang="en-US" dirty="0">
              <a:solidFill>
                <a:prstClr val="black"/>
              </a:solidFill>
              <a:latin typeface="Times New Roman" pitchFamily="18" charset="0"/>
            </a:endParaRPr>
          </a:p>
        </p:txBody>
      </p:sp>
    </p:spTree>
    <p:extLst>
      <p:ext uri="{BB962C8B-B14F-4D97-AF65-F5344CB8AC3E}">
        <p14:creationId xmlns:p14="http://schemas.microsoft.com/office/powerpoint/2010/main" val="2721499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3 World Health Organization. The Global Burden of Disease: 2004 Update. Geneva, Switzerland: WHO Press, World Health Organization; 2008:160.</a:t>
            </a:r>
            <a:r>
              <a:rPr lang="en-US" sz="1200" b="0" i="0" kern="1200" dirty="0">
                <a:solidFill>
                  <a:schemeClr val="tx1"/>
                </a:solidFill>
                <a:effectLst/>
                <a:latin typeface="+mn-lt"/>
                <a:ea typeface="+mn-ea"/>
                <a:cs typeface="+mn-cs"/>
                <a:hlinkClick r:id="rId3"/>
              </a:rPr>
              <a:t>http://www.who.int/healthinfo/global_burden_disease/2004_report_update/en/</a:t>
            </a:r>
            <a:r>
              <a:rPr lang="en-US" sz="1200" b="0" i="0" kern="1200" dirty="0">
                <a:solidFill>
                  <a:schemeClr val="tx1"/>
                </a:solidFill>
                <a:effectLst/>
                <a:latin typeface="+mn-lt"/>
                <a:ea typeface="+mn-ea"/>
                <a:cs typeface="+mn-cs"/>
              </a:rPr>
              <a:t>. Accessed February 2, 2014.</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4 Merikangas KR, Ames M, Cui L, et al. The impact of comorbidity of mental and physical conditions on role disability in the US adult household population. </a:t>
            </a:r>
            <a:r>
              <a:rPr lang="en-US" sz="1200" b="0" i="1" kern="1200" dirty="0">
                <a:solidFill>
                  <a:schemeClr val="tx1"/>
                </a:solidFill>
                <a:effectLst/>
                <a:latin typeface="+mn-lt"/>
                <a:ea typeface="+mn-ea"/>
                <a:cs typeface="+mn-cs"/>
              </a:rPr>
              <a:t>Arch Gen Psychiatry</a:t>
            </a:r>
            <a:r>
              <a:rPr lang="en-US" sz="1200" b="0" i="0" kern="1200" dirty="0">
                <a:solidFill>
                  <a:schemeClr val="tx1"/>
                </a:solidFill>
                <a:effectLst/>
                <a:latin typeface="+mn-lt"/>
                <a:ea typeface="+mn-ea"/>
                <a:cs typeface="+mn-cs"/>
              </a:rPr>
              <a:t>. 2007;64(10):1180–1188. </a:t>
            </a:r>
            <a:r>
              <a:rPr lang="en-US" sz="1200" b="0" i="0" kern="1200" dirty="0">
                <a:solidFill>
                  <a:schemeClr val="tx1"/>
                </a:solidFill>
                <a:effectLst/>
                <a:latin typeface="+mn-lt"/>
                <a:ea typeface="+mn-ea"/>
                <a:cs typeface="+mn-cs"/>
                <a:hlinkClick r:id="rId4"/>
              </a:rPr>
              <a:t>PubMed</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5"/>
              </a:rPr>
              <a:t>doi:10.1001/archpsyc.64.10.1180</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6"/>
              </a:rPr>
              <a:t>Show Abstract</a:t>
            </a:r>
            <a:endParaRPr lang="en-US" sz="1200" b="0" i="0" kern="1200" dirty="0">
              <a:solidFill>
                <a:schemeClr val="tx1"/>
              </a:solidFill>
              <a:effectLst/>
              <a:latin typeface="+mn-lt"/>
              <a:ea typeface="+mn-ea"/>
              <a:cs typeface="+mn-cs"/>
            </a:endParaRPr>
          </a:p>
          <a:p>
            <a:pPr>
              <a:defRPr/>
            </a:pPr>
            <a:endParaRPr lang="en-US" sz="1200" dirty="0">
              <a:cs typeface="Arial" pitchFamily="34" charset="0"/>
            </a:endParaRPr>
          </a:p>
          <a:p>
            <a:pPr>
              <a:defRPr/>
            </a:pPr>
            <a:endParaRPr lang="en-US" sz="1200" dirty="0">
              <a:cs typeface="Arial" pitchFamily="34" charset="0"/>
            </a:endParaRPr>
          </a:p>
          <a:p>
            <a:pPr>
              <a:defRPr/>
            </a:pPr>
            <a:endParaRPr lang="en-US" sz="1200" dirty="0">
              <a:cs typeface="Arial" pitchFamily="34" charset="0"/>
            </a:endParaRPr>
          </a:p>
          <a:p>
            <a:pPr>
              <a:defRPr/>
            </a:pPr>
            <a:r>
              <a:rPr lang="en-US" sz="1200" dirty="0">
                <a:cs typeface="Arial" pitchFamily="34" charset="0"/>
              </a:rPr>
              <a:t>Pratt LA, Brody DJ. Depression in the United States household population, 2005-2006. </a:t>
            </a:r>
          </a:p>
          <a:p>
            <a:pPr>
              <a:defRPr/>
            </a:pPr>
            <a:endParaRPr lang="en-US" sz="1200" dirty="0">
              <a:cs typeface="Arial" pitchFamily="34" charset="0"/>
            </a:endParaRPr>
          </a:p>
          <a:p>
            <a:pPr>
              <a:defRPr/>
            </a:pPr>
            <a:r>
              <a:rPr lang="en-US" sz="1200" dirty="0">
                <a:cs typeface="Arial" pitchFamily="34" charset="0"/>
              </a:rPr>
              <a:t>National Center for Health Statistics: NCHS Data Brief No. 7; 2008. Available from: </a:t>
            </a:r>
            <a:r>
              <a:rPr lang="en-US" sz="1200" dirty="0">
                <a:cs typeface="Arial" pitchFamily="34" charset="0"/>
                <a:hlinkClick r:id="rId7"/>
              </a:rPr>
              <a:t>http://www.cdc.gov/nchs/data/databriefs/db07.htm#ref08</a:t>
            </a:r>
            <a:r>
              <a:rPr lang="en-US" sz="1200" dirty="0">
                <a:cs typeface="Arial" pitchFamily="34" charset="0"/>
              </a:rPr>
              <a:t> </a:t>
            </a:r>
          </a:p>
        </p:txBody>
      </p:sp>
      <p:sp>
        <p:nvSpPr>
          <p:cNvPr id="4" name="Slide Number Placeholder 3"/>
          <p:cNvSpPr>
            <a:spLocks noGrp="1"/>
          </p:cNvSpPr>
          <p:nvPr>
            <p:ph type="sldNum" sz="quarter" idx="10"/>
          </p:nvPr>
        </p:nvSpPr>
        <p:spPr/>
        <p:txBody>
          <a:bodyPr/>
          <a:lstStyle/>
          <a:p>
            <a:fld id="{B1E81D03-0386-1448-BCBB-5C49E9D65F15}"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666844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46</a:t>
            </a:fld>
            <a:endParaRPr lang="en-US" noProof="0"/>
          </a:p>
        </p:txBody>
      </p:sp>
    </p:spTree>
    <p:extLst>
      <p:ext uri="{BB962C8B-B14F-4D97-AF65-F5344CB8AC3E}">
        <p14:creationId xmlns:p14="http://schemas.microsoft.com/office/powerpoint/2010/main" val="3802305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DDBACE-0F8F-43FD-98F0-DEE13552DADA}" type="slidenum">
              <a:rPr lang="en-US" smtClean="0"/>
              <a:t>47</a:t>
            </a:fld>
            <a:endParaRPr lang="en-US"/>
          </a:p>
        </p:txBody>
      </p:sp>
    </p:spTree>
    <p:extLst>
      <p:ext uri="{BB962C8B-B14F-4D97-AF65-F5344CB8AC3E}">
        <p14:creationId xmlns:p14="http://schemas.microsoft.com/office/powerpoint/2010/main" val="206762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5</a:t>
            </a:fld>
            <a:endParaRPr lang="en-US" noProof="0"/>
          </a:p>
        </p:txBody>
      </p:sp>
    </p:spTree>
    <p:extLst>
      <p:ext uri="{BB962C8B-B14F-4D97-AF65-F5344CB8AC3E}">
        <p14:creationId xmlns:p14="http://schemas.microsoft.com/office/powerpoint/2010/main" val="380754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that people will leave with a greater understanding of these common but debilitating disorders</a:t>
            </a:r>
          </a:p>
        </p:txBody>
      </p:sp>
      <p:sp>
        <p:nvSpPr>
          <p:cNvPr id="4" name="Slide Number Placeholder 3"/>
          <p:cNvSpPr>
            <a:spLocks noGrp="1"/>
          </p:cNvSpPr>
          <p:nvPr>
            <p:ph type="sldNum" sz="quarter" idx="5"/>
          </p:nvPr>
        </p:nvSpPr>
        <p:spPr/>
        <p:txBody>
          <a:bodyPr/>
          <a:lstStyle/>
          <a:p>
            <a:fld id="{4BAC5BB1-EB4F-FE43-8E8B-696FC59D69AA}" type="slidenum">
              <a:rPr lang="en-US" smtClean="0"/>
              <a:t>6</a:t>
            </a:fld>
            <a:endParaRPr lang="en-US"/>
          </a:p>
        </p:txBody>
      </p:sp>
    </p:spTree>
    <p:extLst>
      <p:ext uri="{BB962C8B-B14F-4D97-AF65-F5344CB8AC3E}">
        <p14:creationId xmlns:p14="http://schemas.microsoft.com/office/powerpoint/2010/main" val="8518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1 Marlowe JF: Depression’s Surprising Toll on Worker Productivity, Employee Benefits Journal, March 2002.</a:t>
            </a:r>
          </a:p>
          <a:p>
            <a:pPr eaLnBrk="1" hangingPunct="1">
              <a:lnSpc>
                <a:spcPct val="80000"/>
              </a:lnSpc>
              <a:buSzPct val="130000"/>
              <a:buFontTx/>
              <a:buChar char="•"/>
              <a:defRPr/>
            </a:pPr>
            <a:endParaRPr lang="en-US" sz="2000" baseline="30000" dirty="0"/>
          </a:p>
          <a:p>
            <a:pPr eaLnBrk="1" hangingPunct="1">
              <a:spcBef>
                <a:spcPts val="0"/>
              </a:spcBef>
              <a:buSzPct val="130000"/>
              <a:buFontTx/>
              <a:buNone/>
              <a:defRPr/>
            </a:pPr>
            <a:r>
              <a:rPr lang="en-US" sz="1200" dirty="0"/>
              <a:t>2 Stewart WF et al: Cost of Lost Productive Work Time Among U.S. Workers with Depression. JAMA June 2003.</a:t>
            </a:r>
          </a:p>
          <a:p>
            <a:pPr eaLnBrk="1" hangingPunct="1">
              <a:spcBef>
                <a:spcPts val="0"/>
              </a:spcBef>
              <a:buFontTx/>
              <a:buNone/>
              <a:defRPr/>
            </a:pPr>
            <a:r>
              <a:rPr lang="en-US" sz="1200" dirty="0"/>
              <a:t>3 An Employer’s Guide to Behavioral Health Services, National Business Group on Health, December 2005.</a:t>
            </a:r>
          </a:p>
          <a:p>
            <a:endParaRPr lang="en-US" dirty="0"/>
          </a:p>
        </p:txBody>
      </p:sp>
      <p:sp>
        <p:nvSpPr>
          <p:cNvPr id="4" name="Slide Number Placeholder 3"/>
          <p:cNvSpPr>
            <a:spLocks noGrp="1"/>
          </p:cNvSpPr>
          <p:nvPr>
            <p:ph type="sldNum" sz="quarter" idx="10"/>
          </p:nvPr>
        </p:nvSpPr>
        <p:spPr/>
        <p:txBody>
          <a:bodyPr/>
          <a:lstStyle/>
          <a:p>
            <a:fld id="{B1E81D03-0386-1448-BCBB-5C49E9D65F15}" type="slidenum">
              <a:rPr lang="en-US" smtClean="0"/>
              <a:t>12</a:t>
            </a:fld>
            <a:endParaRPr lang="en-US" dirty="0"/>
          </a:p>
        </p:txBody>
      </p:sp>
    </p:spTree>
    <p:extLst>
      <p:ext uri="{BB962C8B-B14F-4D97-AF65-F5344CB8AC3E}">
        <p14:creationId xmlns:p14="http://schemas.microsoft.com/office/powerpoint/2010/main" val="61883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81D03-0386-1448-BCBB-5C49E9D65F15}" type="slidenum">
              <a:rPr lang="en-US" smtClean="0"/>
              <a:t>13</a:t>
            </a:fld>
            <a:endParaRPr lang="en-US" dirty="0"/>
          </a:p>
        </p:txBody>
      </p:sp>
    </p:spTree>
    <p:extLst>
      <p:ext uri="{BB962C8B-B14F-4D97-AF65-F5344CB8AC3E}">
        <p14:creationId xmlns:p14="http://schemas.microsoft.com/office/powerpoint/2010/main" val="3707972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327" eaLnBrk="0" hangingPunct="0">
              <a:defRPr>
                <a:solidFill>
                  <a:schemeClr val="tx1"/>
                </a:solidFill>
                <a:latin typeface="Arial" pitchFamily="34" charset="0"/>
                <a:ea typeface="ＭＳ Ｐゴシック" pitchFamily="34" charset="-128"/>
              </a:defRPr>
            </a:lvl1pPr>
            <a:lvl2pPr marL="742629" indent="-285628" defTabSz="947327" eaLnBrk="0" hangingPunct="0">
              <a:defRPr>
                <a:solidFill>
                  <a:schemeClr val="tx1"/>
                </a:solidFill>
                <a:latin typeface="Arial" pitchFamily="34" charset="0"/>
                <a:ea typeface="ＭＳ Ｐゴシック" pitchFamily="34" charset="-128"/>
              </a:defRPr>
            </a:lvl2pPr>
            <a:lvl3pPr marL="1142506" indent="-228501" defTabSz="947327" eaLnBrk="0" hangingPunct="0">
              <a:defRPr>
                <a:solidFill>
                  <a:schemeClr val="tx1"/>
                </a:solidFill>
                <a:latin typeface="Arial" pitchFamily="34" charset="0"/>
                <a:ea typeface="ＭＳ Ｐゴシック" pitchFamily="34" charset="-128"/>
              </a:defRPr>
            </a:lvl3pPr>
            <a:lvl4pPr marL="1599510" indent="-228501" defTabSz="947327" eaLnBrk="0" hangingPunct="0">
              <a:defRPr>
                <a:solidFill>
                  <a:schemeClr val="tx1"/>
                </a:solidFill>
                <a:latin typeface="Arial" pitchFamily="34" charset="0"/>
                <a:ea typeface="ＭＳ Ｐゴシック" pitchFamily="34" charset="-128"/>
              </a:defRPr>
            </a:lvl4pPr>
            <a:lvl5pPr marL="2056512" indent="-228501" defTabSz="947327" eaLnBrk="0" hangingPunct="0">
              <a:defRPr>
                <a:solidFill>
                  <a:schemeClr val="tx1"/>
                </a:solidFill>
                <a:latin typeface="Arial" pitchFamily="34" charset="0"/>
                <a:ea typeface="ＭＳ Ｐゴシック" pitchFamily="34" charset="-128"/>
              </a:defRPr>
            </a:lvl5pPr>
            <a:lvl6pPr marL="2513513" indent="-228501" defTabSz="947327"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0513" indent="-228501" defTabSz="947327"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7516" indent="-228501" defTabSz="947327"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4520" indent="-228501" defTabSz="947327"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AE9926D9-C2BB-4464-8D43-B8410B21C976}" type="slidenum">
              <a:rPr lang="en-US">
                <a:solidFill>
                  <a:srgbClr val="000000"/>
                </a:solidFill>
                <a:latin typeface="Times New Roman" pitchFamily="18" charset="0"/>
              </a:rPr>
              <a:pPr/>
              <a:t>14</a:t>
            </a:fld>
            <a:endParaRPr lang="en-US" dirty="0">
              <a:solidFill>
                <a:srgbClr val="000000"/>
              </a:solidFill>
              <a:latin typeface="Times New Roman"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dirty="0"/>
          </a:p>
          <a:p>
            <a:pPr lvl="0"/>
            <a:endParaRPr lang="en-US" dirty="0"/>
          </a:p>
        </p:txBody>
      </p:sp>
    </p:spTree>
    <p:extLst>
      <p:ext uri="{BB962C8B-B14F-4D97-AF65-F5344CB8AC3E}">
        <p14:creationId xmlns:p14="http://schemas.microsoft.com/office/powerpoint/2010/main" val="506049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Mental Health America 2019</a:t>
            </a:r>
            <a:endParaRPr lang="en-US" dirty="0"/>
          </a:p>
        </p:txBody>
      </p:sp>
      <p:sp>
        <p:nvSpPr>
          <p:cNvPr id="4" name="Slide Number Placeholder 3"/>
          <p:cNvSpPr>
            <a:spLocks noGrp="1"/>
          </p:cNvSpPr>
          <p:nvPr>
            <p:ph type="sldNum" sz="quarter" idx="5"/>
          </p:nvPr>
        </p:nvSpPr>
        <p:spPr/>
        <p:txBody>
          <a:bodyPr/>
          <a:lstStyle/>
          <a:p>
            <a:fld id="{4BAC5BB1-EB4F-FE43-8E8B-696FC59D69AA}" type="slidenum">
              <a:rPr lang="en-US" smtClean="0"/>
              <a:t>31</a:t>
            </a:fld>
            <a:endParaRPr lang="en-US"/>
          </a:p>
        </p:txBody>
      </p:sp>
    </p:spTree>
    <p:extLst>
      <p:ext uri="{BB962C8B-B14F-4D97-AF65-F5344CB8AC3E}">
        <p14:creationId xmlns:p14="http://schemas.microsoft.com/office/powerpoint/2010/main" val="4042779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81D03-0386-1448-BCBB-5C49E9D65F15}" type="slidenum">
              <a:rPr lang="en-US" smtClean="0"/>
              <a:t>36</a:t>
            </a:fld>
            <a:endParaRPr lang="en-US" dirty="0"/>
          </a:p>
        </p:txBody>
      </p:sp>
    </p:spTree>
    <p:extLst>
      <p:ext uri="{BB962C8B-B14F-4D97-AF65-F5344CB8AC3E}">
        <p14:creationId xmlns:p14="http://schemas.microsoft.com/office/powerpoint/2010/main" val="725799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Receipt of Services for Behavioral Health Problems:</a:t>
            </a:r>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Results from the 2014 National Survey on Drug Use and Health</a:t>
            </a:r>
          </a:p>
          <a:p>
            <a:r>
              <a:rPr lang="en-US" sz="1200" b="1" i="0" kern="1200" dirty="0">
                <a:solidFill>
                  <a:schemeClr val="tx1"/>
                </a:solidFill>
                <a:effectLst/>
                <a:latin typeface="+mn-lt"/>
                <a:ea typeface="+mn-ea"/>
                <a:cs typeface="+mn-cs"/>
              </a:rPr>
              <a:t>Authors</a:t>
            </a:r>
          </a:p>
          <a:p>
            <a:r>
              <a:rPr lang="en-US" sz="1200" b="0" i="0" kern="1200" dirty="0">
                <a:solidFill>
                  <a:schemeClr val="tx1"/>
                </a:solidFill>
                <a:effectLst/>
                <a:latin typeface="+mn-lt"/>
                <a:ea typeface="+mn-ea"/>
                <a:cs typeface="+mn-cs"/>
              </a:rPr>
              <a:t>SAMHSA: Beth Han, Sarra L. Hedden, and Rachel Lipari; RTI International: Elizabeth A. P. Copello and Larry A. Kroutil</a:t>
            </a:r>
          </a:p>
          <a:p>
            <a:pPr lvl="0"/>
            <a:r>
              <a:rPr lang="en-US" sz="1200" kern="1200" dirty="0">
                <a:solidFill>
                  <a:schemeClr val="tx1"/>
                </a:solidFill>
                <a:effectLst/>
                <a:latin typeface="+mn-lt"/>
                <a:ea typeface="+mn-ea"/>
                <a:cs typeface="+mn-cs"/>
              </a:rPr>
              <a:t>http://www.samhsa.gov/data/sites/default/files/NSDUH-DR-FRR3-2014/NSDUH-DR-FRR3-2014/NSDUH-DR-FRR3-2014.htm</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Lack of care seeking </a:t>
            </a:r>
          </a:p>
          <a:p>
            <a:pPr lvl="1"/>
            <a:r>
              <a:rPr lang="en-US" sz="1200" kern="1200" dirty="0">
                <a:solidFill>
                  <a:schemeClr val="tx1"/>
                </a:solidFill>
                <a:effectLst/>
                <a:latin typeface="+mn-lt"/>
                <a:ea typeface="+mn-ea"/>
                <a:cs typeface="+mn-cs"/>
              </a:rPr>
              <a:t>Any mental illness (AMI)</a:t>
            </a:r>
          </a:p>
          <a:p>
            <a:pPr lvl="2"/>
            <a:r>
              <a:rPr lang="en-US" sz="1200" kern="1200" dirty="0">
                <a:solidFill>
                  <a:schemeClr val="tx1"/>
                </a:solidFill>
                <a:effectLst/>
                <a:latin typeface="+mn-lt"/>
                <a:ea typeface="+mn-ea"/>
                <a:cs typeface="+mn-cs"/>
              </a:rPr>
              <a:t>Among the 3.4 million adults aged 18 or older in 2013 with AMI who had a perceived unmet need for mental health care and did not receive mental health services in the past year, several reasons were reported for not receiving mental health services. These included an inability to afford the cost of care (55.3 percent), not knowing where to go for services (25.5 percent), believing at the time that the problem could be handled without treatment (24.6 percent), and not having the time to go for care (14.8 percent), concerned about confidentiality (10.7 percent), might have negative effect on job (8.7 percent)  [SAMSHA, 2014]</a:t>
            </a:r>
          </a:p>
          <a:p>
            <a:endParaRPr lang="en-US" dirty="0"/>
          </a:p>
        </p:txBody>
      </p:sp>
      <p:sp>
        <p:nvSpPr>
          <p:cNvPr id="4" name="Slide Number Placeholder 3"/>
          <p:cNvSpPr>
            <a:spLocks noGrp="1"/>
          </p:cNvSpPr>
          <p:nvPr>
            <p:ph type="sldNum" sz="quarter" idx="10"/>
          </p:nvPr>
        </p:nvSpPr>
        <p:spPr/>
        <p:txBody>
          <a:bodyPr/>
          <a:lstStyle/>
          <a:p>
            <a:fld id="{B1E81D03-0386-1448-BCBB-5C49E9D65F15}" type="slidenum">
              <a:rPr lang="en-US" smtClean="0"/>
              <a:t>37</a:t>
            </a:fld>
            <a:endParaRPr lang="en-US" dirty="0"/>
          </a:p>
        </p:txBody>
      </p:sp>
    </p:spTree>
    <p:extLst>
      <p:ext uri="{BB962C8B-B14F-4D97-AF65-F5344CB8AC3E}">
        <p14:creationId xmlns:p14="http://schemas.microsoft.com/office/powerpoint/2010/main" val="1903901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a:t>page </a:t>
            </a:r>
            <a:fld id="{19B51A1E-902D-48AF-9020-955120F399B6}" type="slidenum">
              <a:rPr lang="en-US" b="1" i="1" noProof="0" smtClean="0"/>
              <a:pPr/>
              <a:t>‹#›</a:t>
            </a:fld>
            <a:endParaRPr lang="en-US" b="1" i="1" noProof="0"/>
          </a:p>
        </p:txBody>
      </p:sp>
      <p:sp>
        <p:nvSpPr>
          <p:cNvPr id="7" name="Rectangle 6">
            <a:extLst>
              <a:ext uri="{FF2B5EF4-FFF2-40B4-BE49-F238E27FC236}">
                <a16:creationId xmlns:a16="http://schemas.microsoft.com/office/drawing/2014/main" id="{8DC17578-CA81-4F5B-ADC2-88AB687D6A8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E27E41-401A-416A-BF11-44690D513626}"/>
              </a:ext>
            </a:extLst>
          </p:cNvPr>
          <p:cNvSpPr/>
          <p:nvPr userDrawn="1"/>
        </p:nvSpPr>
        <p:spPr>
          <a:xfrm>
            <a:off x="123825" y="133351"/>
            <a:ext cx="11915775" cy="58012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26DC343-3C24-4B07-87F1-DD9A04C7BCFA}"/>
              </a:ext>
            </a:extLst>
          </p:cNvPr>
          <p:cNvPicPr>
            <a:picLocks noChangeAspect="1"/>
          </p:cNvPicPr>
          <p:nvPr userDrawn="1"/>
        </p:nvPicPr>
        <p:blipFill>
          <a:blip r:embed="rId2"/>
          <a:stretch>
            <a:fillRect/>
          </a:stretch>
        </p:blipFill>
        <p:spPr>
          <a:xfrm>
            <a:off x="4280425" y="5934630"/>
            <a:ext cx="3173217" cy="923370"/>
          </a:xfrm>
          <a:prstGeom prst="rect">
            <a:avLst/>
          </a:prstGeom>
        </p:spPr>
      </p:pic>
      <p:sp>
        <p:nvSpPr>
          <p:cNvPr id="18" name="Title 1">
            <a:extLst>
              <a:ext uri="{FF2B5EF4-FFF2-40B4-BE49-F238E27FC236}">
                <a16:creationId xmlns:a16="http://schemas.microsoft.com/office/drawing/2014/main" id="{A740A18C-3AD7-41F7-AE8F-78C2B2604AE6}"/>
              </a:ext>
            </a:extLst>
          </p:cNvPr>
          <p:cNvSpPr>
            <a:spLocks noGrp="1"/>
          </p:cNvSpPr>
          <p:nvPr>
            <p:ph type="title" hasCustomPrompt="1"/>
          </p:nvPr>
        </p:nvSpPr>
        <p:spPr>
          <a:xfrm>
            <a:off x="432000" y="432000"/>
            <a:ext cx="11318842" cy="432000"/>
          </a:xfrm>
        </p:spPr>
        <p:txBody>
          <a:bodyPr/>
          <a:lstStyle>
            <a:lvl1pPr algn="ctr">
              <a:defRPr>
                <a:solidFill>
                  <a:schemeClr val="bg1"/>
                </a:solidFill>
              </a:defRPr>
            </a:lvl1pPr>
          </a:lstStyle>
          <a:p>
            <a:r>
              <a:rPr lang="en-US" noProof="0" dirty="0"/>
              <a:t>Employee Behavioral Health In a Pandemic</a:t>
            </a:r>
          </a:p>
        </p:txBody>
      </p:sp>
      <p:sp>
        <p:nvSpPr>
          <p:cNvPr id="19" name="Text Placeholder 4">
            <a:extLst>
              <a:ext uri="{FF2B5EF4-FFF2-40B4-BE49-F238E27FC236}">
                <a16:creationId xmlns:a16="http://schemas.microsoft.com/office/drawing/2014/main" id="{7B919E14-343D-48CB-A1CC-C259304BE978}"/>
              </a:ext>
            </a:extLst>
          </p:cNvPr>
          <p:cNvSpPr>
            <a:spLocks noGrp="1"/>
          </p:cNvSpPr>
          <p:nvPr>
            <p:ph type="body" sz="quarter" idx="14" hasCustomPrompt="1"/>
          </p:nvPr>
        </p:nvSpPr>
        <p:spPr>
          <a:xfrm>
            <a:off x="431800" y="1008000"/>
            <a:ext cx="11318842" cy="252000"/>
          </a:xfrm>
        </p:spPr>
        <p:txBody>
          <a:bodyPr/>
          <a:lstStyle>
            <a:lvl1pPr marL="0" indent="0" algn="ct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April 26 | 9:00 am – 10:30 am</a:t>
            </a:r>
          </a:p>
        </p:txBody>
      </p:sp>
      <p:pic>
        <p:nvPicPr>
          <p:cNvPr id="3" name="Graphic 2">
            <a:extLst>
              <a:ext uri="{FF2B5EF4-FFF2-40B4-BE49-F238E27FC236}">
                <a16:creationId xmlns:a16="http://schemas.microsoft.com/office/drawing/2014/main" id="{535A6F83-2E06-4D7A-805D-D82D09E50B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9309" y="1320868"/>
            <a:ext cx="8753382" cy="4613762"/>
          </a:xfrm>
          <a:prstGeom prst="rect">
            <a:avLst/>
          </a:prstGeom>
        </p:spPr>
      </p:pic>
    </p:spTree>
    <p:extLst>
      <p:ext uri="{BB962C8B-B14F-4D97-AF65-F5344CB8AC3E}">
        <p14:creationId xmlns:p14="http://schemas.microsoft.com/office/powerpoint/2010/main" val="2762556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A979BE-5FD7-484B-8678-A25B224910A7}"/>
              </a:ext>
            </a:extLst>
          </p:cNvPr>
          <p:cNvSpPr>
            <a:spLocks noGrp="1"/>
          </p:cNvSpPr>
          <p:nvPr>
            <p:ph type="title" hasCustomPrompt="1"/>
          </p:nvPr>
        </p:nvSpPr>
        <p:spPr>
          <a:xfrm>
            <a:off x="711200" y="635001"/>
            <a:ext cx="10263716" cy="850635"/>
          </a:xfrm>
          <a:prstGeom prst="rect">
            <a:avLst/>
          </a:prstGeom>
        </p:spPr>
        <p:txBody>
          <a:bodyPr anchor="ctr">
            <a:normAutofit/>
          </a:bodyPr>
          <a:lstStyle>
            <a:lvl1pPr algn="l">
              <a:defRPr sz="3200" b="1" i="1">
                <a:solidFill>
                  <a:schemeClr val="bg2"/>
                </a:solidFill>
                <a:latin typeface="Lucida Sans" panose="020B0602030504020204" pitchFamily="34" charset="0"/>
              </a:defRPr>
            </a:lvl1pPr>
          </a:lstStyle>
          <a:p>
            <a:r>
              <a:rPr lang="en-US" dirty="0"/>
              <a:t>Click to edit slide title</a:t>
            </a:r>
          </a:p>
        </p:txBody>
      </p:sp>
      <p:sp>
        <p:nvSpPr>
          <p:cNvPr id="5" name="Content Placeholder 2">
            <a:extLst>
              <a:ext uri="{FF2B5EF4-FFF2-40B4-BE49-F238E27FC236}">
                <a16:creationId xmlns:a16="http://schemas.microsoft.com/office/drawing/2014/main" id="{2CFE44D7-5199-4DF9-8FCC-B746A4A13528}"/>
              </a:ext>
            </a:extLst>
          </p:cNvPr>
          <p:cNvSpPr>
            <a:spLocks noGrp="1"/>
          </p:cNvSpPr>
          <p:nvPr>
            <p:ph idx="1" hasCustomPrompt="1"/>
          </p:nvPr>
        </p:nvSpPr>
        <p:spPr>
          <a:xfrm>
            <a:off x="711200" y="1778000"/>
            <a:ext cx="10263717" cy="2870200"/>
          </a:xfrm>
          <a:prstGeom prst="rect">
            <a:avLst/>
          </a:prstGeom>
        </p:spPr>
        <p:txBody>
          <a:bodyPr>
            <a:normAutofit/>
          </a:bodyPr>
          <a:lstStyle>
            <a:lvl1pPr marL="0" indent="0">
              <a:spcBef>
                <a:spcPts val="0"/>
              </a:spcBef>
              <a:spcAft>
                <a:spcPts val="1200"/>
              </a:spcAft>
              <a:buNone/>
              <a:defRPr sz="2400">
                <a:solidFill>
                  <a:schemeClr val="tx1"/>
                </a:solidFill>
                <a:latin typeface="Arial" panose="020B0604020202020204" pitchFamily="34" charset="0"/>
                <a:cs typeface="Arial" panose="020B0604020202020204" pitchFamily="34" charset="0"/>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dirty="0"/>
              <a:t>Click to edit paragraph text</a:t>
            </a:r>
          </a:p>
        </p:txBody>
      </p:sp>
      <p:grpSp>
        <p:nvGrpSpPr>
          <p:cNvPr id="6" name="Group 5">
            <a:extLst>
              <a:ext uri="{FF2B5EF4-FFF2-40B4-BE49-F238E27FC236}">
                <a16:creationId xmlns:a16="http://schemas.microsoft.com/office/drawing/2014/main" id="{43848591-C0CA-4BF5-BCD9-0EB5A7308720}"/>
              </a:ext>
            </a:extLst>
          </p:cNvPr>
          <p:cNvGrpSpPr/>
          <p:nvPr userDrawn="1"/>
        </p:nvGrpSpPr>
        <p:grpSpPr>
          <a:xfrm>
            <a:off x="-27215" y="5295411"/>
            <a:ext cx="4445000" cy="1589806"/>
            <a:chOff x="-40822" y="7943116"/>
            <a:chExt cx="6667500" cy="2384709"/>
          </a:xfrm>
        </p:grpSpPr>
        <p:pic>
          <p:nvPicPr>
            <p:cNvPr id="7" name="Picture 6">
              <a:extLst>
                <a:ext uri="{FF2B5EF4-FFF2-40B4-BE49-F238E27FC236}">
                  <a16:creationId xmlns:a16="http://schemas.microsoft.com/office/drawing/2014/main" id="{DF80670C-47B3-4B71-B0A0-C68092559A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242" r="1"/>
            <a:stretch/>
          </p:blipFill>
          <p:spPr>
            <a:xfrm>
              <a:off x="-40822" y="7943116"/>
              <a:ext cx="6667500" cy="2384709"/>
            </a:xfrm>
            <a:prstGeom prst="rect">
              <a:avLst/>
            </a:prstGeom>
          </p:spPr>
        </p:pic>
        <p:cxnSp>
          <p:nvCxnSpPr>
            <p:cNvPr id="8" name="Straight Connector 7">
              <a:extLst>
                <a:ext uri="{FF2B5EF4-FFF2-40B4-BE49-F238E27FC236}">
                  <a16:creationId xmlns:a16="http://schemas.microsoft.com/office/drawing/2014/main" id="{40CDC669-6B00-4217-A46A-B72A3C99A1CD}"/>
                </a:ext>
              </a:extLst>
            </p:cNvPr>
            <p:cNvCxnSpPr>
              <a:cxnSpLocks/>
            </p:cNvCxnSpPr>
            <p:nvPr userDrawn="1"/>
          </p:nvCxnSpPr>
          <p:spPr>
            <a:xfrm>
              <a:off x="1143000" y="8422184"/>
              <a:ext cx="0" cy="14859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0B7DED0-9896-4712-BC57-97F6E9354CEE}"/>
                </a:ext>
              </a:extLst>
            </p:cNvPr>
            <p:cNvSpPr txBox="1"/>
            <p:nvPr userDrawn="1"/>
          </p:nvSpPr>
          <p:spPr>
            <a:xfrm>
              <a:off x="1463843" y="8422184"/>
              <a:ext cx="2952746" cy="1528624"/>
            </a:xfrm>
            <a:prstGeom prst="rect">
              <a:avLst/>
            </a:prstGeom>
            <a:noFill/>
          </p:spPr>
          <p:txBody>
            <a:bodyPr wrap="square" rtlCol="0">
              <a:spAutoFit/>
            </a:bodyPr>
            <a:lstStyle/>
            <a:p>
              <a:pPr>
                <a:spcAft>
                  <a:spcPts val="500"/>
                </a:spcAft>
              </a:pPr>
              <a:r>
                <a:rPr lang="en-US" sz="2000" b="1" i="1" dirty="0">
                  <a:solidFill>
                    <a:schemeClr val="bg1"/>
                  </a:solidFill>
                  <a:latin typeface="+mj-lt"/>
                </a:rPr>
                <a:t>Call or visit:</a:t>
              </a:r>
            </a:p>
            <a:p>
              <a:pPr>
                <a:spcAft>
                  <a:spcPts val="500"/>
                </a:spcAft>
              </a:pPr>
              <a:r>
                <a:rPr lang="en-US" sz="1667" b="0" i="0" dirty="0">
                  <a:solidFill>
                    <a:schemeClr val="bg1"/>
                  </a:solidFill>
                  <a:latin typeface="+mn-lt"/>
                </a:rPr>
                <a:t>800-767-4411</a:t>
              </a:r>
            </a:p>
            <a:p>
              <a:r>
                <a:rPr lang="en-US" sz="1667" b="0" i="0" dirty="0">
                  <a:solidFill>
                    <a:schemeClr val="bg1"/>
                  </a:solidFill>
                  <a:latin typeface="+mn-lt"/>
                </a:rPr>
                <a:t>rogersbh.org</a:t>
              </a:r>
            </a:p>
          </p:txBody>
        </p:sp>
      </p:grpSp>
      <p:pic>
        <p:nvPicPr>
          <p:cNvPr id="11" name="Picture 10">
            <a:extLst>
              <a:ext uri="{FF2B5EF4-FFF2-40B4-BE49-F238E27FC236}">
                <a16:creationId xmlns:a16="http://schemas.microsoft.com/office/drawing/2014/main" id="{F1379B6D-C66C-467D-B106-D2B2BE32A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51372" y="4991126"/>
            <a:ext cx="2426228" cy="1169483"/>
          </a:xfrm>
          <a:prstGeom prst="rect">
            <a:avLst/>
          </a:prstGeom>
        </p:spPr>
      </p:pic>
    </p:spTree>
    <p:extLst>
      <p:ext uri="{BB962C8B-B14F-4D97-AF65-F5344CB8AC3E}">
        <p14:creationId xmlns:p14="http://schemas.microsoft.com/office/powerpoint/2010/main" val="19705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Points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E6BBC6D-61EA-4217-85C6-EF61591CAD28}"/>
              </a:ext>
            </a:extLst>
          </p:cNvPr>
          <p:cNvSpPr>
            <a:spLocks noGrp="1"/>
          </p:cNvSpPr>
          <p:nvPr>
            <p:ph sz="half" idx="1" hasCustomPrompt="1"/>
          </p:nvPr>
        </p:nvSpPr>
        <p:spPr>
          <a:xfrm>
            <a:off x="762000" y="1955800"/>
            <a:ext cx="5016500" cy="4190471"/>
          </a:xfrm>
          <a:prstGeom prst="rect">
            <a:avLst/>
          </a:prstGeom>
        </p:spPr>
        <p:txBody>
          <a:bodyPr/>
          <a:lstStyle>
            <a:lvl1pPr marL="0" indent="0">
              <a:spcAft>
                <a:spcPts val="800"/>
              </a:spcAft>
              <a:buFont typeface="Wingdings" panose="05000000000000000000" pitchFamily="2" charset="2"/>
              <a:buNone/>
              <a:defRPr sz="2400">
                <a:solidFill>
                  <a:schemeClr val="tx1"/>
                </a:solidFill>
              </a:defRPr>
            </a:lvl1pPr>
            <a:lvl2pPr marL="190510" indent="0">
              <a:spcAft>
                <a:spcPts val="800"/>
              </a:spcAft>
              <a:buFont typeface="Arial" panose="020B0604020202020204" pitchFamily="34" charset="0"/>
              <a:buNone/>
              <a:defRPr sz="2133">
                <a:solidFill>
                  <a:schemeClr val="tx1"/>
                </a:solidFill>
              </a:defRPr>
            </a:lvl2pPr>
            <a:lvl3pPr marL="616510" indent="-134944">
              <a:spcAft>
                <a:spcPts val="800"/>
              </a:spcAft>
              <a:defRPr sz="1867">
                <a:solidFill>
                  <a:schemeClr val="tx1"/>
                </a:solidFill>
              </a:defRPr>
            </a:lvl3pPr>
            <a:lvl4pPr marL="807020" indent="-190510">
              <a:spcAft>
                <a:spcPts val="800"/>
              </a:spcAft>
              <a:defRPr sz="1600">
                <a:solidFill>
                  <a:schemeClr val="tx1"/>
                </a:solidFill>
              </a:defRPr>
            </a:lvl4pPr>
            <a:lvl5pPr>
              <a:defRPr sz="1500">
                <a:solidFill>
                  <a:srgbClr val="5F5F5F"/>
                </a:solidFill>
              </a:defRPr>
            </a:lvl5pPr>
            <a:lvl6pPr>
              <a:defRPr sz="1500"/>
            </a:lvl6pPr>
            <a:lvl7pPr>
              <a:defRPr sz="1500"/>
            </a:lvl7pPr>
            <a:lvl8pPr>
              <a:defRPr sz="1500"/>
            </a:lvl8pPr>
            <a:lvl9pPr>
              <a:defRPr sz="1500"/>
            </a:lvl9pPr>
          </a:lstStyle>
          <a:p>
            <a:pPr lvl="0"/>
            <a:r>
              <a:rPr lang="en-US" dirty="0"/>
              <a:t>Click to edit first level bullet</a:t>
            </a:r>
          </a:p>
          <a:p>
            <a:pPr lvl="1"/>
            <a:r>
              <a:rPr lang="en-US" dirty="0"/>
              <a:t>Second level</a:t>
            </a:r>
          </a:p>
          <a:p>
            <a:pPr lvl="2"/>
            <a:r>
              <a:rPr lang="en-US" dirty="0"/>
              <a:t>Third level</a:t>
            </a:r>
          </a:p>
          <a:p>
            <a:pPr lvl="3"/>
            <a:r>
              <a:rPr lang="en-US" dirty="0"/>
              <a:t>Fourth level</a:t>
            </a:r>
          </a:p>
        </p:txBody>
      </p:sp>
      <p:sp>
        <p:nvSpPr>
          <p:cNvPr id="3" name="Content Placeholder 3">
            <a:extLst>
              <a:ext uri="{FF2B5EF4-FFF2-40B4-BE49-F238E27FC236}">
                <a16:creationId xmlns:a16="http://schemas.microsoft.com/office/drawing/2014/main" id="{3C52F3DC-891E-4A51-BDB8-530F5A203380}"/>
              </a:ext>
            </a:extLst>
          </p:cNvPr>
          <p:cNvSpPr>
            <a:spLocks noGrp="1"/>
          </p:cNvSpPr>
          <p:nvPr>
            <p:ph sz="half" idx="2" hasCustomPrompt="1"/>
          </p:nvPr>
        </p:nvSpPr>
        <p:spPr>
          <a:xfrm>
            <a:off x="6413500" y="1966753"/>
            <a:ext cx="5016500" cy="4190471"/>
          </a:xfrm>
          <a:prstGeom prst="rect">
            <a:avLst/>
          </a:prstGeom>
        </p:spPr>
        <p:txBody>
          <a:bodyPr/>
          <a:lstStyle>
            <a:lvl1pPr marL="190510" indent="-190510">
              <a:spcAft>
                <a:spcPts val="800"/>
              </a:spcAft>
              <a:defRPr sz="2400">
                <a:solidFill>
                  <a:schemeClr val="tx1"/>
                </a:solidFill>
              </a:defRPr>
            </a:lvl1pPr>
            <a:lvl2pPr marL="481566" indent="-291057">
              <a:spcAft>
                <a:spcPts val="800"/>
              </a:spcAft>
              <a:defRPr sz="2133">
                <a:solidFill>
                  <a:schemeClr val="tx1"/>
                </a:solidFill>
              </a:defRPr>
            </a:lvl2pPr>
            <a:lvl3pPr marL="672076" indent="-190510">
              <a:spcAft>
                <a:spcPts val="800"/>
              </a:spcAft>
              <a:defRPr sz="1867">
                <a:solidFill>
                  <a:schemeClr val="tx1"/>
                </a:solidFill>
              </a:defRPr>
            </a:lvl3pPr>
            <a:lvl4pPr marL="907566" indent="-235491">
              <a:spcAft>
                <a:spcPts val="800"/>
              </a:spcAft>
              <a:defRPr sz="1600">
                <a:solidFill>
                  <a:schemeClr val="tx1"/>
                </a:solidFill>
              </a:defRPr>
            </a:lvl4pPr>
            <a:lvl5pPr>
              <a:defRPr sz="1500">
                <a:solidFill>
                  <a:srgbClr val="5F5F5F"/>
                </a:solidFill>
              </a:defRPr>
            </a:lvl5pPr>
            <a:lvl6pPr>
              <a:defRPr sz="1500"/>
            </a:lvl6pPr>
            <a:lvl7pPr>
              <a:defRPr sz="1500"/>
            </a:lvl7pPr>
            <a:lvl8pPr>
              <a:defRPr sz="1500"/>
            </a:lvl8pPr>
            <a:lvl9pPr>
              <a:defRPr sz="1500"/>
            </a:lvl9pPr>
          </a:lstStyle>
          <a:p>
            <a:pPr lvl="0"/>
            <a:r>
              <a:rPr lang="en-US" dirty="0"/>
              <a:t>Click to edit first bullet</a:t>
            </a:r>
          </a:p>
          <a:p>
            <a:pPr lvl="1"/>
            <a:r>
              <a:rPr lang="en-US" dirty="0"/>
              <a:t>Second level</a:t>
            </a:r>
          </a:p>
          <a:p>
            <a:pPr lvl="2"/>
            <a:r>
              <a:rPr lang="en-US" dirty="0"/>
              <a:t>Third level</a:t>
            </a:r>
          </a:p>
          <a:p>
            <a:pPr lvl="3"/>
            <a:r>
              <a:rPr lang="en-US" dirty="0"/>
              <a:t>Fourth level</a:t>
            </a:r>
          </a:p>
        </p:txBody>
      </p:sp>
      <p:sp>
        <p:nvSpPr>
          <p:cNvPr id="4" name="Title 1">
            <a:extLst>
              <a:ext uri="{FF2B5EF4-FFF2-40B4-BE49-F238E27FC236}">
                <a16:creationId xmlns:a16="http://schemas.microsoft.com/office/drawing/2014/main" id="{C6BB30A3-5740-4178-8B61-D70AD72326A9}"/>
              </a:ext>
            </a:extLst>
          </p:cNvPr>
          <p:cNvSpPr>
            <a:spLocks noGrp="1"/>
          </p:cNvSpPr>
          <p:nvPr>
            <p:ph type="title" hasCustomPrompt="1"/>
          </p:nvPr>
        </p:nvSpPr>
        <p:spPr>
          <a:xfrm>
            <a:off x="762000" y="711731"/>
            <a:ext cx="10668000" cy="850635"/>
          </a:xfrm>
          <a:prstGeom prst="rect">
            <a:avLst/>
          </a:prstGeom>
        </p:spPr>
        <p:txBody>
          <a:bodyPr anchor="ctr">
            <a:normAutofit/>
          </a:bodyPr>
          <a:lstStyle>
            <a:lvl1pPr algn="l">
              <a:defRPr sz="3200" b="1" i="1">
                <a:solidFill>
                  <a:schemeClr val="bg2"/>
                </a:solidFill>
                <a:latin typeface="Lucida Sans" panose="020B0602030504020204" pitchFamily="34" charset="0"/>
              </a:defRPr>
            </a:lvl1pPr>
          </a:lstStyle>
          <a:p>
            <a:r>
              <a:rPr lang="en-US" dirty="0"/>
              <a:t>Click to edit slide title</a:t>
            </a:r>
          </a:p>
        </p:txBody>
      </p:sp>
      <p:pic>
        <p:nvPicPr>
          <p:cNvPr id="10" name="Picture 9">
            <a:extLst>
              <a:ext uri="{FF2B5EF4-FFF2-40B4-BE49-F238E27FC236}">
                <a16:creationId xmlns:a16="http://schemas.microsoft.com/office/drawing/2014/main" id="{93A00352-A209-304A-ABDD-E886693637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18398"/>
            <a:ext cx="6350000" cy="264583"/>
          </a:xfrm>
          <a:prstGeom prst="rect">
            <a:avLst/>
          </a:prstGeom>
        </p:spPr>
      </p:pic>
    </p:spTree>
    <p:extLst>
      <p:ext uri="{BB962C8B-B14F-4D97-AF65-F5344CB8AC3E}">
        <p14:creationId xmlns:p14="http://schemas.microsoft.com/office/powerpoint/2010/main" val="3430771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45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Point Content">
    <p:spTree>
      <p:nvGrpSpPr>
        <p:cNvPr id="1" name=""/>
        <p:cNvGrpSpPr/>
        <p:nvPr/>
      </p:nvGrpSpPr>
      <p:grpSpPr>
        <a:xfrm>
          <a:off x="0" y="0"/>
          <a:ext cx="0" cy="0"/>
          <a:chOff x="0" y="0"/>
          <a:chExt cx="0" cy="0"/>
        </a:xfrm>
      </p:grpSpPr>
      <p:sp>
        <p:nvSpPr>
          <p:cNvPr id="8" name="object 7">
            <a:extLst>
              <a:ext uri="{FF2B5EF4-FFF2-40B4-BE49-F238E27FC236}">
                <a16:creationId xmlns:a16="http://schemas.microsoft.com/office/drawing/2014/main" id="{04DC46ED-9834-9C44-81AA-E995D44D37C5}"/>
              </a:ext>
            </a:extLst>
          </p:cNvPr>
          <p:cNvSpPr/>
          <p:nvPr userDrawn="1"/>
        </p:nvSpPr>
        <p:spPr>
          <a:xfrm>
            <a:off x="-1" y="0"/>
            <a:ext cx="1270001" cy="6858000"/>
          </a:xfrm>
          <a:custGeom>
            <a:avLst/>
            <a:gdLst/>
            <a:ahLst/>
            <a:cxnLst/>
            <a:rect l="l" t="t" r="r" b="b"/>
            <a:pathLst>
              <a:path w="4389120" h="8229600">
                <a:moveTo>
                  <a:pt x="0" y="8229600"/>
                </a:moveTo>
                <a:lnTo>
                  <a:pt x="4389120" y="8229600"/>
                </a:lnTo>
                <a:lnTo>
                  <a:pt x="4389120" y="0"/>
                </a:lnTo>
                <a:lnTo>
                  <a:pt x="0" y="0"/>
                </a:lnTo>
                <a:lnTo>
                  <a:pt x="0" y="8229600"/>
                </a:lnTo>
                <a:close/>
              </a:path>
            </a:pathLst>
          </a:custGeom>
          <a:solidFill>
            <a:srgbClr val="FFC708"/>
          </a:solidFill>
        </p:spPr>
        <p:txBody>
          <a:bodyPr wrap="square" lIns="0" tIns="0" rIns="0" bIns="0" rtlCol="0"/>
          <a:lstStyle/>
          <a:p>
            <a:endParaRPr sz="1875"/>
          </a:p>
        </p:txBody>
      </p:sp>
      <p:cxnSp>
        <p:nvCxnSpPr>
          <p:cNvPr id="3" name="Straight Connector 2">
            <a:extLst>
              <a:ext uri="{FF2B5EF4-FFF2-40B4-BE49-F238E27FC236}">
                <a16:creationId xmlns:a16="http://schemas.microsoft.com/office/drawing/2014/main" id="{7C182900-3651-4755-9B04-AF9861EDD70D}"/>
              </a:ext>
            </a:extLst>
          </p:cNvPr>
          <p:cNvCxnSpPr>
            <a:cxnSpLocks/>
          </p:cNvCxnSpPr>
          <p:nvPr userDrawn="1"/>
        </p:nvCxnSpPr>
        <p:spPr>
          <a:xfrm>
            <a:off x="940594" y="1051719"/>
            <a:ext cx="0" cy="457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D4F398B-5354-4D8C-8F00-46F37D131B96}"/>
              </a:ext>
            </a:extLst>
          </p:cNvPr>
          <p:cNvSpPr>
            <a:spLocks noGrp="1"/>
          </p:cNvSpPr>
          <p:nvPr>
            <p:ph type="title" hasCustomPrompt="1"/>
          </p:nvPr>
        </p:nvSpPr>
        <p:spPr>
          <a:xfrm>
            <a:off x="1524000" y="635001"/>
            <a:ext cx="9969500" cy="850635"/>
          </a:xfrm>
          <a:prstGeom prst="rect">
            <a:avLst/>
          </a:prstGeom>
        </p:spPr>
        <p:txBody>
          <a:bodyPr anchor="ctr">
            <a:normAutofit/>
          </a:bodyPr>
          <a:lstStyle>
            <a:lvl1pPr algn="l">
              <a:defRPr sz="3200" b="1" i="1">
                <a:solidFill>
                  <a:schemeClr val="bg2"/>
                </a:solidFill>
                <a:latin typeface="Lucida Sans" panose="020B0602030504020204" pitchFamily="34" charset="0"/>
              </a:defRPr>
            </a:lvl1pPr>
          </a:lstStyle>
          <a:p>
            <a:r>
              <a:rPr lang="en-US" dirty="0"/>
              <a:t>Click to edit slide title</a:t>
            </a:r>
          </a:p>
        </p:txBody>
      </p:sp>
      <p:sp>
        <p:nvSpPr>
          <p:cNvPr id="9" name="Content Placeholder 2">
            <a:extLst>
              <a:ext uri="{FF2B5EF4-FFF2-40B4-BE49-F238E27FC236}">
                <a16:creationId xmlns:a16="http://schemas.microsoft.com/office/drawing/2014/main" id="{EEFB098F-BF5C-4B0C-A1BC-5A04F04D3FF8}"/>
              </a:ext>
            </a:extLst>
          </p:cNvPr>
          <p:cNvSpPr>
            <a:spLocks noGrp="1"/>
          </p:cNvSpPr>
          <p:nvPr>
            <p:ph idx="1" hasCustomPrompt="1"/>
          </p:nvPr>
        </p:nvSpPr>
        <p:spPr>
          <a:xfrm>
            <a:off x="1587500" y="1778000"/>
            <a:ext cx="9906000" cy="4318000"/>
          </a:xfrm>
          <a:prstGeom prst="rect">
            <a:avLst/>
          </a:prstGeom>
        </p:spPr>
        <p:txBody>
          <a:bodyPr/>
          <a:lstStyle>
            <a:lvl1pPr marL="0" indent="0">
              <a:spcBef>
                <a:spcPts val="0"/>
              </a:spcBef>
              <a:spcAft>
                <a:spcPts val="1200"/>
              </a:spcAft>
              <a:buFont typeface="Wingdings" panose="05000000000000000000" pitchFamily="2" charset="2"/>
              <a:buNone/>
              <a:defRPr sz="2667" baseline="0">
                <a:solidFill>
                  <a:schemeClr val="tx1"/>
                </a:solidFill>
                <a:latin typeface="Arial" panose="020B0604020202020204" pitchFamily="34" charset="0"/>
                <a:cs typeface="Arial" panose="020B0604020202020204" pitchFamily="34" charset="0"/>
              </a:defRPr>
            </a:lvl1pPr>
            <a:lvl2pPr marL="381019" indent="0">
              <a:spcBef>
                <a:spcPts val="0"/>
              </a:spcBef>
              <a:spcAft>
                <a:spcPts val="1200"/>
              </a:spcAft>
              <a:buFont typeface="Courier New" panose="02070309020205020404" pitchFamily="49" charset="0"/>
              <a:buNone/>
              <a:defRPr sz="2400">
                <a:solidFill>
                  <a:schemeClr val="tx1"/>
                </a:solidFill>
                <a:latin typeface="Arial" panose="020B0604020202020204" pitchFamily="34" charset="0"/>
                <a:cs typeface="Arial" panose="020B0604020202020204" pitchFamily="34" charset="0"/>
              </a:defRPr>
            </a:lvl2pPr>
            <a:lvl3pPr marL="762038" indent="0">
              <a:spcBef>
                <a:spcPts val="0"/>
              </a:spcBef>
              <a:spcAft>
                <a:spcPts val="1200"/>
              </a:spcAft>
              <a:buFont typeface="System Font Regular"/>
              <a:buNone/>
              <a:defRPr sz="2133">
                <a:solidFill>
                  <a:schemeClr val="tx1"/>
                </a:solidFill>
                <a:latin typeface="Arial" panose="020B0604020202020204" pitchFamily="34" charset="0"/>
                <a:cs typeface="Arial" panose="020B0604020202020204" pitchFamily="34" charset="0"/>
              </a:defRPr>
            </a:lvl3pPr>
            <a:lvl4pPr marL="1143057" indent="0">
              <a:spcBef>
                <a:spcPts val="0"/>
              </a:spcBef>
              <a:spcAft>
                <a:spcPts val="1200"/>
              </a:spcAft>
              <a:buFont typeface="System Font Regular"/>
              <a:buNone/>
              <a:defRPr sz="1867">
                <a:solidFill>
                  <a:schemeClr val="tx1"/>
                </a:solidFill>
                <a:latin typeface="Arial" panose="020B0604020202020204" pitchFamily="34" charset="0"/>
                <a:cs typeface="Arial" panose="020B0604020202020204" pitchFamily="34" charset="0"/>
              </a:defRPr>
            </a:lvl4pPr>
            <a:lvl5pPr>
              <a:spcBef>
                <a:spcPts val="0"/>
              </a:spcBef>
              <a:spcAft>
                <a:spcPts val="1000"/>
              </a:spcAft>
              <a:defRPr sz="1500">
                <a:solidFill>
                  <a:schemeClr val="tx1">
                    <a:lumMod val="75000"/>
                    <a:lumOff val="25000"/>
                  </a:schemeClr>
                </a:solidFill>
              </a:defRPr>
            </a:lvl5pPr>
          </a:lstStyle>
          <a:p>
            <a:pPr lvl="0"/>
            <a:r>
              <a:rPr lang="en-US" dirty="0"/>
              <a:t>Click to edit first level bullet point</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CF25487-6895-4377-B861-516BC4C2313F}"/>
              </a:ext>
            </a:extLst>
          </p:cNvPr>
          <p:cNvSpPr/>
          <p:nvPr userDrawn="1"/>
        </p:nvSpPr>
        <p:spPr>
          <a:xfrm>
            <a:off x="529168" y="529167"/>
            <a:ext cx="11133137" cy="5799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16" name="bk object 16"/>
          <p:cNvSpPr/>
          <p:nvPr userDrawn="1"/>
        </p:nvSpPr>
        <p:spPr>
          <a:xfrm>
            <a:off x="0" y="6328833"/>
            <a:ext cx="12192000" cy="529167"/>
          </a:xfrm>
          <a:custGeom>
            <a:avLst/>
            <a:gdLst/>
            <a:ahLst/>
            <a:cxnLst/>
            <a:rect l="l" t="t" r="r" b="b"/>
            <a:pathLst>
              <a:path w="14630400" h="635000">
                <a:moveTo>
                  <a:pt x="0" y="635000"/>
                </a:moveTo>
                <a:lnTo>
                  <a:pt x="14630400" y="635000"/>
                </a:lnTo>
                <a:lnTo>
                  <a:pt x="14630400" y="0"/>
                </a:lnTo>
                <a:lnTo>
                  <a:pt x="0" y="0"/>
                </a:lnTo>
                <a:lnTo>
                  <a:pt x="0" y="635000"/>
                </a:lnTo>
                <a:close/>
              </a:path>
            </a:pathLst>
          </a:custGeom>
          <a:solidFill>
            <a:srgbClr val="F3F4F4"/>
          </a:solidFill>
        </p:spPr>
        <p:txBody>
          <a:bodyPr wrap="square" lIns="0" tIns="0" rIns="0" bIns="0" rtlCol="0"/>
          <a:lstStyle/>
          <a:p>
            <a:endParaRPr sz="1875"/>
          </a:p>
        </p:txBody>
      </p:sp>
      <p:sp>
        <p:nvSpPr>
          <p:cNvPr id="17" name="bk object 17"/>
          <p:cNvSpPr/>
          <p:nvPr/>
        </p:nvSpPr>
        <p:spPr>
          <a:xfrm>
            <a:off x="0" y="529167"/>
            <a:ext cx="529167" cy="5799667"/>
          </a:xfrm>
          <a:custGeom>
            <a:avLst/>
            <a:gdLst/>
            <a:ahLst/>
            <a:cxnLst/>
            <a:rect l="l" t="t" r="r" b="b"/>
            <a:pathLst>
              <a:path w="635000" h="6959600">
                <a:moveTo>
                  <a:pt x="0" y="6959600"/>
                </a:moveTo>
                <a:lnTo>
                  <a:pt x="635000" y="6959600"/>
                </a:lnTo>
                <a:lnTo>
                  <a:pt x="635000" y="0"/>
                </a:lnTo>
                <a:lnTo>
                  <a:pt x="0" y="0"/>
                </a:lnTo>
                <a:lnTo>
                  <a:pt x="0" y="6959600"/>
                </a:lnTo>
                <a:close/>
              </a:path>
            </a:pathLst>
          </a:custGeom>
          <a:solidFill>
            <a:srgbClr val="F3F4F4"/>
          </a:solidFill>
        </p:spPr>
        <p:txBody>
          <a:bodyPr wrap="square" lIns="0" tIns="0" rIns="0" bIns="0" rtlCol="0"/>
          <a:lstStyle/>
          <a:p>
            <a:endParaRPr sz="1875"/>
          </a:p>
        </p:txBody>
      </p:sp>
      <p:sp>
        <p:nvSpPr>
          <p:cNvPr id="18" name="bk object 18"/>
          <p:cNvSpPr/>
          <p:nvPr userDrawn="1"/>
        </p:nvSpPr>
        <p:spPr>
          <a:xfrm>
            <a:off x="0" y="0"/>
            <a:ext cx="12192000" cy="529167"/>
          </a:xfrm>
          <a:custGeom>
            <a:avLst/>
            <a:gdLst/>
            <a:ahLst/>
            <a:cxnLst/>
            <a:rect l="l" t="t" r="r" b="b"/>
            <a:pathLst>
              <a:path w="14630400" h="635000">
                <a:moveTo>
                  <a:pt x="0" y="635000"/>
                </a:moveTo>
                <a:lnTo>
                  <a:pt x="14630400" y="635000"/>
                </a:lnTo>
                <a:lnTo>
                  <a:pt x="14630400" y="0"/>
                </a:lnTo>
                <a:lnTo>
                  <a:pt x="0" y="0"/>
                </a:lnTo>
                <a:lnTo>
                  <a:pt x="0" y="635000"/>
                </a:lnTo>
                <a:close/>
              </a:path>
            </a:pathLst>
          </a:custGeom>
          <a:solidFill>
            <a:srgbClr val="F3F4F4"/>
          </a:solidFill>
        </p:spPr>
        <p:txBody>
          <a:bodyPr wrap="square" lIns="0" tIns="0" rIns="0" bIns="0" rtlCol="0"/>
          <a:lstStyle/>
          <a:p>
            <a:endParaRPr sz="1875"/>
          </a:p>
        </p:txBody>
      </p:sp>
      <p:sp>
        <p:nvSpPr>
          <p:cNvPr id="19" name="bk object 19"/>
          <p:cNvSpPr/>
          <p:nvPr/>
        </p:nvSpPr>
        <p:spPr>
          <a:xfrm>
            <a:off x="11662823" y="529167"/>
            <a:ext cx="529696" cy="5799667"/>
          </a:xfrm>
          <a:custGeom>
            <a:avLst/>
            <a:gdLst/>
            <a:ahLst/>
            <a:cxnLst/>
            <a:rect l="l" t="t" r="r" b="b"/>
            <a:pathLst>
              <a:path w="635634" h="6959600">
                <a:moveTo>
                  <a:pt x="635012" y="0"/>
                </a:moveTo>
                <a:lnTo>
                  <a:pt x="0" y="0"/>
                </a:lnTo>
                <a:lnTo>
                  <a:pt x="0" y="6959587"/>
                </a:lnTo>
                <a:lnTo>
                  <a:pt x="635012" y="6959587"/>
                </a:lnTo>
                <a:lnTo>
                  <a:pt x="635012" y="0"/>
                </a:lnTo>
                <a:close/>
              </a:path>
            </a:pathLst>
          </a:custGeom>
          <a:solidFill>
            <a:srgbClr val="F3F4F4"/>
          </a:solidFill>
        </p:spPr>
        <p:txBody>
          <a:bodyPr wrap="square" lIns="0" tIns="0" rIns="0" bIns="0" rtlCol="0"/>
          <a:lstStyle/>
          <a:p>
            <a:endParaRPr sz="1875"/>
          </a:p>
        </p:txBody>
      </p:sp>
      <p:sp>
        <p:nvSpPr>
          <p:cNvPr id="13" name="Text Placeholder 2">
            <a:extLst>
              <a:ext uri="{FF2B5EF4-FFF2-40B4-BE49-F238E27FC236}">
                <a16:creationId xmlns:a16="http://schemas.microsoft.com/office/drawing/2014/main" id="{7A036F11-B215-4B4B-83BA-B0009A432AE8}"/>
              </a:ext>
            </a:extLst>
          </p:cNvPr>
          <p:cNvSpPr>
            <a:spLocks noGrp="1"/>
          </p:cNvSpPr>
          <p:nvPr>
            <p:ph type="body" idx="1" hasCustomPrompt="1"/>
          </p:nvPr>
        </p:nvSpPr>
        <p:spPr>
          <a:xfrm>
            <a:off x="1587503" y="1890285"/>
            <a:ext cx="7048499" cy="1538715"/>
          </a:xfrm>
          <a:prstGeom prst="rect">
            <a:avLst/>
          </a:prstGeom>
        </p:spPr>
        <p:txBody>
          <a:bodyPr anchor="ctr">
            <a:normAutofit/>
          </a:bodyPr>
          <a:lstStyle>
            <a:lvl1pPr marL="0" indent="0" algn="l">
              <a:buNone/>
              <a:defRPr sz="3200" b="1" i="1" baseline="0">
                <a:solidFill>
                  <a:schemeClr val="bg1"/>
                </a:solidFill>
                <a:latin typeface="Lucida Sans" panose="020B0602030504020204" pitchFamily="34" charset="0"/>
              </a:defRPr>
            </a:lvl1pPr>
            <a:lvl2pPr marL="381019" indent="0">
              <a:buNone/>
              <a:defRPr sz="1500">
                <a:solidFill>
                  <a:schemeClr val="tx1">
                    <a:tint val="75000"/>
                  </a:schemeClr>
                </a:solidFill>
              </a:defRPr>
            </a:lvl2pPr>
            <a:lvl3pPr marL="762038" indent="0">
              <a:buNone/>
              <a:defRPr sz="1333">
                <a:solidFill>
                  <a:schemeClr val="tx1">
                    <a:tint val="75000"/>
                  </a:schemeClr>
                </a:solidFill>
              </a:defRPr>
            </a:lvl3pPr>
            <a:lvl4pPr marL="1143057" indent="0">
              <a:buNone/>
              <a:defRPr sz="1167">
                <a:solidFill>
                  <a:schemeClr val="tx1">
                    <a:tint val="75000"/>
                  </a:schemeClr>
                </a:solidFill>
              </a:defRPr>
            </a:lvl4pPr>
            <a:lvl5pPr marL="1524076" indent="0">
              <a:buNone/>
              <a:defRPr sz="1167">
                <a:solidFill>
                  <a:schemeClr val="tx1">
                    <a:tint val="75000"/>
                  </a:schemeClr>
                </a:solidFill>
              </a:defRPr>
            </a:lvl5pPr>
            <a:lvl6pPr marL="1905095" indent="0">
              <a:buNone/>
              <a:defRPr sz="1167">
                <a:solidFill>
                  <a:schemeClr val="tx1">
                    <a:tint val="75000"/>
                  </a:schemeClr>
                </a:solidFill>
              </a:defRPr>
            </a:lvl6pPr>
            <a:lvl7pPr marL="2286114" indent="0">
              <a:buNone/>
              <a:defRPr sz="1167">
                <a:solidFill>
                  <a:schemeClr val="tx1">
                    <a:tint val="75000"/>
                  </a:schemeClr>
                </a:solidFill>
              </a:defRPr>
            </a:lvl7pPr>
            <a:lvl8pPr marL="2667133" indent="0">
              <a:buNone/>
              <a:defRPr sz="1167">
                <a:solidFill>
                  <a:schemeClr val="tx1">
                    <a:tint val="75000"/>
                  </a:schemeClr>
                </a:solidFill>
              </a:defRPr>
            </a:lvl8pPr>
            <a:lvl9pPr marL="3048152" indent="0">
              <a:buNone/>
              <a:defRPr sz="1167">
                <a:solidFill>
                  <a:schemeClr val="tx1">
                    <a:tint val="75000"/>
                  </a:schemeClr>
                </a:solidFill>
              </a:defRPr>
            </a:lvl9pPr>
          </a:lstStyle>
          <a:p>
            <a:pPr marL="0" marR="0" lvl="0" indent="0" algn="l" defTabSz="762038" rtl="0" eaLnBrk="1" fontAlgn="auto" latinLnBrk="0" hangingPunct="1">
              <a:lnSpc>
                <a:spcPct val="100000"/>
              </a:lnSpc>
              <a:spcBef>
                <a:spcPct val="20000"/>
              </a:spcBef>
              <a:spcAft>
                <a:spcPts val="0"/>
              </a:spcAft>
              <a:buClrTx/>
              <a:buSzTx/>
              <a:buFont typeface="Arial" pitchFamily="34" charset="0"/>
              <a:buNone/>
              <a:tabLst/>
              <a:defRPr/>
            </a:pPr>
            <a:r>
              <a:rPr lang="en-US" dirty="0"/>
              <a:t>Click to edit Section title</a:t>
            </a:r>
          </a:p>
        </p:txBody>
      </p:sp>
      <p:sp>
        <p:nvSpPr>
          <p:cNvPr id="14" name="Text Placeholder 2">
            <a:extLst>
              <a:ext uri="{FF2B5EF4-FFF2-40B4-BE49-F238E27FC236}">
                <a16:creationId xmlns:a16="http://schemas.microsoft.com/office/drawing/2014/main" id="{7CC7C3A6-C2A6-4746-B766-119628FB09A4}"/>
              </a:ext>
            </a:extLst>
          </p:cNvPr>
          <p:cNvSpPr>
            <a:spLocks noGrp="1"/>
          </p:cNvSpPr>
          <p:nvPr>
            <p:ph type="body" idx="10" hasCustomPrompt="1"/>
          </p:nvPr>
        </p:nvSpPr>
        <p:spPr>
          <a:xfrm>
            <a:off x="1587502" y="3862575"/>
            <a:ext cx="7048499" cy="1016342"/>
          </a:xfrm>
          <a:prstGeom prst="rect">
            <a:avLst/>
          </a:prstGeom>
        </p:spPr>
        <p:txBody>
          <a:bodyPr anchor="ctr">
            <a:normAutofit/>
          </a:bodyPr>
          <a:lstStyle>
            <a:lvl1pPr marL="0" indent="0">
              <a:spcAft>
                <a:spcPts val="500"/>
              </a:spcAft>
              <a:buNone/>
              <a:defRPr sz="1867" b="0" baseline="0">
                <a:solidFill>
                  <a:schemeClr val="bg1"/>
                </a:solidFill>
                <a:latin typeface="Arial" panose="020B0604020202020204" pitchFamily="34" charset="0"/>
                <a:cs typeface="Arial" panose="020B0604020202020204" pitchFamily="34" charset="0"/>
              </a:defRPr>
            </a:lvl1pPr>
            <a:lvl2pPr marL="381019" indent="0">
              <a:buNone/>
              <a:defRPr sz="1667" b="1"/>
            </a:lvl2pPr>
            <a:lvl3pPr marL="762038" indent="0">
              <a:buNone/>
              <a:defRPr sz="1500" b="1"/>
            </a:lvl3pPr>
            <a:lvl4pPr marL="1143057" indent="0">
              <a:buNone/>
              <a:defRPr sz="1333" b="1"/>
            </a:lvl4pPr>
            <a:lvl5pPr marL="1524076" indent="0">
              <a:buNone/>
              <a:defRPr sz="1333" b="1"/>
            </a:lvl5pPr>
            <a:lvl6pPr marL="1905095" indent="0">
              <a:buNone/>
              <a:defRPr sz="1333" b="1"/>
            </a:lvl6pPr>
            <a:lvl7pPr marL="2286114" indent="0">
              <a:buNone/>
              <a:defRPr sz="1333" b="1"/>
            </a:lvl7pPr>
            <a:lvl8pPr marL="2667133" indent="0">
              <a:buNone/>
              <a:defRPr sz="1333" b="1"/>
            </a:lvl8pPr>
            <a:lvl9pPr marL="3048152" indent="0">
              <a:buNone/>
              <a:defRPr sz="1333" b="1"/>
            </a:lvl9pPr>
          </a:lstStyle>
          <a:p>
            <a:pPr lvl="0"/>
            <a:r>
              <a:rPr lang="en-US" dirty="0"/>
              <a:t>Click to edit presenter name</a:t>
            </a:r>
          </a:p>
        </p:txBody>
      </p:sp>
      <p:cxnSp>
        <p:nvCxnSpPr>
          <p:cNvPr id="4" name="Straight Connector 3">
            <a:extLst>
              <a:ext uri="{FF2B5EF4-FFF2-40B4-BE49-F238E27FC236}">
                <a16:creationId xmlns:a16="http://schemas.microsoft.com/office/drawing/2014/main" id="{55427002-FB56-4A9B-AB0F-42FE012C9010}"/>
              </a:ext>
            </a:extLst>
          </p:cNvPr>
          <p:cNvCxnSpPr>
            <a:cxnSpLocks/>
          </p:cNvCxnSpPr>
          <p:nvPr userDrawn="1"/>
        </p:nvCxnSpPr>
        <p:spPr>
          <a:xfrm>
            <a:off x="1206500" y="2095500"/>
            <a:ext cx="0" cy="2438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811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with Chart/Image">
    <p:spTree>
      <p:nvGrpSpPr>
        <p:cNvPr id="1" name=""/>
        <p:cNvGrpSpPr/>
        <p:nvPr/>
      </p:nvGrpSpPr>
      <p:grpSpPr>
        <a:xfrm>
          <a:off x="0" y="0"/>
          <a:ext cx="0" cy="0"/>
          <a:chOff x="0" y="0"/>
          <a:chExt cx="0" cy="0"/>
        </a:xfrm>
      </p:grpSpPr>
      <p:sp>
        <p:nvSpPr>
          <p:cNvPr id="8" name="object 7">
            <a:extLst>
              <a:ext uri="{FF2B5EF4-FFF2-40B4-BE49-F238E27FC236}">
                <a16:creationId xmlns:a16="http://schemas.microsoft.com/office/drawing/2014/main" id="{4CCD1B41-5BC9-460F-93CA-C21957460081}"/>
              </a:ext>
            </a:extLst>
          </p:cNvPr>
          <p:cNvSpPr/>
          <p:nvPr userDrawn="1"/>
        </p:nvSpPr>
        <p:spPr>
          <a:xfrm>
            <a:off x="-1" y="0"/>
            <a:ext cx="5043055" cy="6858000"/>
          </a:xfrm>
          <a:custGeom>
            <a:avLst/>
            <a:gdLst/>
            <a:ahLst/>
            <a:cxnLst/>
            <a:rect l="l" t="t" r="r" b="b"/>
            <a:pathLst>
              <a:path w="4389120" h="8229600">
                <a:moveTo>
                  <a:pt x="0" y="8229600"/>
                </a:moveTo>
                <a:lnTo>
                  <a:pt x="4389120" y="8229600"/>
                </a:lnTo>
                <a:lnTo>
                  <a:pt x="4389120" y="0"/>
                </a:lnTo>
                <a:lnTo>
                  <a:pt x="0" y="0"/>
                </a:lnTo>
                <a:lnTo>
                  <a:pt x="0" y="8229600"/>
                </a:lnTo>
                <a:close/>
              </a:path>
            </a:pathLst>
          </a:custGeom>
          <a:solidFill>
            <a:srgbClr val="FFC708"/>
          </a:solidFill>
        </p:spPr>
        <p:txBody>
          <a:bodyPr wrap="square" lIns="0" tIns="0" rIns="0" bIns="0" rtlCol="0"/>
          <a:lstStyle/>
          <a:p>
            <a:endParaRPr sz="1875" dirty="0"/>
          </a:p>
        </p:txBody>
      </p:sp>
      <p:sp>
        <p:nvSpPr>
          <p:cNvPr id="2" name="Title 1">
            <a:extLst>
              <a:ext uri="{FF2B5EF4-FFF2-40B4-BE49-F238E27FC236}">
                <a16:creationId xmlns:a16="http://schemas.microsoft.com/office/drawing/2014/main" id="{BA009054-1FFB-4FC0-BEC1-F27866C8687F}"/>
              </a:ext>
            </a:extLst>
          </p:cNvPr>
          <p:cNvSpPr>
            <a:spLocks noGrp="1"/>
          </p:cNvSpPr>
          <p:nvPr>
            <p:ph type="title"/>
          </p:nvPr>
        </p:nvSpPr>
        <p:spPr>
          <a:xfrm>
            <a:off x="839789" y="987426"/>
            <a:ext cx="3932237" cy="896793"/>
          </a:xfrm>
        </p:spPr>
        <p:txBody>
          <a:bodyPr anchor="ctr">
            <a:normAutofit/>
          </a:bodyPr>
          <a:lstStyle>
            <a:lvl1pPr>
              <a:lnSpc>
                <a:spcPct val="100000"/>
              </a:lnSpc>
              <a:defRPr sz="2667">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5ABC0BC-7BFE-4883-9FE6-7E243C3B7182}"/>
              </a:ext>
            </a:extLst>
          </p:cNvPr>
          <p:cNvSpPr>
            <a:spLocks noGrp="1"/>
          </p:cNvSpPr>
          <p:nvPr>
            <p:ph idx="1"/>
          </p:nvPr>
        </p:nvSpPr>
        <p:spPr>
          <a:xfrm>
            <a:off x="5181600" y="987425"/>
            <a:ext cx="6173788" cy="5117811"/>
          </a:xfrm>
        </p:spPr>
        <p:txBody>
          <a:bodyPr>
            <a:normAutofit/>
          </a:bodyPr>
          <a:lstStyle>
            <a:lvl1pPr marL="0" indent="0">
              <a:buNone/>
              <a:defRPr sz="16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a:extLst>
              <a:ext uri="{FF2B5EF4-FFF2-40B4-BE49-F238E27FC236}">
                <a16:creationId xmlns:a16="http://schemas.microsoft.com/office/drawing/2014/main" id="{1FF61941-5E34-43D7-8A9A-87823BDDB9BF}"/>
              </a:ext>
            </a:extLst>
          </p:cNvPr>
          <p:cNvSpPr>
            <a:spLocks noGrp="1"/>
          </p:cNvSpPr>
          <p:nvPr>
            <p:ph type="body" sz="half" idx="2"/>
          </p:nvPr>
        </p:nvSpPr>
        <p:spPr>
          <a:xfrm>
            <a:off x="839789" y="2057400"/>
            <a:ext cx="3932237" cy="4047836"/>
          </a:xfrm>
        </p:spPr>
        <p:txBody>
          <a:bodyPr>
            <a:normAutofit/>
          </a:bodyPr>
          <a:lstStyle>
            <a:lvl1pPr marL="0" indent="0">
              <a:buNone/>
              <a:defRPr sz="1867"/>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6490F345-5379-4217-9D2C-F5C1B353C7F2}"/>
              </a:ext>
            </a:extLst>
          </p:cNvPr>
          <p:cNvSpPr>
            <a:spLocks noGrp="1"/>
          </p:cNvSpPr>
          <p:nvPr>
            <p:ph type="ftr" sz="quarter" idx="11"/>
          </p:nvPr>
        </p:nvSpPr>
        <p:spPr>
          <a:xfrm>
            <a:off x="5181600" y="6358084"/>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08931D1-3D31-4E24-9676-B2DD72334EB6}"/>
              </a:ext>
            </a:extLst>
          </p:cNvPr>
          <p:cNvSpPr>
            <a:spLocks noGrp="1"/>
          </p:cNvSpPr>
          <p:nvPr>
            <p:ph type="sldNum" sz="quarter" idx="12"/>
          </p:nvPr>
        </p:nvSpPr>
        <p:spPr/>
        <p:txBody>
          <a:bodyPr/>
          <a:lstStyle/>
          <a:p>
            <a:fld id="{6F053240-8451-427F-8646-7B61D2E97575}" type="slidenum">
              <a:rPr lang="en-US" smtClean="0"/>
              <a:t>‹#›</a:t>
            </a:fld>
            <a:endParaRPr lang="en-US"/>
          </a:p>
        </p:txBody>
      </p:sp>
      <p:cxnSp>
        <p:nvCxnSpPr>
          <p:cNvPr id="9" name="Straight Connector 8">
            <a:extLst>
              <a:ext uri="{FF2B5EF4-FFF2-40B4-BE49-F238E27FC236}">
                <a16:creationId xmlns:a16="http://schemas.microsoft.com/office/drawing/2014/main" id="{7138EDB6-218B-4FC5-B5C7-8FBDE641D263}"/>
              </a:ext>
            </a:extLst>
          </p:cNvPr>
          <p:cNvCxnSpPr>
            <a:cxnSpLocks/>
          </p:cNvCxnSpPr>
          <p:nvPr userDrawn="1"/>
        </p:nvCxnSpPr>
        <p:spPr>
          <a:xfrm>
            <a:off x="580376" y="987426"/>
            <a:ext cx="0" cy="48736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53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agraph Content">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F5F2EA09-4288-451D-BC56-F61465DD0F6D}"/>
              </a:ext>
            </a:extLst>
          </p:cNvPr>
          <p:cNvSpPr/>
          <p:nvPr userDrawn="1"/>
        </p:nvSpPr>
        <p:spPr>
          <a:xfrm>
            <a:off x="-1" y="0"/>
            <a:ext cx="1270001" cy="6858000"/>
          </a:xfrm>
          <a:custGeom>
            <a:avLst/>
            <a:gdLst/>
            <a:ahLst/>
            <a:cxnLst/>
            <a:rect l="l" t="t" r="r" b="b"/>
            <a:pathLst>
              <a:path w="4389120" h="8229600">
                <a:moveTo>
                  <a:pt x="0" y="8229600"/>
                </a:moveTo>
                <a:lnTo>
                  <a:pt x="4389120" y="8229600"/>
                </a:lnTo>
                <a:lnTo>
                  <a:pt x="4389120" y="0"/>
                </a:lnTo>
                <a:lnTo>
                  <a:pt x="0" y="0"/>
                </a:lnTo>
                <a:lnTo>
                  <a:pt x="0" y="8229600"/>
                </a:lnTo>
                <a:close/>
              </a:path>
            </a:pathLst>
          </a:custGeom>
          <a:solidFill>
            <a:srgbClr val="FFC708"/>
          </a:solidFill>
        </p:spPr>
        <p:txBody>
          <a:bodyPr wrap="square" lIns="0" tIns="0" rIns="0" bIns="0" rtlCol="0"/>
          <a:lstStyle/>
          <a:p>
            <a:endParaRPr sz="1875"/>
          </a:p>
        </p:txBody>
      </p:sp>
      <p:cxnSp>
        <p:nvCxnSpPr>
          <p:cNvPr id="3" name="Straight Connector 2">
            <a:extLst>
              <a:ext uri="{FF2B5EF4-FFF2-40B4-BE49-F238E27FC236}">
                <a16:creationId xmlns:a16="http://schemas.microsoft.com/office/drawing/2014/main" id="{59AFB4AC-A534-47F2-B94B-3D4B23BEEAC5}"/>
              </a:ext>
            </a:extLst>
          </p:cNvPr>
          <p:cNvCxnSpPr>
            <a:cxnSpLocks/>
          </p:cNvCxnSpPr>
          <p:nvPr userDrawn="1"/>
        </p:nvCxnSpPr>
        <p:spPr>
          <a:xfrm>
            <a:off x="952500" y="1016000"/>
            <a:ext cx="0" cy="457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5EA979BE-5FD7-484B-8678-A25B224910A7}"/>
              </a:ext>
            </a:extLst>
          </p:cNvPr>
          <p:cNvSpPr>
            <a:spLocks noGrp="1"/>
          </p:cNvSpPr>
          <p:nvPr>
            <p:ph type="title" hasCustomPrompt="1"/>
          </p:nvPr>
        </p:nvSpPr>
        <p:spPr>
          <a:xfrm>
            <a:off x="1524000" y="635001"/>
            <a:ext cx="9969500" cy="850635"/>
          </a:xfrm>
          <a:prstGeom prst="rect">
            <a:avLst/>
          </a:prstGeom>
        </p:spPr>
        <p:txBody>
          <a:bodyPr anchor="ctr">
            <a:normAutofit/>
          </a:bodyPr>
          <a:lstStyle>
            <a:lvl1pPr algn="l">
              <a:defRPr sz="3200" b="1" i="1">
                <a:solidFill>
                  <a:schemeClr val="bg2"/>
                </a:solidFill>
                <a:latin typeface="Lucida Sans" panose="020B0602030504020204" pitchFamily="34" charset="0"/>
              </a:defRPr>
            </a:lvl1pPr>
          </a:lstStyle>
          <a:p>
            <a:r>
              <a:rPr lang="en-US" dirty="0"/>
              <a:t>Click to edit slide title</a:t>
            </a:r>
          </a:p>
        </p:txBody>
      </p:sp>
      <p:sp>
        <p:nvSpPr>
          <p:cNvPr id="5" name="Content Placeholder 2">
            <a:extLst>
              <a:ext uri="{FF2B5EF4-FFF2-40B4-BE49-F238E27FC236}">
                <a16:creationId xmlns:a16="http://schemas.microsoft.com/office/drawing/2014/main" id="{2CFE44D7-5199-4DF9-8FCC-B746A4A13528}"/>
              </a:ext>
            </a:extLst>
          </p:cNvPr>
          <p:cNvSpPr>
            <a:spLocks noGrp="1"/>
          </p:cNvSpPr>
          <p:nvPr>
            <p:ph idx="1" hasCustomPrompt="1"/>
          </p:nvPr>
        </p:nvSpPr>
        <p:spPr>
          <a:xfrm>
            <a:off x="1524000" y="1778000"/>
            <a:ext cx="9969500" cy="4267200"/>
          </a:xfrm>
          <a:prstGeom prst="rect">
            <a:avLst/>
          </a:prstGeom>
        </p:spPr>
        <p:txBody>
          <a:bodyPr>
            <a:normAutofit/>
          </a:bodyPr>
          <a:lstStyle>
            <a:lvl1pPr marL="0" indent="0">
              <a:spcBef>
                <a:spcPts val="0"/>
              </a:spcBef>
              <a:spcAft>
                <a:spcPts val="1200"/>
              </a:spcAft>
              <a:buNone/>
              <a:defRPr sz="2400">
                <a:solidFill>
                  <a:schemeClr val="tx1"/>
                </a:solidFill>
                <a:latin typeface="Arial" panose="020B0604020202020204" pitchFamily="34" charset="0"/>
                <a:cs typeface="Arial" panose="020B0604020202020204" pitchFamily="34" charset="0"/>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dirty="0"/>
              <a:t>Click to edit paragraph text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2_Content with Graph/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FB0D-A336-4CDD-8D5C-7689C731284C}"/>
              </a:ext>
            </a:extLst>
          </p:cNvPr>
          <p:cNvSpPr>
            <a:spLocks noGrp="1"/>
          </p:cNvSpPr>
          <p:nvPr>
            <p:ph type="title"/>
          </p:nvPr>
        </p:nvSpPr>
        <p:spPr>
          <a:xfrm>
            <a:off x="839789" y="738909"/>
            <a:ext cx="3932237" cy="1048903"/>
          </a:xfrm>
        </p:spPr>
        <p:txBody>
          <a:bodyPr anchor="ctr">
            <a:normAutofit/>
          </a:bodyPr>
          <a:lstStyle>
            <a:lvl1pPr>
              <a:lnSpc>
                <a:spcPct val="100000"/>
              </a:lnSpc>
              <a:defRPr sz="2667"/>
            </a:lvl1pPr>
          </a:lstStyle>
          <a:p>
            <a:r>
              <a:rPr lang="en-US" dirty="0"/>
              <a:t>Click to edit Master title style</a:t>
            </a:r>
          </a:p>
        </p:txBody>
      </p:sp>
      <p:sp>
        <p:nvSpPr>
          <p:cNvPr id="3" name="Picture Placeholder 2">
            <a:extLst>
              <a:ext uri="{FF2B5EF4-FFF2-40B4-BE49-F238E27FC236}">
                <a16:creationId xmlns:a16="http://schemas.microsoft.com/office/drawing/2014/main" id="{417D54D6-9FD3-4915-BEDC-48646A895EC2}"/>
              </a:ext>
            </a:extLst>
          </p:cNvPr>
          <p:cNvSpPr>
            <a:spLocks noGrp="1"/>
          </p:cNvSpPr>
          <p:nvPr>
            <p:ph type="pic" idx="1"/>
          </p:nvPr>
        </p:nvSpPr>
        <p:spPr>
          <a:xfrm>
            <a:off x="5183188" y="738909"/>
            <a:ext cx="6172200" cy="5347854"/>
          </a:xfrm>
        </p:spPr>
        <p:txBody>
          <a:bodyPr>
            <a:normAutofit/>
          </a:bodyPr>
          <a:lstStyle>
            <a:lvl1pPr marL="0" indent="0">
              <a:buNone/>
              <a:defRPr sz="1600">
                <a:solidFill>
                  <a:schemeClr val="bg1"/>
                </a:solidFill>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dirty="0"/>
          </a:p>
        </p:txBody>
      </p:sp>
      <p:sp>
        <p:nvSpPr>
          <p:cNvPr id="4" name="Text Placeholder 3">
            <a:extLst>
              <a:ext uri="{FF2B5EF4-FFF2-40B4-BE49-F238E27FC236}">
                <a16:creationId xmlns:a16="http://schemas.microsoft.com/office/drawing/2014/main" id="{3DAFD591-6C9E-48A6-848B-38DF0EC474C9}"/>
              </a:ext>
            </a:extLst>
          </p:cNvPr>
          <p:cNvSpPr>
            <a:spLocks noGrp="1"/>
          </p:cNvSpPr>
          <p:nvPr>
            <p:ph type="body" sz="half" idx="2"/>
          </p:nvPr>
        </p:nvSpPr>
        <p:spPr>
          <a:xfrm>
            <a:off x="839789" y="2179782"/>
            <a:ext cx="3932237" cy="3906981"/>
          </a:xfrm>
        </p:spPr>
        <p:txBody>
          <a:bodyPr>
            <a:normAutofit/>
          </a:bodyPr>
          <a:lstStyle>
            <a:lvl1pPr marL="0" indent="0">
              <a:buNone/>
              <a:defRPr sz="1867"/>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AA903D26-85D1-4044-A1F5-F635E1616A23}"/>
              </a:ext>
            </a:extLst>
          </p:cNvPr>
          <p:cNvSpPr>
            <a:spLocks noGrp="1"/>
          </p:cNvSpPr>
          <p:nvPr>
            <p:ph type="ftr" sz="quarter" idx="11"/>
          </p:nvPr>
        </p:nvSpPr>
        <p:spPr>
          <a:xfrm>
            <a:off x="838201"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AEF618-AB4E-4FAE-BBFA-F35B53F68E4F}"/>
              </a:ext>
            </a:extLst>
          </p:cNvPr>
          <p:cNvSpPr>
            <a:spLocks noGrp="1"/>
          </p:cNvSpPr>
          <p:nvPr>
            <p:ph type="sldNum" sz="quarter" idx="12"/>
          </p:nvPr>
        </p:nvSpPr>
        <p:spPr/>
        <p:txBody>
          <a:bodyPr/>
          <a:lstStyle/>
          <a:p>
            <a:fld id="{6F053240-8451-427F-8646-7B61D2E97575}" type="slidenum">
              <a:rPr lang="en-US" smtClean="0"/>
              <a:t>‹#›</a:t>
            </a:fld>
            <a:endParaRPr lang="en-US"/>
          </a:p>
        </p:txBody>
      </p:sp>
      <p:pic>
        <p:nvPicPr>
          <p:cNvPr id="8" name="Picture 7">
            <a:extLst>
              <a:ext uri="{FF2B5EF4-FFF2-40B4-BE49-F238E27FC236}">
                <a16:creationId xmlns:a16="http://schemas.microsoft.com/office/drawing/2014/main" id="{E01A29EB-E353-4B10-9FEE-52CF753430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673" t="-20581" b="-1"/>
          <a:stretch/>
        </p:blipFill>
        <p:spPr>
          <a:xfrm>
            <a:off x="-1" y="1787812"/>
            <a:ext cx="4973777" cy="319040"/>
          </a:xfrm>
          <a:prstGeom prst="rect">
            <a:avLst/>
          </a:prstGeom>
        </p:spPr>
      </p:pic>
    </p:spTree>
    <p:extLst>
      <p:ext uri="{BB962C8B-B14F-4D97-AF65-F5344CB8AC3E}">
        <p14:creationId xmlns:p14="http://schemas.microsoft.com/office/powerpoint/2010/main" val="2322724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6328833"/>
            <a:ext cx="12192000" cy="529167"/>
          </a:xfrm>
          <a:custGeom>
            <a:avLst/>
            <a:gdLst/>
            <a:ahLst/>
            <a:cxnLst/>
            <a:rect l="l" t="t" r="r" b="b"/>
            <a:pathLst>
              <a:path w="14630400" h="635000">
                <a:moveTo>
                  <a:pt x="0" y="635000"/>
                </a:moveTo>
                <a:lnTo>
                  <a:pt x="14630400" y="635000"/>
                </a:lnTo>
                <a:lnTo>
                  <a:pt x="14630400" y="0"/>
                </a:lnTo>
                <a:lnTo>
                  <a:pt x="0" y="0"/>
                </a:lnTo>
                <a:lnTo>
                  <a:pt x="0" y="635000"/>
                </a:lnTo>
                <a:close/>
              </a:path>
            </a:pathLst>
          </a:custGeom>
          <a:solidFill>
            <a:srgbClr val="F3F4F4"/>
          </a:solidFill>
        </p:spPr>
        <p:txBody>
          <a:bodyPr wrap="square" lIns="0" tIns="0" rIns="0" bIns="0" rtlCol="0"/>
          <a:lstStyle/>
          <a:p>
            <a:endParaRPr sz="1875"/>
          </a:p>
        </p:txBody>
      </p:sp>
      <p:sp>
        <p:nvSpPr>
          <p:cNvPr id="17" name="bk object 17"/>
          <p:cNvSpPr/>
          <p:nvPr/>
        </p:nvSpPr>
        <p:spPr>
          <a:xfrm>
            <a:off x="0" y="529167"/>
            <a:ext cx="529167" cy="5799667"/>
          </a:xfrm>
          <a:custGeom>
            <a:avLst/>
            <a:gdLst/>
            <a:ahLst/>
            <a:cxnLst/>
            <a:rect l="l" t="t" r="r" b="b"/>
            <a:pathLst>
              <a:path w="635000" h="6959600">
                <a:moveTo>
                  <a:pt x="0" y="6959600"/>
                </a:moveTo>
                <a:lnTo>
                  <a:pt x="635000" y="6959600"/>
                </a:lnTo>
                <a:lnTo>
                  <a:pt x="635000" y="0"/>
                </a:lnTo>
                <a:lnTo>
                  <a:pt x="0" y="0"/>
                </a:lnTo>
                <a:lnTo>
                  <a:pt x="0" y="6959600"/>
                </a:lnTo>
                <a:close/>
              </a:path>
            </a:pathLst>
          </a:custGeom>
          <a:solidFill>
            <a:srgbClr val="F3F4F4"/>
          </a:solidFill>
        </p:spPr>
        <p:txBody>
          <a:bodyPr wrap="square" lIns="0" tIns="0" rIns="0" bIns="0" rtlCol="0"/>
          <a:lstStyle/>
          <a:p>
            <a:endParaRPr sz="1875"/>
          </a:p>
        </p:txBody>
      </p:sp>
      <p:sp>
        <p:nvSpPr>
          <p:cNvPr id="18" name="bk object 18"/>
          <p:cNvSpPr/>
          <p:nvPr userDrawn="1"/>
        </p:nvSpPr>
        <p:spPr>
          <a:xfrm>
            <a:off x="0" y="0"/>
            <a:ext cx="12192000" cy="529167"/>
          </a:xfrm>
          <a:custGeom>
            <a:avLst/>
            <a:gdLst/>
            <a:ahLst/>
            <a:cxnLst/>
            <a:rect l="l" t="t" r="r" b="b"/>
            <a:pathLst>
              <a:path w="14630400" h="635000">
                <a:moveTo>
                  <a:pt x="0" y="635000"/>
                </a:moveTo>
                <a:lnTo>
                  <a:pt x="14630400" y="635000"/>
                </a:lnTo>
                <a:lnTo>
                  <a:pt x="14630400" y="0"/>
                </a:lnTo>
                <a:lnTo>
                  <a:pt x="0" y="0"/>
                </a:lnTo>
                <a:lnTo>
                  <a:pt x="0" y="635000"/>
                </a:lnTo>
                <a:close/>
              </a:path>
            </a:pathLst>
          </a:custGeom>
          <a:solidFill>
            <a:srgbClr val="F3F4F4"/>
          </a:solidFill>
        </p:spPr>
        <p:txBody>
          <a:bodyPr wrap="square" lIns="0" tIns="0" rIns="0" bIns="0" rtlCol="0"/>
          <a:lstStyle/>
          <a:p>
            <a:endParaRPr sz="1875"/>
          </a:p>
        </p:txBody>
      </p:sp>
      <p:sp>
        <p:nvSpPr>
          <p:cNvPr id="19" name="bk object 19"/>
          <p:cNvSpPr/>
          <p:nvPr/>
        </p:nvSpPr>
        <p:spPr>
          <a:xfrm>
            <a:off x="11662823" y="529167"/>
            <a:ext cx="529696" cy="5799667"/>
          </a:xfrm>
          <a:custGeom>
            <a:avLst/>
            <a:gdLst/>
            <a:ahLst/>
            <a:cxnLst/>
            <a:rect l="l" t="t" r="r" b="b"/>
            <a:pathLst>
              <a:path w="635634" h="6959600">
                <a:moveTo>
                  <a:pt x="635012" y="0"/>
                </a:moveTo>
                <a:lnTo>
                  <a:pt x="0" y="0"/>
                </a:lnTo>
                <a:lnTo>
                  <a:pt x="0" y="6959587"/>
                </a:lnTo>
                <a:lnTo>
                  <a:pt x="635012" y="6959587"/>
                </a:lnTo>
                <a:lnTo>
                  <a:pt x="635012" y="0"/>
                </a:lnTo>
                <a:close/>
              </a:path>
            </a:pathLst>
          </a:custGeom>
          <a:solidFill>
            <a:srgbClr val="F3F4F4"/>
          </a:solidFill>
        </p:spPr>
        <p:txBody>
          <a:bodyPr wrap="square" lIns="0" tIns="0" rIns="0" bIns="0" rtlCol="0"/>
          <a:lstStyle/>
          <a:p>
            <a:endParaRPr sz="1875"/>
          </a:p>
        </p:txBody>
      </p:sp>
      <p:sp>
        <p:nvSpPr>
          <p:cNvPr id="20" name="bk object 20"/>
          <p:cNvSpPr/>
          <p:nvPr userDrawn="1"/>
        </p:nvSpPr>
        <p:spPr>
          <a:xfrm>
            <a:off x="1" y="1915849"/>
            <a:ext cx="8851371" cy="2303463"/>
          </a:xfrm>
          <a:custGeom>
            <a:avLst/>
            <a:gdLst/>
            <a:ahLst/>
            <a:cxnLst/>
            <a:rect l="l" t="t" r="r" b="b"/>
            <a:pathLst>
              <a:path w="10621645" h="2764154">
                <a:moveTo>
                  <a:pt x="7857189" y="0"/>
                </a:moveTo>
                <a:lnTo>
                  <a:pt x="0" y="0"/>
                </a:lnTo>
                <a:lnTo>
                  <a:pt x="0" y="2764091"/>
                </a:lnTo>
                <a:lnTo>
                  <a:pt x="10621267" y="2764091"/>
                </a:lnTo>
                <a:lnTo>
                  <a:pt x="10620857" y="2715981"/>
                </a:lnTo>
                <a:lnTo>
                  <a:pt x="10619631" y="2668070"/>
                </a:lnTo>
                <a:lnTo>
                  <a:pt x="10617595" y="2620364"/>
                </a:lnTo>
                <a:lnTo>
                  <a:pt x="10614756" y="2572870"/>
                </a:lnTo>
                <a:lnTo>
                  <a:pt x="10611122" y="2525595"/>
                </a:lnTo>
                <a:lnTo>
                  <a:pt x="10606697" y="2478545"/>
                </a:lnTo>
                <a:lnTo>
                  <a:pt x="10601490" y="2431727"/>
                </a:lnTo>
                <a:lnTo>
                  <a:pt x="10595506" y="2385148"/>
                </a:lnTo>
                <a:lnTo>
                  <a:pt x="10588753" y="2338814"/>
                </a:lnTo>
                <a:lnTo>
                  <a:pt x="10581237" y="2292732"/>
                </a:lnTo>
                <a:lnTo>
                  <a:pt x="10572965" y="2246908"/>
                </a:lnTo>
                <a:lnTo>
                  <a:pt x="10563942" y="2201350"/>
                </a:lnTo>
                <a:lnTo>
                  <a:pt x="10554177" y="2156064"/>
                </a:lnTo>
                <a:lnTo>
                  <a:pt x="10543675" y="2111056"/>
                </a:lnTo>
                <a:lnTo>
                  <a:pt x="10532444" y="2066333"/>
                </a:lnTo>
                <a:lnTo>
                  <a:pt x="10520489" y="2021901"/>
                </a:lnTo>
                <a:lnTo>
                  <a:pt x="10507818" y="1977769"/>
                </a:lnTo>
                <a:lnTo>
                  <a:pt x="10494437" y="1933941"/>
                </a:lnTo>
                <a:lnTo>
                  <a:pt x="10480352" y="1890424"/>
                </a:lnTo>
                <a:lnTo>
                  <a:pt x="10465571" y="1847226"/>
                </a:lnTo>
                <a:lnTo>
                  <a:pt x="10450100" y="1804353"/>
                </a:lnTo>
                <a:lnTo>
                  <a:pt x="10433946" y="1761812"/>
                </a:lnTo>
                <a:lnTo>
                  <a:pt x="10417115" y="1719608"/>
                </a:lnTo>
                <a:lnTo>
                  <a:pt x="10399614" y="1677750"/>
                </a:lnTo>
                <a:lnTo>
                  <a:pt x="10381449" y="1636243"/>
                </a:lnTo>
                <a:lnTo>
                  <a:pt x="10362628" y="1595094"/>
                </a:lnTo>
                <a:lnTo>
                  <a:pt x="10343157" y="1554310"/>
                </a:lnTo>
                <a:lnTo>
                  <a:pt x="10323042" y="1513897"/>
                </a:lnTo>
                <a:lnTo>
                  <a:pt x="10302290" y="1473862"/>
                </a:lnTo>
                <a:lnTo>
                  <a:pt x="10280908" y="1434212"/>
                </a:lnTo>
                <a:lnTo>
                  <a:pt x="10258902" y="1394953"/>
                </a:lnTo>
                <a:lnTo>
                  <a:pt x="10236279" y="1356092"/>
                </a:lnTo>
                <a:lnTo>
                  <a:pt x="10213046" y="1317636"/>
                </a:lnTo>
                <a:lnTo>
                  <a:pt x="10189210" y="1279591"/>
                </a:lnTo>
                <a:lnTo>
                  <a:pt x="10164776" y="1241963"/>
                </a:lnTo>
                <a:lnTo>
                  <a:pt x="10139752" y="1204760"/>
                </a:lnTo>
                <a:lnTo>
                  <a:pt x="10114144" y="1167989"/>
                </a:lnTo>
                <a:lnTo>
                  <a:pt x="10087959" y="1131655"/>
                </a:lnTo>
                <a:lnTo>
                  <a:pt x="10061203" y="1095765"/>
                </a:lnTo>
                <a:lnTo>
                  <a:pt x="10033884" y="1060326"/>
                </a:lnTo>
                <a:lnTo>
                  <a:pt x="10006007" y="1025345"/>
                </a:lnTo>
                <a:lnTo>
                  <a:pt x="9977580" y="990829"/>
                </a:lnTo>
                <a:lnTo>
                  <a:pt x="9948609" y="956783"/>
                </a:lnTo>
                <a:lnTo>
                  <a:pt x="9919100" y="923215"/>
                </a:lnTo>
                <a:lnTo>
                  <a:pt x="9889061" y="890131"/>
                </a:lnTo>
                <a:lnTo>
                  <a:pt x="9858498" y="857538"/>
                </a:lnTo>
                <a:lnTo>
                  <a:pt x="9827418" y="825442"/>
                </a:lnTo>
                <a:lnTo>
                  <a:pt x="9795826" y="793851"/>
                </a:lnTo>
                <a:lnTo>
                  <a:pt x="9763731" y="762770"/>
                </a:lnTo>
                <a:lnTo>
                  <a:pt x="9731138" y="732207"/>
                </a:lnTo>
                <a:lnTo>
                  <a:pt x="9698054" y="702168"/>
                </a:lnTo>
                <a:lnTo>
                  <a:pt x="9664486" y="672659"/>
                </a:lnTo>
                <a:lnTo>
                  <a:pt x="9630440" y="643688"/>
                </a:lnTo>
                <a:lnTo>
                  <a:pt x="9595924" y="615261"/>
                </a:lnTo>
                <a:lnTo>
                  <a:pt x="9560943" y="587384"/>
                </a:lnTo>
                <a:lnTo>
                  <a:pt x="9525505" y="560064"/>
                </a:lnTo>
                <a:lnTo>
                  <a:pt x="9489615" y="533309"/>
                </a:lnTo>
                <a:lnTo>
                  <a:pt x="9453281" y="507124"/>
                </a:lnTo>
                <a:lnTo>
                  <a:pt x="9416510" y="481516"/>
                </a:lnTo>
                <a:lnTo>
                  <a:pt x="9379307" y="456492"/>
                </a:lnTo>
                <a:lnTo>
                  <a:pt x="9341680" y="432058"/>
                </a:lnTo>
                <a:lnTo>
                  <a:pt x="9303635" y="408221"/>
                </a:lnTo>
                <a:lnTo>
                  <a:pt x="9265179" y="384988"/>
                </a:lnTo>
                <a:lnTo>
                  <a:pt x="9226318" y="362365"/>
                </a:lnTo>
                <a:lnTo>
                  <a:pt x="9187059" y="340360"/>
                </a:lnTo>
                <a:lnTo>
                  <a:pt x="9147409" y="318978"/>
                </a:lnTo>
                <a:lnTo>
                  <a:pt x="9107374" y="298226"/>
                </a:lnTo>
                <a:lnTo>
                  <a:pt x="9066962" y="278111"/>
                </a:lnTo>
                <a:lnTo>
                  <a:pt x="9026178" y="258639"/>
                </a:lnTo>
                <a:lnTo>
                  <a:pt x="8985029" y="239818"/>
                </a:lnTo>
                <a:lnTo>
                  <a:pt x="8943522" y="221653"/>
                </a:lnTo>
                <a:lnTo>
                  <a:pt x="8901664" y="204152"/>
                </a:lnTo>
                <a:lnTo>
                  <a:pt x="8859461" y="187321"/>
                </a:lnTo>
                <a:lnTo>
                  <a:pt x="8816920" y="171167"/>
                </a:lnTo>
                <a:lnTo>
                  <a:pt x="8774047" y="155696"/>
                </a:lnTo>
                <a:lnTo>
                  <a:pt x="8730849" y="140915"/>
                </a:lnTo>
                <a:lnTo>
                  <a:pt x="8687333" y="126830"/>
                </a:lnTo>
                <a:lnTo>
                  <a:pt x="8643505" y="113449"/>
                </a:lnTo>
                <a:lnTo>
                  <a:pt x="8599373" y="100778"/>
                </a:lnTo>
                <a:lnTo>
                  <a:pt x="8554942" y="88823"/>
                </a:lnTo>
                <a:lnTo>
                  <a:pt x="8510219" y="77592"/>
                </a:lnTo>
                <a:lnTo>
                  <a:pt x="8465211" y="67090"/>
                </a:lnTo>
                <a:lnTo>
                  <a:pt x="8419925" y="57325"/>
                </a:lnTo>
                <a:lnTo>
                  <a:pt x="8374367" y="48302"/>
                </a:lnTo>
                <a:lnTo>
                  <a:pt x="8328544" y="40030"/>
                </a:lnTo>
                <a:lnTo>
                  <a:pt x="8282462" y="32514"/>
                </a:lnTo>
                <a:lnTo>
                  <a:pt x="8236129" y="25761"/>
                </a:lnTo>
                <a:lnTo>
                  <a:pt x="8189550" y="19777"/>
                </a:lnTo>
                <a:lnTo>
                  <a:pt x="8142733" y="14570"/>
                </a:lnTo>
                <a:lnTo>
                  <a:pt x="8095683" y="10145"/>
                </a:lnTo>
                <a:lnTo>
                  <a:pt x="8048408" y="6511"/>
                </a:lnTo>
                <a:lnTo>
                  <a:pt x="8000915" y="3672"/>
                </a:lnTo>
                <a:lnTo>
                  <a:pt x="7953209" y="1636"/>
                </a:lnTo>
                <a:lnTo>
                  <a:pt x="7905298" y="410"/>
                </a:lnTo>
                <a:lnTo>
                  <a:pt x="7857189" y="0"/>
                </a:lnTo>
                <a:close/>
              </a:path>
            </a:pathLst>
          </a:custGeom>
          <a:solidFill>
            <a:srgbClr val="FFC708"/>
          </a:solidFill>
        </p:spPr>
        <p:txBody>
          <a:bodyPr wrap="square" lIns="0" tIns="0" rIns="0" bIns="0" rtlCol="0"/>
          <a:lstStyle/>
          <a:p>
            <a:endParaRPr sz="1875"/>
          </a:p>
        </p:txBody>
      </p:sp>
      <p:sp>
        <p:nvSpPr>
          <p:cNvPr id="13" name="Text Placeholder 2">
            <a:extLst>
              <a:ext uri="{FF2B5EF4-FFF2-40B4-BE49-F238E27FC236}">
                <a16:creationId xmlns:a16="http://schemas.microsoft.com/office/drawing/2014/main" id="{7A036F11-B215-4B4B-83BA-B0009A432AE8}"/>
              </a:ext>
            </a:extLst>
          </p:cNvPr>
          <p:cNvSpPr>
            <a:spLocks noGrp="1"/>
          </p:cNvSpPr>
          <p:nvPr>
            <p:ph type="body" idx="1" hasCustomPrompt="1"/>
          </p:nvPr>
        </p:nvSpPr>
        <p:spPr>
          <a:xfrm>
            <a:off x="775220" y="2298222"/>
            <a:ext cx="7048499" cy="1538715"/>
          </a:xfrm>
          <a:prstGeom prst="rect">
            <a:avLst/>
          </a:prstGeom>
        </p:spPr>
        <p:txBody>
          <a:bodyPr anchor="ctr">
            <a:normAutofit/>
          </a:bodyPr>
          <a:lstStyle>
            <a:lvl1pPr marL="0" indent="0" algn="l">
              <a:buNone/>
              <a:defRPr sz="3200" b="1" i="1" baseline="0">
                <a:solidFill>
                  <a:schemeClr val="bg1"/>
                </a:solidFill>
                <a:latin typeface="Lucida Sans" panose="020B0602030504020204" pitchFamily="34" charset="0"/>
              </a:defRPr>
            </a:lvl1pPr>
            <a:lvl2pPr marL="381019" indent="0">
              <a:buNone/>
              <a:defRPr sz="1500">
                <a:solidFill>
                  <a:schemeClr val="tx1">
                    <a:tint val="75000"/>
                  </a:schemeClr>
                </a:solidFill>
              </a:defRPr>
            </a:lvl2pPr>
            <a:lvl3pPr marL="762038" indent="0">
              <a:buNone/>
              <a:defRPr sz="1333">
                <a:solidFill>
                  <a:schemeClr val="tx1">
                    <a:tint val="75000"/>
                  </a:schemeClr>
                </a:solidFill>
              </a:defRPr>
            </a:lvl3pPr>
            <a:lvl4pPr marL="1143057" indent="0">
              <a:buNone/>
              <a:defRPr sz="1167">
                <a:solidFill>
                  <a:schemeClr val="tx1">
                    <a:tint val="75000"/>
                  </a:schemeClr>
                </a:solidFill>
              </a:defRPr>
            </a:lvl4pPr>
            <a:lvl5pPr marL="1524076" indent="0">
              <a:buNone/>
              <a:defRPr sz="1167">
                <a:solidFill>
                  <a:schemeClr val="tx1">
                    <a:tint val="75000"/>
                  </a:schemeClr>
                </a:solidFill>
              </a:defRPr>
            </a:lvl5pPr>
            <a:lvl6pPr marL="1905095" indent="0">
              <a:buNone/>
              <a:defRPr sz="1167">
                <a:solidFill>
                  <a:schemeClr val="tx1">
                    <a:tint val="75000"/>
                  </a:schemeClr>
                </a:solidFill>
              </a:defRPr>
            </a:lvl6pPr>
            <a:lvl7pPr marL="2286114" indent="0">
              <a:buNone/>
              <a:defRPr sz="1167">
                <a:solidFill>
                  <a:schemeClr val="tx1">
                    <a:tint val="75000"/>
                  </a:schemeClr>
                </a:solidFill>
              </a:defRPr>
            </a:lvl7pPr>
            <a:lvl8pPr marL="2667133" indent="0">
              <a:buNone/>
              <a:defRPr sz="1167">
                <a:solidFill>
                  <a:schemeClr val="tx1">
                    <a:tint val="75000"/>
                  </a:schemeClr>
                </a:solidFill>
              </a:defRPr>
            </a:lvl8pPr>
            <a:lvl9pPr marL="3048152" indent="0">
              <a:buNone/>
              <a:defRPr sz="1167">
                <a:solidFill>
                  <a:schemeClr val="tx1">
                    <a:tint val="75000"/>
                  </a:schemeClr>
                </a:solidFill>
              </a:defRPr>
            </a:lvl9pPr>
          </a:lstStyle>
          <a:p>
            <a:pPr marL="0" marR="0" lvl="0" indent="0" algn="l" defTabSz="762038" rtl="0" eaLnBrk="1" fontAlgn="auto" latinLnBrk="0" hangingPunct="1">
              <a:lnSpc>
                <a:spcPct val="100000"/>
              </a:lnSpc>
              <a:spcBef>
                <a:spcPct val="20000"/>
              </a:spcBef>
              <a:spcAft>
                <a:spcPts val="0"/>
              </a:spcAft>
              <a:buClrTx/>
              <a:buSzTx/>
              <a:buFont typeface="Arial" pitchFamily="34" charset="0"/>
              <a:buNone/>
              <a:tabLst/>
              <a:defRPr/>
            </a:pPr>
            <a:r>
              <a:rPr lang="en-US" dirty="0"/>
              <a:t>Click to edit presentation title</a:t>
            </a:r>
          </a:p>
        </p:txBody>
      </p:sp>
      <p:sp>
        <p:nvSpPr>
          <p:cNvPr id="14" name="Text Placeholder 2">
            <a:extLst>
              <a:ext uri="{FF2B5EF4-FFF2-40B4-BE49-F238E27FC236}">
                <a16:creationId xmlns:a16="http://schemas.microsoft.com/office/drawing/2014/main" id="{7CC7C3A6-C2A6-4746-B766-119628FB09A4}"/>
              </a:ext>
            </a:extLst>
          </p:cNvPr>
          <p:cNvSpPr>
            <a:spLocks noGrp="1"/>
          </p:cNvSpPr>
          <p:nvPr>
            <p:ph type="body" idx="10" hasCustomPrompt="1"/>
          </p:nvPr>
        </p:nvSpPr>
        <p:spPr>
          <a:xfrm>
            <a:off x="775219" y="4389418"/>
            <a:ext cx="7048499" cy="1016342"/>
          </a:xfrm>
          <a:prstGeom prst="rect">
            <a:avLst/>
          </a:prstGeom>
        </p:spPr>
        <p:txBody>
          <a:bodyPr anchor="ctr">
            <a:normAutofit/>
          </a:bodyPr>
          <a:lstStyle>
            <a:lvl1pPr marL="0" indent="0">
              <a:spcAft>
                <a:spcPts val="500"/>
              </a:spcAft>
              <a:buNone/>
              <a:defRPr sz="1867" b="0" baseline="0">
                <a:solidFill>
                  <a:schemeClr val="tx1"/>
                </a:solidFill>
                <a:latin typeface="Arial" panose="020B0604020202020204" pitchFamily="34" charset="0"/>
                <a:cs typeface="Arial" panose="020B0604020202020204" pitchFamily="34" charset="0"/>
              </a:defRPr>
            </a:lvl1pPr>
            <a:lvl2pPr marL="381019" indent="0">
              <a:buNone/>
              <a:defRPr sz="1667" b="1"/>
            </a:lvl2pPr>
            <a:lvl3pPr marL="762038" indent="0">
              <a:buNone/>
              <a:defRPr sz="1500" b="1"/>
            </a:lvl3pPr>
            <a:lvl4pPr marL="1143057" indent="0">
              <a:buNone/>
              <a:defRPr sz="1333" b="1"/>
            </a:lvl4pPr>
            <a:lvl5pPr marL="1524076" indent="0">
              <a:buNone/>
              <a:defRPr sz="1333" b="1"/>
            </a:lvl5pPr>
            <a:lvl6pPr marL="1905095" indent="0">
              <a:buNone/>
              <a:defRPr sz="1333" b="1"/>
            </a:lvl6pPr>
            <a:lvl7pPr marL="2286114" indent="0">
              <a:buNone/>
              <a:defRPr sz="1333" b="1"/>
            </a:lvl7pPr>
            <a:lvl8pPr marL="2667133" indent="0">
              <a:buNone/>
              <a:defRPr sz="1333" b="1"/>
            </a:lvl8pPr>
            <a:lvl9pPr marL="3048152" indent="0">
              <a:buNone/>
              <a:defRPr sz="1333" b="1"/>
            </a:lvl9pPr>
          </a:lstStyle>
          <a:p>
            <a:pPr lvl="0"/>
            <a:r>
              <a:rPr lang="en-US" dirty="0"/>
              <a:t>Click to edit presenter name</a:t>
            </a:r>
          </a:p>
          <a:p>
            <a:pPr lvl="0"/>
            <a:r>
              <a:rPr lang="en-US" dirty="0"/>
              <a:t>Position title</a:t>
            </a:r>
          </a:p>
        </p:txBody>
      </p:sp>
      <p:sp>
        <p:nvSpPr>
          <p:cNvPr id="15" name="Text Placeholder 2">
            <a:extLst>
              <a:ext uri="{FF2B5EF4-FFF2-40B4-BE49-F238E27FC236}">
                <a16:creationId xmlns:a16="http://schemas.microsoft.com/office/drawing/2014/main" id="{B6D18760-400E-4BBD-A211-30D6F0A7CAB4}"/>
              </a:ext>
            </a:extLst>
          </p:cNvPr>
          <p:cNvSpPr>
            <a:spLocks noGrp="1"/>
          </p:cNvSpPr>
          <p:nvPr>
            <p:ph type="body" idx="11" hasCustomPrompt="1"/>
          </p:nvPr>
        </p:nvSpPr>
        <p:spPr>
          <a:xfrm>
            <a:off x="755015" y="5575867"/>
            <a:ext cx="7068703" cy="529167"/>
          </a:xfrm>
          <a:prstGeom prst="rect">
            <a:avLst/>
          </a:prstGeom>
        </p:spPr>
        <p:txBody>
          <a:bodyPr anchor="ctr">
            <a:normAutofit/>
          </a:bodyPr>
          <a:lstStyle>
            <a:lvl1pPr marL="0" indent="0">
              <a:buNone/>
              <a:defRPr sz="1467" b="0" kern="0" cap="none" spc="0" baseline="0">
                <a:solidFill>
                  <a:schemeClr val="tx1"/>
                </a:solidFill>
                <a:latin typeface="Arial" panose="020B0604020202020204" pitchFamily="34" charset="0"/>
                <a:cs typeface="Arial" panose="020B0604020202020204" pitchFamily="34" charset="0"/>
              </a:defRPr>
            </a:lvl1pPr>
            <a:lvl2pPr marL="381019" indent="0">
              <a:buNone/>
              <a:defRPr sz="1667" b="1"/>
            </a:lvl2pPr>
            <a:lvl3pPr marL="762038" indent="0">
              <a:buNone/>
              <a:defRPr sz="1500" b="1"/>
            </a:lvl3pPr>
            <a:lvl4pPr marL="1143057" indent="0">
              <a:buNone/>
              <a:defRPr sz="1333" b="1"/>
            </a:lvl4pPr>
            <a:lvl5pPr marL="1524076" indent="0">
              <a:buNone/>
              <a:defRPr sz="1333" b="1"/>
            </a:lvl5pPr>
            <a:lvl6pPr marL="1905095" indent="0">
              <a:buNone/>
              <a:defRPr sz="1333" b="1"/>
            </a:lvl6pPr>
            <a:lvl7pPr marL="2286114" indent="0">
              <a:buNone/>
              <a:defRPr sz="1333" b="1"/>
            </a:lvl7pPr>
            <a:lvl8pPr marL="2667133" indent="0">
              <a:buNone/>
              <a:defRPr sz="1333" b="1"/>
            </a:lvl8pPr>
            <a:lvl9pPr marL="3048152" indent="0">
              <a:buNone/>
              <a:defRPr sz="1333" b="1"/>
            </a:lvl9pPr>
          </a:lstStyle>
          <a:p>
            <a:pPr lvl="0"/>
            <a:r>
              <a:rPr lang="en-US" dirty="0"/>
              <a:t>Click to edit meeting name | Date of presentation</a:t>
            </a:r>
          </a:p>
        </p:txBody>
      </p:sp>
      <p:cxnSp>
        <p:nvCxnSpPr>
          <p:cNvPr id="21" name="Straight Connector 20">
            <a:extLst>
              <a:ext uri="{FF2B5EF4-FFF2-40B4-BE49-F238E27FC236}">
                <a16:creationId xmlns:a16="http://schemas.microsoft.com/office/drawing/2014/main" id="{5755DFD5-824B-454A-9395-1BE6844BAB17}"/>
              </a:ext>
            </a:extLst>
          </p:cNvPr>
          <p:cNvCxnSpPr>
            <a:cxnSpLocks/>
          </p:cNvCxnSpPr>
          <p:nvPr userDrawn="1"/>
        </p:nvCxnSpPr>
        <p:spPr>
          <a:xfrm flipV="1">
            <a:off x="775219" y="4007046"/>
            <a:ext cx="7606783" cy="149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957E5C9-6DD1-439F-8B97-5EB83262BA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51372" y="4991126"/>
            <a:ext cx="2426228" cy="116948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050FC2D7-C428-4985-A707-D3D2DA6165E1}"/>
              </a:ext>
            </a:extLst>
          </p:cNvPr>
          <p:cNvSpPr>
            <a:spLocks noGrp="1"/>
          </p:cNvSpPr>
          <p:nvPr>
            <p:ph type="pic" idx="1"/>
          </p:nvPr>
        </p:nvSpPr>
        <p:spPr>
          <a:xfrm>
            <a:off x="5183188" y="1467852"/>
            <a:ext cx="5908445" cy="412850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pic>
        <p:nvPicPr>
          <p:cNvPr id="7" name="Picture 6" descr="Logo&#10;&#10;Description automatically generated">
            <a:extLst>
              <a:ext uri="{FF2B5EF4-FFF2-40B4-BE49-F238E27FC236}">
                <a16:creationId xmlns:a16="http://schemas.microsoft.com/office/drawing/2014/main" id="{D55AF7C3-178C-4037-A1A0-8290FDB0EA3E}"/>
              </a:ext>
            </a:extLst>
          </p:cNvPr>
          <p:cNvPicPr>
            <a:picLocks noChangeAspect="1"/>
          </p:cNvPicPr>
          <p:nvPr userDrawn="1"/>
        </p:nvPicPr>
        <p:blipFill>
          <a:blip r:embed="rId2"/>
          <a:stretch>
            <a:fillRect/>
          </a:stretch>
        </p:blipFill>
        <p:spPr>
          <a:xfrm>
            <a:off x="227110" y="6415212"/>
            <a:ext cx="1100368" cy="320194"/>
          </a:xfrm>
          <a:prstGeom prst="rect">
            <a:avLst/>
          </a:prstGeom>
        </p:spPr>
      </p:pic>
      <p:sp>
        <p:nvSpPr>
          <p:cNvPr id="11" name="Rectangle 10">
            <a:extLst>
              <a:ext uri="{FF2B5EF4-FFF2-40B4-BE49-F238E27FC236}">
                <a16:creationId xmlns:a16="http://schemas.microsoft.com/office/drawing/2014/main" id="{1279936E-B0A6-440E-B433-9BDD1F6C52C5}"/>
              </a:ext>
            </a:extLst>
          </p:cNvPr>
          <p:cNvSpPr/>
          <p:nvPr userDrawn="1"/>
        </p:nvSpPr>
        <p:spPr>
          <a:xfrm>
            <a:off x="0" y="432000"/>
            <a:ext cx="254000" cy="43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FC903ECB-C833-4F78-BC77-A3772C503A7E}"/>
              </a:ext>
            </a:extLst>
          </p:cNvPr>
          <p:cNvSpPr>
            <a:spLocks noGrp="1"/>
          </p:cNvSpPr>
          <p:nvPr>
            <p:ph idx="14" hasCustomPrompt="1"/>
          </p:nvPr>
        </p:nvSpPr>
        <p:spPr>
          <a:xfrm>
            <a:off x="835778" y="1467853"/>
            <a:ext cx="4257590" cy="4128504"/>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Footer Placeholder 4">
            <a:extLst>
              <a:ext uri="{FF2B5EF4-FFF2-40B4-BE49-F238E27FC236}">
                <a16:creationId xmlns:a16="http://schemas.microsoft.com/office/drawing/2014/main" id="{6AC94B94-3695-4F86-A544-8AA41ACE3899}"/>
              </a:ext>
            </a:extLst>
          </p:cNvPr>
          <p:cNvSpPr txBox="1">
            <a:spLocks/>
          </p:cNvSpPr>
          <p:nvPr userDrawn="1"/>
        </p:nvSpPr>
        <p:spPr>
          <a:xfrm>
            <a:off x="1426934" y="6475171"/>
            <a:ext cx="9565243" cy="22671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chemeClr val="accent3"/>
                </a:solidFill>
                <a:ea typeface="Calibri" panose="020F0502020204030204" pitchFamily="34" charset="0"/>
                <a:cs typeface="Arial" panose="020B0604020202020204" pitchFamily="34" charset="0"/>
              </a:rPr>
              <a:t>CONFIDENTIAL. ©Copyright 2021 The Alliance</a:t>
            </a:r>
            <a:r>
              <a:rPr lang="en-US" baseline="30000">
                <a:solidFill>
                  <a:schemeClr val="accent3"/>
                </a:solidFill>
                <a:ea typeface="Calibri" panose="020F0502020204030204" pitchFamily="34" charset="0"/>
                <a:cs typeface="Arial" panose="020B0604020202020204" pitchFamily="34" charset="0"/>
              </a:rPr>
              <a:t>®</a:t>
            </a:r>
            <a:r>
              <a:rPr lang="en-US">
                <a:solidFill>
                  <a:schemeClr val="accent3"/>
                </a:solidFill>
                <a:ea typeface="Calibri" panose="020F0502020204030204" pitchFamily="34" charset="0"/>
                <a:cs typeface="Arial" panose="020B0604020202020204" pitchFamily="34" charset="0"/>
              </a:rPr>
              <a:t>. All rights reserved. May not be reproduced or redistributed without the express permission of The Alliance.</a:t>
            </a:r>
          </a:p>
        </p:txBody>
      </p:sp>
      <p:sp>
        <p:nvSpPr>
          <p:cNvPr id="14" name="Footer Placeholder 4">
            <a:extLst>
              <a:ext uri="{FF2B5EF4-FFF2-40B4-BE49-F238E27FC236}">
                <a16:creationId xmlns:a16="http://schemas.microsoft.com/office/drawing/2014/main" id="{EBE2AD7A-BA33-4308-BD9C-CCB565DA6F53}"/>
              </a:ext>
            </a:extLst>
          </p:cNvPr>
          <p:cNvSpPr txBox="1">
            <a:spLocks/>
          </p:cNvSpPr>
          <p:nvPr userDrawn="1"/>
        </p:nvSpPr>
        <p:spPr>
          <a:xfrm>
            <a:off x="9678563" y="6475171"/>
            <a:ext cx="2353273" cy="27345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solidFill>
                  <a:schemeClr val="accent3"/>
                </a:solidFill>
                <a:ea typeface="Calibri" panose="020F0502020204030204" pitchFamily="34" charset="0"/>
                <a:cs typeface="Arial" panose="020B0604020202020204" pitchFamily="34" charset="0"/>
              </a:rPr>
              <a:t>Page </a:t>
            </a:r>
            <a:fld id="{19B51A1E-902D-48AF-9020-955120F399B6}" type="slidenum">
              <a:rPr lang="en-US" b="1" i="1" smtClean="0"/>
              <a:pPr algn="r">
                <a:defRPr/>
              </a:pPr>
              <a:t>‹#›</a:t>
            </a:fld>
            <a:r>
              <a:rPr lang="en-US" b="1" i="1"/>
              <a:t> </a:t>
            </a:r>
            <a:endParaRPr lang="en-US">
              <a:solidFill>
                <a:schemeClr val="accent3"/>
              </a:solidFill>
              <a:ea typeface="Calibri" panose="020F0502020204030204" pitchFamily="34" charset="0"/>
              <a:cs typeface="Arial" panose="020B0604020202020204" pitchFamily="34" charset="0"/>
            </a:endParaRPr>
          </a:p>
        </p:txBody>
      </p:sp>
      <p:sp>
        <p:nvSpPr>
          <p:cNvPr id="15" name="Title 4">
            <a:extLst>
              <a:ext uri="{FF2B5EF4-FFF2-40B4-BE49-F238E27FC236}">
                <a16:creationId xmlns:a16="http://schemas.microsoft.com/office/drawing/2014/main" id="{73532666-E244-4A9F-BED6-3E549E82C184}"/>
              </a:ext>
            </a:extLst>
          </p:cNvPr>
          <p:cNvSpPr>
            <a:spLocks noGrp="1"/>
          </p:cNvSpPr>
          <p:nvPr>
            <p:ph type="title"/>
          </p:nvPr>
        </p:nvSpPr>
        <p:spPr>
          <a:xfrm>
            <a:off x="432000" y="432000"/>
            <a:ext cx="10143235" cy="432000"/>
          </a:xfrm>
        </p:spPr>
        <p:txBody>
          <a:bodyPr/>
          <a:lstStyle/>
          <a:p>
            <a:r>
              <a:rPr lang="en-US" noProof="0"/>
              <a:t>Click to edit Master title style</a:t>
            </a:r>
          </a:p>
        </p:txBody>
      </p:sp>
    </p:spTree>
    <p:extLst>
      <p:ext uri="{BB962C8B-B14F-4D97-AF65-F5344CB8AC3E}">
        <p14:creationId xmlns:p14="http://schemas.microsoft.com/office/powerpoint/2010/main" val="50392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CD2AAA-246C-4A45-BE24-C1A9DB1D3C6B}"/>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109829B2-67B8-42AF-A8F6-0483C504E33A}"/>
              </a:ext>
            </a:extLst>
          </p:cNvPr>
          <p:cNvSpPr>
            <a:spLocks noGrp="1"/>
          </p:cNvSpPr>
          <p:nvPr>
            <p:ph sz="half" idx="1" hasCustomPrompt="1"/>
          </p:nvPr>
        </p:nvSpPr>
        <p:spPr>
          <a:xfrm>
            <a:off x="432000" y="1197204"/>
            <a:ext cx="5551707" cy="497975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3">
            <a:extLst>
              <a:ext uri="{FF2B5EF4-FFF2-40B4-BE49-F238E27FC236}">
                <a16:creationId xmlns:a16="http://schemas.microsoft.com/office/drawing/2014/main" id="{D0953015-A379-403E-8191-D885E217C757}"/>
              </a:ext>
            </a:extLst>
          </p:cNvPr>
          <p:cNvSpPr>
            <a:spLocks noGrp="1"/>
          </p:cNvSpPr>
          <p:nvPr>
            <p:ph sz="half" idx="2" hasCustomPrompt="1"/>
          </p:nvPr>
        </p:nvSpPr>
        <p:spPr>
          <a:xfrm>
            <a:off x="6208294" y="1197204"/>
            <a:ext cx="5526505" cy="497975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0" name="Picture 9" descr="Logo&#10;&#10;Description automatically generated">
            <a:extLst>
              <a:ext uri="{FF2B5EF4-FFF2-40B4-BE49-F238E27FC236}">
                <a16:creationId xmlns:a16="http://schemas.microsoft.com/office/drawing/2014/main" id="{2BE90E6A-A90E-47EC-891F-30C6D574B06D}"/>
              </a:ext>
            </a:extLst>
          </p:cNvPr>
          <p:cNvPicPr>
            <a:picLocks noChangeAspect="1"/>
          </p:cNvPicPr>
          <p:nvPr userDrawn="1"/>
        </p:nvPicPr>
        <p:blipFill>
          <a:blip r:embed="rId2"/>
          <a:stretch>
            <a:fillRect/>
          </a:stretch>
        </p:blipFill>
        <p:spPr>
          <a:xfrm>
            <a:off x="227110" y="6415212"/>
            <a:ext cx="1100368" cy="320194"/>
          </a:xfrm>
          <a:prstGeom prst="rect">
            <a:avLst/>
          </a:prstGeom>
        </p:spPr>
      </p:pic>
      <p:sp>
        <p:nvSpPr>
          <p:cNvPr id="12" name="Rectangle 11">
            <a:extLst>
              <a:ext uri="{FF2B5EF4-FFF2-40B4-BE49-F238E27FC236}">
                <a16:creationId xmlns:a16="http://schemas.microsoft.com/office/drawing/2014/main" id="{6ECDE672-380E-470A-8014-D5B28AC0D43B}"/>
              </a:ext>
            </a:extLst>
          </p:cNvPr>
          <p:cNvSpPr/>
          <p:nvPr userDrawn="1"/>
        </p:nvSpPr>
        <p:spPr>
          <a:xfrm>
            <a:off x="0" y="432000"/>
            <a:ext cx="254000" cy="43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4CA5E815-13A7-4E58-91A3-33EF3F0D3546}"/>
              </a:ext>
            </a:extLst>
          </p:cNvPr>
          <p:cNvSpPr txBox="1">
            <a:spLocks/>
          </p:cNvSpPr>
          <p:nvPr userDrawn="1"/>
        </p:nvSpPr>
        <p:spPr>
          <a:xfrm>
            <a:off x="9678563" y="6475171"/>
            <a:ext cx="2353273" cy="27345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solidFill>
                  <a:schemeClr val="accent3"/>
                </a:solidFill>
                <a:ea typeface="Calibri" panose="020F0502020204030204" pitchFamily="34" charset="0"/>
                <a:cs typeface="Arial" panose="020B0604020202020204" pitchFamily="34" charset="0"/>
              </a:rPr>
              <a:t>Page </a:t>
            </a:r>
            <a:fld id="{19B51A1E-902D-48AF-9020-955120F399B6}" type="slidenum">
              <a:rPr lang="en-US" b="1" i="1" smtClean="0"/>
              <a:pPr algn="r">
                <a:defRPr/>
              </a:pPr>
              <a:t>‹#›</a:t>
            </a:fld>
            <a:r>
              <a:rPr lang="en-US" b="1" i="1"/>
              <a:t> </a:t>
            </a:r>
            <a:endParaRPr lang="en-US">
              <a:solidFill>
                <a:schemeClr val="accent3"/>
              </a:solidFill>
              <a:ea typeface="Calibri" panose="020F0502020204030204" pitchFamily="34" charset="0"/>
              <a:cs typeface="Arial" panose="020B0604020202020204" pitchFamily="34" charset="0"/>
            </a:endParaRPr>
          </a:p>
        </p:txBody>
      </p:sp>
      <p:sp>
        <p:nvSpPr>
          <p:cNvPr id="14" name="Footer Placeholder 4">
            <a:extLst>
              <a:ext uri="{FF2B5EF4-FFF2-40B4-BE49-F238E27FC236}">
                <a16:creationId xmlns:a16="http://schemas.microsoft.com/office/drawing/2014/main" id="{88A4D7D7-94CA-4697-BCFE-42802EF07B21}"/>
              </a:ext>
            </a:extLst>
          </p:cNvPr>
          <p:cNvSpPr txBox="1">
            <a:spLocks/>
          </p:cNvSpPr>
          <p:nvPr userDrawn="1"/>
        </p:nvSpPr>
        <p:spPr>
          <a:xfrm>
            <a:off x="1426934" y="6475171"/>
            <a:ext cx="9565243" cy="22671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chemeClr val="accent3"/>
                </a:solidFill>
                <a:ea typeface="Calibri" panose="020F0502020204030204" pitchFamily="34" charset="0"/>
                <a:cs typeface="Arial" panose="020B0604020202020204" pitchFamily="34" charset="0"/>
              </a:rPr>
              <a:t>CONFIDENTIAL. ©Copyright 2021 The Alliance</a:t>
            </a:r>
            <a:r>
              <a:rPr lang="en-US" baseline="30000">
                <a:solidFill>
                  <a:schemeClr val="accent3"/>
                </a:solidFill>
                <a:ea typeface="Calibri" panose="020F0502020204030204" pitchFamily="34" charset="0"/>
                <a:cs typeface="Arial" panose="020B0604020202020204" pitchFamily="34" charset="0"/>
              </a:rPr>
              <a:t>®</a:t>
            </a:r>
            <a:r>
              <a:rPr lang="en-US">
                <a:solidFill>
                  <a:schemeClr val="accent3"/>
                </a:solidFill>
                <a:ea typeface="Calibri" panose="020F0502020204030204" pitchFamily="34" charset="0"/>
                <a:cs typeface="Arial" panose="020B0604020202020204" pitchFamily="34" charset="0"/>
              </a:rPr>
              <a:t>. All rights reserved. May not be reproduced or redistributed without the express permission of The Alliance.</a:t>
            </a:r>
          </a:p>
        </p:txBody>
      </p:sp>
    </p:spTree>
    <p:extLst>
      <p:ext uri="{BB962C8B-B14F-4D97-AF65-F5344CB8AC3E}">
        <p14:creationId xmlns:p14="http://schemas.microsoft.com/office/powerpoint/2010/main" val="89155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F8D5478-FA4F-48AE-8588-59081070B7D7}"/>
              </a:ext>
            </a:extLst>
          </p:cNvPr>
          <p:cNvSpPr>
            <a:spLocks noGrp="1"/>
          </p:cNvSpPr>
          <p:nvPr>
            <p:ph idx="1" hasCustomPrompt="1"/>
          </p:nvPr>
        </p:nvSpPr>
        <p:spPr>
          <a:xfrm>
            <a:off x="835778" y="1467853"/>
            <a:ext cx="9439190" cy="4128504"/>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8" name="Picture 7" descr="Logo&#10;&#10;Description automatically generated">
            <a:extLst>
              <a:ext uri="{FF2B5EF4-FFF2-40B4-BE49-F238E27FC236}">
                <a16:creationId xmlns:a16="http://schemas.microsoft.com/office/drawing/2014/main" id="{A4835466-A9F4-4862-B949-299B2AF177E0}"/>
              </a:ext>
            </a:extLst>
          </p:cNvPr>
          <p:cNvPicPr>
            <a:picLocks noChangeAspect="1"/>
          </p:cNvPicPr>
          <p:nvPr userDrawn="1"/>
        </p:nvPicPr>
        <p:blipFill>
          <a:blip r:embed="rId2"/>
          <a:stretch>
            <a:fillRect/>
          </a:stretch>
        </p:blipFill>
        <p:spPr>
          <a:xfrm>
            <a:off x="227110" y="6415212"/>
            <a:ext cx="1100368" cy="320194"/>
          </a:xfrm>
          <a:prstGeom prst="rect">
            <a:avLst/>
          </a:prstGeom>
        </p:spPr>
      </p:pic>
      <p:sp>
        <p:nvSpPr>
          <p:cNvPr id="10" name="Rectangle 9">
            <a:extLst>
              <a:ext uri="{FF2B5EF4-FFF2-40B4-BE49-F238E27FC236}">
                <a16:creationId xmlns:a16="http://schemas.microsoft.com/office/drawing/2014/main" id="{8D7E747B-6F98-45F0-8BDB-523EEA71593D}"/>
              </a:ext>
            </a:extLst>
          </p:cNvPr>
          <p:cNvSpPr/>
          <p:nvPr userDrawn="1"/>
        </p:nvSpPr>
        <p:spPr>
          <a:xfrm>
            <a:off x="0" y="432000"/>
            <a:ext cx="254000" cy="43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5">
            <a:extLst>
              <a:ext uri="{FF2B5EF4-FFF2-40B4-BE49-F238E27FC236}">
                <a16:creationId xmlns:a16="http://schemas.microsoft.com/office/drawing/2014/main" id="{F5452910-3F14-4AB4-B199-333719AF0BB6}"/>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9" name="Footer Placeholder 4">
            <a:extLst>
              <a:ext uri="{FF2B5EF4-FFF2-40B4-BE49-F238E27FC236}">
                <a16:creationId xmlns:a16="http://schemas.microsoft.com/office/drawing/2014/main" id="{39B438CE-7154-4934-850C-B545163F0060}"/>
              </a:ext>
            </a:extLst>
          </p:cNvPr>
          <p:cNvSpPr txBox="1">
            <a:spLocks/>
          </p:cNvSpPr>
          <p:nvPr userDrawn="1"/>
        </p:nvSpPr>
        <p:spPr>
          <a:xfrm>
            <a:off x="9678563" y="6475171"/>
            <a:ext cx="2353273" cy="27345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solidFill>
                  <a:schemeClr val="accent3"/>
                </a:solidFill>
                <a:ea typeface="Calibri" panose="020F0502020204030204" pitchFamily="34" charset="0"/>
                <a:cs typeface="Arial" panose="020B0604020202020204" pitchFamily="34" charset="0"/>
              </a:rPr>
              <a:t>Page </a:t>
            </a:r>
            <a:fld id="{19B51A1E-902D-48AF-9020-955120F399B6}" type="slidenum">
              <a:rPr lang="en-US" b="1" i="1" smtClean="0"/>
              <a:pPr algn="r">
                <a:defRPr/>
              </a:pPr>
              <a:t>‹#›</a:t>
            </a:fld>
            <a:r>
              <a:rPr lang="en-US" b="1" i="1"/>
              <a:t> </a:t>
            </a:r>
            <a:endParaRPr lang="en-US">
              <a:solidFill>
                <a:schemeClr val="accent3"/>
              </a:solidFill>
              <a:ea typeface="Calibri" panose="020F050202020403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DA16C2B6-14A2-40BC-A863-D1C246EE2F3F}"/>
              </a:ext>
            </a:extLst>
          </p:cNvPr>
          <p:cNvSpPr txBox="1">
            <a:spLocks/>
          </p:cNvSpPr>
          <p:nvPr userDrawn="1"/>
        </p:nvSpPr>
        <p:spPr>
          <a:xfrm>
            <a:off x="1426934" y="6475171"/>
            <a:ext cx="9565243" cy="22671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chemeClr val="accent3"/>
                </a:solidFill>
                <a:ea typeface="Calibri" panose="020F0502020204030204" pitchFamily="34" charset="0"/>
                <a:cs typeface="Arial" panose="020B0604020202020204" pitchFamily="34" charset="0"/>
              </a:rPr>
              <a:t>CONFIDENTIAL. ©Copyright 2021 The Alliance</a:t>
            </a:r>
            <a:r>
              <a:rPr lang="en-US" baseline="30000">
                <a:solidFill>
                  <a:schemeClr val="accent3"/>
                </a:solidFill>
                <a:ea typeface="Calibri" panose="020F0502020204030204" pitchFamily="34" charset="0"/>
                <a:cs typeface="Arial" panose="020B0604020202020204" pitchFamily="34" charset="0"/>
              </a:rPr>
              <a:t>®</a:t>
            </a:r>
            <a:r>
              <a:rPr lang="en-US">
                <a:solidFill>
                  <a:schemeClr val="accent3"/>
                </a:solidFill>
                <a:ea typeface="Calibri" panose="020F0502020204030204" pitchFamily="34" charset="0"/>
                <a:cs typeface="Arial" panose="020B0604020202020204" pitchFamily="34" charset="0"/>
              </a:rPr>
              <a:t>. All rights reserved. May not be reproduced or redistributed without the express permission of The Alliance.</a:t>
            </a:r>
          </a:p>
        </p:txBody>
      </p:sp>
    </p:spTree>
    <p:extLst>
      <p:ext uri="{BB962C8B-B14F-4D97-AF65-F5344CB8AC3E}">
        <p14:creationId xmlns:p14="http://schemas.microsoft.com/office/powerpoint/2010/main" val="322178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accent2"/>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636537" y="1728000"/>
            <a:ext cx="2919633" cy="720000"/>
          </a:xfrm>
          <a:solidFill>
            <a:schemeClr val="tx2"/>
          </a:solidFill>
          <a:ln w="28575">
            <a:solidFill>
              <a:schemeClr val="bg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636537"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Freeform: Shape 13" title="Arrow">
            <a:extLst>
              <a:ext uri="{FF2B5EF4-FFF2-40B4-BE49-F238E27FC236}">
                <a16:creationId xmlns:a16="http://schemas.microsoft.com/office/drawing/2014/main" id="{02DBE11B-8F8E-48E5-9449-E6E9E355DA0F}"/>
              </a:ext>
            </a:extLst>
          </p:cNvPr>
          <p:cNvSpPr/>
          <p:nvPr userDrawn="1"/>
        </p:nvSpPr>
        <p:spPr>
          <a:xfrm flipH="1">
            <a:off x="3917723"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566315" y="1728000"/>
            <a:ext cx="2919633" cy="720000"/>
          </a:xfrm>
          <a:solidFill>
            <a:schemeClr val="bg2"/>
          </a:solidFill>
          <a:ln w="28575">
            <a:solidFill>
              <a:schemeClr val="bg1"/>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566315"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Freeform: Shape 14" title="Arrow">
            <a:extLst>
              <a:ext uri="{FF2B5EF4-FFF2-40B4-BE49-F238E27FC236}">
                <a16:creationId xmlns:a16="http://schemas.microsoft.com/office/drawing/2014/main" id="{6EF06703-92AF-44B7-8CE1-044DD2093118}"/>
              </a:ext>
            </a:extLst>
          </p:cNvPr>
          <p:cNvSpPr/>
          <p:nvPr userDrawn="1"/>
        </p:nvSpPr>
        <p:spPr>
          <a:xfrm flipH="1">
            <a:off x="7880158"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449686" y="1728000"/>
            <a:ext cx="2919633" cy="720000"/>
          </a:xfrm>
          <a:solidFill>
            <a:schemeClr val="accent1"/>
          </a:solidFill>
          <a:ln w="28575">
            <a:solidFill>
              <a:schemeClr val="bg1"/>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449686"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6" name="Picture 15" descr="Logo&#10;&#10;Description automatically generated">
            <a:extLst>
              <a:ext uri="{FF2B5EF4-FFF2-40B4-BE49-F238E27FC236}">
                <a16:creationId xmlns:a16="http://schemas.microsoft.com/office/drawing/2014/main" id="{0FD4BB91-EB43-441C-A6A1-96F6079356AA}"/>
              </a:ext>
            </a:extLst>
          </p:cNvPr>
          <p:cNvPicPr>
            <a:picLocks noChangeAspect="1"/>
          </p:cNvPicPr>
          <p:nvPr userDrawn="1"/>
        </p:nvPicPr>
        <p:blipFill>
          <a:blip r:embed="rId2"/>
          <a:stretch>
            <a:fillRect/>
          </a:stretch>
        </p:blipFill>
        <p:spPr>
          <a:xfrm>
            <a:off x="227110" y="6415212"/>
            <a:ext cx="1100368" cy="320194"/>
          </a:xfrm>
          <a:prstGeom prst="rect">
            <a:avLst/>
          </a:prstGeom>
        </p:spPr>
      </p:pic>
      <p:sp>
        <p:nvSpPr>
          <p:cNvPr id="18" name="Rectangle 17">
            <a:extLst>
              <a:ext uri="{FF2B5EF4-FFF2-40B4-BE49-F238E27FC236}">
                <a16:creationId xmlns:a16="http://schemas.microsoft.com/office/drawing/2014/main" id="{F01436CE-5A11-4B8F-A7E8-D1E969C9C160}"/>
              </a:ext>
            </a:extLst>
          </p:cNvPr>
          <p:cNvSpPr/>
          <p:nvPr userDrawn="1"/>
        </p:nvSpPr>
        <p:spPr>
          <a:xfrm>
            <a:off x="0" y="432000"/>
            <a:ext cx="254000" cy="43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4">
            <a:extLst>
              <a:ext uri="{FF2B5EF4-FFF2-40B4-BE49-F238E27FC236}">
                <a16:creationId xmlns:a16="http://schemas.microsoft.com/office/drawing/2014/main" id="{E1495337-9620-42A2-92F5-C556663CA10A}"/>
              </a:ext>
            </a:extLst>
          </p:cNvPr>
          <p:cNvSpPr txBox="1">
            <a:spLocks/>
          </p:cNvSpPr>
          <p:nvPr userDrawn="1"/>
        </p:nvSpPr>
        <p:spPr>
          <a:xfrm>
            <a:off x="1426934" y="6475171"/>
            <a:ext cx="9565243" cy="22671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chemeClr val="accent3"/>
                </a:solidFill>
                <a:ea typeface="Calibri" panose="020F0502020204030204" pitchFamily="34" charset="0"/>
                <a:cs typeface="Arial" panose="020B0604020202020204" pitchFamily="34" charset="0"/>
              </a:rPr>
              <a:t>CONFIDENTIAL. ©Copyright 2021 The Alliance</a:t>
            </a:r>
            <a:r>
              <a:rPr lang="en-US" baseline="30000">
                <a:solidFill>
                  <a:schemeClr val="accent3"/>
                </a:solidFill>
                <a:ea typeface="Calibri" panose="020F0502020204030204" pitchFamily="34" charset="0"/>
                <a:cs typeface="Arial" panose="020B0604020202020204" pitchFamily="34" charset="0"/>
              </a:rPr>
              <a:t>®</a:t>
            </a:r>
            <a:r>
              <a:rPr lang="en-US">
                <a:solidFill>
                  <a:schemeClr val="accent3"/>
                </a:solidFill>
                <a:ea typeface="Calibri" panose="020F0502020204030204" pitchFamily="34" charset="0"/>
                <a:cs typeface="Arial" panose="020B0604020202020204" pitchFamily="34" charset="0"/>
              </a:rPr>
              <a:t>. All rights reserved. May not be reproduced or redistributed without the express permission of The Alliance.</a:t>
            </a:r>
          </a:p>
        </p:txBody>
      </p:sp>
      <p:sp>
        <p:nvSpPr>
          <p:cNvPr id="19" name="Footer Placeholder 4">
            <a:extLst>
              <a:ext uri="{FF2B5EF4-FFF2-40B4-BE49-F238E27FC236}">
                <a16:creationId xmlns:a16="http://schemas.microsoft.com/office/drawing/2014/main" id="{874A30CB-2D59-418B-8993-C17EB304A30A}"/>
              </a:ext>
            </a:extLst>
          </p:cNvPr>
          <p:cNvSpPr txBox="1">
            <a:spLocks/>
          </p:cNvSpPr>
          <p:nvPr userDrawn="1"/>
        </p:nvSpPr>
        <p:spPr>
          <a:xfrm>
            <a:off x="9678563" y="6475171"/>
            <a:ext cx="2353273" cy="27345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solidFill>
                  <a:schemeClr val="accent3"/>
                </a:solidFill>
                <a:ea typeface="Calibri" panose="020F0502020204030204" pitchFamily="34" charset="0"/>
                <a:cs typeface="Arial" panose="020B0604020202020204" pitchFamily="34" charset="0"/>
              </a:rPr>
              <a:t>Page </a:t>
            </a:r>
            <a:fld id="{19B51A1E-902D-48AF-9020-955120F399B6}" type="slidenum">
              <a:rPr lang="en-US" b="1" i="1" smtClean="0"/>
              <a:pPr algn="r">
                <a:defRPr/>
              </a:pPr>
              <a:t>‹#›</a:t>
            </a:fld>
            <a:r>
              <a:rPr lang="en-US" b="1" i="1"/>
              <a:t> </a:t>
            </a:r>
            <a:endParaRPr lang="en-US">
              <a:solidFill>
                <a:schemeClr val="accent3"/>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70484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Intro Copy">
    <p:bg>
      <p:bgPr>
        <a:solidFill>
          <a:schemeClr val="bg1">
            <a:lumMod val="95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3D56AE9-6D9F-474C-A5AA-1064B66023B2}"/>
              </a:ext>
            </a:extLst>
          </p:cNvPr>
          <p:cNvGrpSpPr/>
          <p:nvPr userDrawn="1"/>
        </p:nvGrpSpPr>
        <p:grpSpPr>
          <a:xfrm>
            <a:off x="4042612" y="0"/>
            <a:ext cx="6911448" cy="6858000"/>
            <a:chOff x="0" y="0"/>
            <a:chExt cx="12192000" cy="6858000"/>
          </a:xfrm>
          <a:solidFill>
            <a:schemeClr val="accent1"/>
          </a:solidFill>
        </p:grpSpPr>
        <p:sp>
          <p:nvSpPr>
            <p:cNvPr id="9" name="Rectangle 8">
              <a:extLst>
                <a:ext uri="{FF2B5EF4-FFF2-40B4-BE49-F238E27FC236}">
                  <a16:creationId xmlns:a16="http://schemas.microsoft.com/office/drawing/2014/main" id="{25FC2C23-C626-4C00-83A4-E40C9C7E8F5A}"/>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06E2D5A7-6879-488F-81C7-1B8BA84D430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 name="Rectangle 3">
            <a:extLst>
              <a:ext uri="{FF2B5EF4-FFF2-40B4-BE49-F238E27FC236}">
                <a16:creationId xmlns:a16="http://schemas.microsoft.com/office/drawing/2014/main" id="{B127EE93-C7E9-416F-88CA-238765D12AB0}"/>
              </a:ext>
            </a:extLst>
          </p:cNvPr>
          <p:cNvSpPr/>
          <p:nvPr userDrawn="1"/>
        </p:nvSpPr>
        <p:spPr>
          <a:xfrm>
            <a:off x="4042612" y="136525"/>
            <a:ext cx="6911448" cy="6584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4323347" y="3674373"/>
            <a:ext cx="6335347"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323347" y="4608000"/>
            <a:ext cx="6335347"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4" name="Picture 13" descr="Logo&#10;&#10;Description automatically generated">
            <a:extLst>
              <a:ext uri="{FF2B5EF4-FFF2-40B4-BE49-F238E27FC236}">
                <a16:creationId xmlns:a16="http://schemas.microsoft.com/office/drawing/2014/main" id="{CE8F8EBE-4AD1-42D9-9FE8-B50B65D720DF}"/>
              </a:ext>
            </a:extLst>
          </p:cNvPr>
          <p:cNvPicPr>
            <a:picLocks noChangeAspect="1"/>
          </p:cNvPicPr>
          <p:nvPr userDrawn="1"/>
        </p:nvPicPr>
        <p:blipFill>
          <a:blip r:embed="rId2"/>
          <a:stretch>
            <a:fillRect/>
          </a:stretch>
        </p:blipFill>
        <p:spPr>
          <a:xfrm>
            <a:off x="227110" y="6415212"/>
            <a:ext cx="1100368" cy="320194"/>
          </a:xfrm>
          <a:prstGeom prst="rect">
            <a:avLst/>
          </a:prstGeom>
        </p:spPr>
      </p:pic>
      <p:sp>
        <p:nvSpPr>
          <p:cNvPr id="10" name="Footer Placeholder 4">
            <a:extLst>
              <a:ext uri="{FF2B5EF4-FFF2-40B4-BE49-F238E27FC236}">
                <a16:creationId xmlns:a16="http://schemas.microsoft.com/office/drawing/2014/main" id="{E297A7A3-ADC8-4589-A92F-F49C62340CC5}"/>
              </a:ext>
            </a:extLst>
          </p:cNvPr>
          <p:cNvSpPr txBox="1">
            <a:spLocks/>
          </p:cNvSpPr>
          <p:nvPr userDrawn="1"/>
        </p:nvSpPr>
        <p:spPr>
          <a:xfrm>
            <a:off x="9678563" y="6475171"/>
            <a:ext cx="2353273" cy="27345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solidFill>
                  <a:schemeClr val="accent3"/>
                </a:solidFill>
                <a:ea typeface="Calibri" panose="020F0502020204030204" pitchFamily="34" charset="0"/>
                <a:cs typeface="Arial" panose="020B0604020202020204" pitchFamily="34" charset="0"/>
              </a:rPr>
              <a:t>Page </a:t>
            </a:r>
            <a:fld id="{19B51A1E-902D-48AF-9020-955120F399B6}" type="slidenum">
              <a:rPr lang="en-US" b="1" i="1" smtClean="0"/>
              <a:pPr algn="r">
                <a:defRPr/>
              </a:pPr>
              <a:t>‹#›</a:t>
            </a:fld>
            <a:r>
              <a:rPr lang="en-US" b="1" i="1"/>
              <a:t> </a:t>
            </a:r>
            <a:endParaRPr lang="en-US">
              <a:solidFill>
                <a:schemeClr val="accent3"/>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18559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2"/>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8" name="Picture Placeholder 4">
            <a:extLst>
              <a:ext uri="{FF2B5EF4-FFF2-40B4-BE49-F238E27FC236}">
                <a16:creationId xmlns:a16="http://schemas.microsoft.com/office/drawing/2014/main" id="{EC13E70C-589A-40D0-83ED-C913136ACD7E}"/>
              </a:ext>
            </a:extLst>
          </p:cNvPr>
          <p:cNvSpPr>
            <a:spLocks noGrp="1"/>
          </p:cNvSpPr>
          <p:nvPr>
            <p:ph type="pic" sz="quarter" idx="14" hasCustomPrompt="1"/>
          </p:nvPr>
        </p:nvSpPr>
        <p:spPr>
          <a:xfrm>
            <a:off x="1069473" y="1952049"/>
            <a:ext cx="1476951" cy="1476951"/>
          </a:xfrm>
          <a:solidFill>
            <a:schemeClr val="bg1">
              <a:lumMod val="95000"/>
              <a:alpha val="70000"/>
            </a:schemeClr>
          </a:solidFill>
          <a:ln w="12700" cap="flat">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1069473" y="3557684"/>
            <a:ext cx="2830441" cy="395805"/>
          </a:xfrm>
        </p:spPr>
        <p:txBody>
          <a:bodyPr anchor="b"/>
          <a:lstStyle>
            <a:lvl1pPr marL="0" indent="0" algn="l">
              <a:buFont typeface="Arial" panose="020B0604020202020204" pitchFamily="34" charset="0"/>
              <a:buNone/>
              <a:defRPr sz="2400">
                <a:solidFill>
                  <a:schemeClr val="tx1">
                    <a:lumMod val="65000"/>
                    <a:lumOff val="35000"/>
                  </a:schemeClr>
                </a:solidFill>
              </a:defRPr>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1069473"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1069473"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4" name="Picture Placeholder 4">
            <a:extLst>
              <a:ext uri="{FF2B5EF4-FFF2-40B4-BE49-F238E27FC236}">
                <a16:creationId xmlns:a16="http://schemas.microsoft.com/office/drawing/2014/main" id="{45BB7166-E008-49D6-8450-A5312FEF5DA3}"/>
              </a:ext>
            </a:extLst>
          </p:cNvPr>
          <p:cNvSpPr>
            <a:spLocks noGrp="1"/>
          </p:cNvSpPr>
          <p:nvPr>
            <p:ph type="pic" sz="quarter" idx="34" hasCustomPrompt="1"/>
          </p:nvPr>
        </p:nvSpPr>
        <p:spPr>
          <a:xfrm>
            <a:off x="4725970" y="1952049"/>
            <a:ext cx="1476951" cy="1476951"/>
          </a:xfrm>
          <a:solidFill>
            <a:schemeClr val="bg1">
              <a:lumMod val="95000"/>
              <a:alpha val="70000"/>
            </a:schemeClr>
          </a:solidFill>
          <a:ln w="12700" cap="flat">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725970" y="3557684"/>
            <a:ext cx="2830441" cy="395805"/>
          </a:xfrm>
        </p:spPr>
        <p:txBody>
          <a:bodyPr anchor="b"/>
          <a:lstStyle>
            <a:lvl1pPr marL="0" indent="0" algn="l">
              <a:buFont typeface="Arial" panose="020B0604020202020204" pitchFamily="34" charset="0"/>
              <a:buNone/>
              <a:defRPr sz="2400">
                <a:solidFill>
                  <a:schemeClr val="tx1">
                    <a:lumMod val="65000"/>
                    <a:lumOff val="35000"/>
                  </a:schemeClr>
                </a:solidFill>
              </a:defRPr>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725970"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725970"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8" name="Picture Placeholder 4">
            <a:extLst>
              <a:ext uri="{FF2B5EF4-FFF2-40B4-BE49-F238E27FC236}">
                <a16:creationId xmlns:a16="http://schemas.microsoft.com/office/drawing/2014/main" id="{B8CCF0D9-2E35-46E1-9212-1B3509896D23}"/>
              </a:ext>
            </a:extLst>
          </p:cNvPr>
          <p:cNvSpPr>
            <a:spLocks noGrp="1"/>
          </p:cNvSpPr>
          <p:nvPr>
            <p:ph type="pic" sz="quarter" idx="38" hasCustomPrompt="1"/>
          </p:nvPr>
        </p:nvSpPr>
        <p:spPr>
          <a:xfrm>
            <a:off x="8382467" y="1952049"/>
            <a:ext cx="1476951" cy="1476951"/>
          </a:xfrm>
          <a:solidFill>
            <a:schemeClr val="bg1">
              <a:lumMod val="95000"/>
              <a:alpha val="70000"/>
            </a:schemeClr>
          </a:solidFill>
          <a:ln w="12700" cap="flat">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838246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8382467"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8382467"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pic>
        <p:nvPicPr>
          <p:cNvPr id="19" name="Picture 18" descr="Logo&#10;&#10;Description automatically generated">
            <a:extLst>
              <a:ext uri="{FF2B5EF4-FFF2-40B4-BE49-F238E27FC236}">
                <a16:creationId xmlns:a16="http://schemas.microsoft.com/office/drawing/2014/main" id="{2DBD46BF-4AE3-4FD6-8C1D-D5271E1990F0}"/>
              </a:ext>
            </a:extLst>
          </p:cNvPr>
          <p:cNvPicPr>
            <a:picLocks noChangeAspect="1"/>
          </p:cNvPicPr>
          <p:nvPr userDrawn="1"/>
        </p:nvPicPr>
        <p:blipFill>
          <a:blip r:embed="rId2"/>
          <a:stretch>
            <a:fillRect/>
          </a:stretch>
        </p:blipFill>
        <p:spPr>
          <a:xfrm>
            <a:off x="227110" y="6415212"/>
            <a:ext cx="1100368" cy="320194"/>
          </a:xfrm>
          <a:prstGeom prst="rect">
            <a:avLst/>
          </a:prstGeom>
        </p:spPr>
      </p:pic>
      <p:sp>
        <p:nvSpPr>
          <p:cNvPr id="21" name="Rectangle 20">
            <a:extLst>
              <a:ext uri="{FF2B5EF4-FFF2-40B4-BE49-F238E27FC236}">
                <a16:creationId xmlns:a16="http://schemas.microsoft.com/office/drawing/2014/main" id="{E1176820-F531-4440-A03D-48A72228B08A}"/>
              </a:ext>
            </a:extLst>
          </p:cNvPr>
          <p:cNvSpPr/>
          <p:nvPr userDrawn="1"/>
        </p:nvSpPr>
        <p:spPr>
          <a:xfrm>
            <a:off x="0" y="432000"/>
            <a:ext cx="254000" cy="43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A953EEBC-769A-41A7-9946-D1F2FCC727DC}"/>
              </a:ext>
            </a:extLst>
          </p:cNvPr>
          <p:cNvSpPr txBox="1">
            <a:spLocks/>
          </p:cNvSpPr>
          <p:nvPr userDrawn="1"/>
        </p:nvSpPr>
        <p:spPr>
          <a:xfrm>
            <a:off x="1426934" y="6475171"/>
            <a:ext cx="9565243" cy="22671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chemeClr val="accent3"/>
                </a:solidFill>
                <a:ea typeface="Calibri" panose="020F0502020204030204" pitchFamily="34" charset="0"/>
                <a:cs typeface="Arial" panose="020B0604020202020204" pitchFamily="34" charset="0"/>
              </a:rPr>
              <a:t>CONFIDENTIAL. ©Copyright 2021 The Alliance</a:t>
            </a:r>
            <a:r>
              <a:rPr lang="en-US" baseline="30000">
                <a:solidFill>
                  <a:schemeClr val="accent3"/>
                </a:solidFill>
                <a:ea typeface="Calibri" panose="020F0502020204030204" pitchFamily="34" charset="0"/>
                <a:cs typeface="Arial" panose="020B0604020202020204" pitchFamily="34" charset="0"/>
              </a:rPr>
              <a:t>®</a:t>
            </a:r>
            <a:r>
              <a:rPr lang="en-US">
                <a:solidFill>
                  <a:schemeClr val="accent3"/>
                </a:solidFill>
                <a:ea typeface="Calibri" panose="020F0502020204030204" pitchFamily="34" charset="0"/>
                <a:cs typeface="Arial" panose="020B0604020202020204" pitchFamily="34" charset="0"/>
              </a:rPr>
              <a:t>. All rights reserved. May not be reproduced or redistributed without the express permission of The Alliance.</a:t>
            </a:r>
          </a:p>
        </p:txBody>
      </p:sp>
      <p:sp>
        <p:nvSpPr>
          <p:cNvPr id="22" name="Footer Placeholder 4">
            <a:extLst>
              <a:ext uri="{FF2B5EF4-FFF2-40B4-BE49-F238E27FC236}">
                <a16:creationId xmlns:a16="http://schemas.microsoft.com/office/drawing/2014/main" id="{EFC4736B-9F08-494E-A2D0-EDF56F9A260F}"/>
              </a:ext>
            </a:extLst>
          </p:cNvPr>
          <p:cNvSpPr txBox="1">
            <a:spLocks/>
          </p:cNvSpPr>
          <p:nvPr userDrawn="1"/>
        </p:nvSpPr>
        <p:spPr>
          <a:xfrm>
            <a:off x="9678563" y="6475171"/>
            <a:ext cx="2353273" cy="27345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solidFill>
                  <a:schemeClr val="accent3"/>
                </a:solidFill>
                <a:ea typeface="Calibri" panose="020F0502020204030204" pitchFamily="34" charset="0"/>
                <a:cs typeface="Arial" panose="020B0604020202020204" pitchFamily="34" charset="0"/>
              </a:rPr>
              <a:t>Page </a:t>
            </a:r>
            <a:fld id="{19B51A1E-902D-48AF-9020-955120F399B6}" type="slidenum">
              <a:rPr lang="en-US" b="1" i="1" smtClean="0"/>
              <a:pPr algn="r">
                <a:defRPr/>
              </a:pPr>
              <a:t>‹#›</a:t>
            </a:fld>
            <a:r>
              <a:rPr lang="en-US" b="1" i="1"/>
              <a:t> </a:t>
            </a:r>
            <a:endParaRPr lang="en-US">
              <a:solidFill>
                <a:schemeClr val="accent3"/>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264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0D80A5-46E9-4DE3-A68A-10B865E57EF0}"/>
              </a:ext>
            </a:extLst>
          </p:cNvPr>
          <p:cNvSpPr/>
          <p:nvPr userDrawn="1"/>
        </p:nvSpPr>
        <p:spPr>
          <a:xfrm>
            <a:off x="64168" y="890337"/>
            <a:ext cx="12055643" cy="5468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Placeholder 16">
            <a:extLst>
              <a:ext uri="{FF2B5EF4-FFF2-40B4-BE49-F238E27FC236}">
                <a16:creationId xmlns:a16="http://schemas.microsoft.com/office/drawing/2014/main" id="{4E38DA3E-D29C-4910-83CE-1D5756605F52}"/>
              </a:ext>
            </a:extLst>
          </p:cNvPr>
          <p:cNvPicPr>
            <a:picLocks noChangeAspect="1"/>
          </p:cNvPicPr>
          <p:nvPr userDrawn="1"/>
        </p:nvPicPr>
        <p:blipFill rotWithShape="1">
          <a:blip r:embed="rId2"/>
          <a:srcRect l="245" t="31182" r="17" b="-139"/>
          <a:stretch/>
        </p:blipFill>
        <p:spPr>
          <a:xfrm>
            <a:off x="137570" y="122298"/>
            <a:ext cx="11915775" cy="5313583"/>
          </a:xfrm>
          <a:prstGeom prst="rect">
            <a:avLst/>
          </a:prstGeom>
          <a:ln>
            <a:noFill/>
          </a:ln>
        </p:spPr>
      </p:pic>
      <p:sp>
        <p:nvSpPr>
          <p:cNvPr id="5" name="Title 2">
            <a:extLst>
              <a:ext uri="{FF2B5EF4-FFF2-40B4-BE49-F238E27FC236}">
                <a16:creationId xmlns:a16="http://schemas.microsoft.com/office/drawing/2014/main" id="{AF462E19-E80E-4E85-893C-52A845C92039}"/>
              </a:ext>
            </a:extLst>
          </p:cNvPr>
          <p:cNvSpPr>
            <a:spLocks noGrp="1"/>
          </p:cNvSpPr>
          <p:nvPr>
            <p:ph type="ctrTitle" idx="4294967295"/>
          </p:nvPr>
        </p:nvSpPr>
        <p:spPr>
          <a:xfrm>
            <a:off x="3971859" y="1459700"/>
            <a:ext cx="4137025" cy="935038"/>
          </a:xfrm>
        </p:spPr>
        <p:txBody>
          <a:bodyPr/>
          <a:lstStyle/>
          <a:p>
            <a:pPr algn="ctr"/>
            <a:r>
              <a:rPr lang="en-US" sz="5400">
                <a:solidFill>
                  <a:schemeClr val="tx2"/>
                </a:solidFill>
              </a:rPr>
              <a:t>Thank You</a:t>
            </a:r>
          </a:p>
        </p:txBody>
      </p:sp>
      <p:pic>
        <p:nvPicPr>
          <p:cNvPr id="10" name="Picture 9" descr="Logo&#10;&#10;Description automatically generated">
            <a:extLst>
              <a:ext uri="{FF2B5EF4-FFF2-40B4-BE49-F238E27FC236}">
                <a16:creationId xmlns:a16="http://schemas.microsoft.com/office/drawing/2014/main" id="{8904C5F3-D07D-4D39-A8E6-336673AD367E}"/>
              </a:ext>
            </a:extLst>
          </p:cNvPr>
          <p:cNvPicPr>
            <a:picLocks noChangeAspect="1"/>
          </p:cNvPicPr>
          <p:nvPr userDrawn="1"/>
        </p:nvPicPr>
        <p:blipFill>
          <a:blip r:embed="rId3"/>
          <a:stretch>
            <a:fillRect/>
          </a:stretch>
        </p:blipFill>
        <p:spPr>
          <a:xfrm>
            <a:off x="4508850" y="5435881"/>
            <a:ext cx="3173217" cy="923370"/>
          </a:xfrm>
          <a:prstGeom prst="rect">
            <a:avLst/>
          </a:prstGeom>
        </p:spPr>
      </p:pic>
      <p:sp>
        <p:nvSpPr>
          <p:cNvPr id="7" name="Footer Placeholder 4">
            <a:extLst>
              <a:ext uri="{FF2B5EF4-FFF2-40B4-BE49-F238E27FC236}">
                <a16:creationId xmlns:a16="http://schemas.microsoft.com/office/drawing/2014/main" id="{181406CE-5007-446E-8B73-D086AAC27172}"/>
              </a:ext>
            </a:extLst>
          </p:cNvPr>
          <p:cNvSpPr txBox="1">
            <a:spLocks/>
          </p:cNvSpPr>
          <p:nvPr userDrawn="1"/>
        </p:nvSpPr>
        <p:spPr>
          <a:xfrm>
            <a:off x="9678563" y="6475171"/>
            <a:ext cx="2353273" cy="27345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solidFill>
                  <a:schemeClr val="accent3"/>
                </a:solidFill>
                <a:ea typeface="Calibri" panose="020F0502020204030204" pitchFamily="34" charset="0"/>
                <a:cs typeface="Arial" panose="020B0604020202020204" pitchFamily="34" charset="0"/>
              </a:rPr>
              <a:t>Page </a:t>
            </a:r>
            <a:fld id="{19B51A1E-902D-48AF-9020-955120F399B6}" type="slidenum">
              <a:rPr lang="en-US" b="1" i="1" smtClean="0"/>
              <a:pPr algn="r">
                <a:defRPr/>
              </a:pPr>
              <a:t>‹#›</a:t>
            </a:fld>
            <a:r>
              <a:rPr lang="en-US" b="1" i="1"/>
              <a:t> </a:t>
            </a:r>
            <a:endParaRPr lang="en-US">
              <a:solidFill>
                <a:schemeClr val="accent3"/>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5729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accent2"/>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810824" y="1152000"/>
            <a:ext cx="10143235" cy="476753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Picture 5" descr="Logo&#10;&#10;Description automatically generated">
            <a:extLst>
              <a:ext uri="{FF2B5EF4-FFF2-40B4-BE49-F238E27FC236}">
                <a16:creationId xmlns:a16="http://schemas.microsoft.com/office/drawing/2014/main" id="{3F4D192E-ED7D-44FB-A103-20759D01783C}"/>
              </a:ext>
            </a:extLst>
          </p:cNvPr>
          <p:cNvPicPr>
            <a:picLocks noChangeAspect="1"/>
          </p:cNvPicPr>
          <p:nvPr userDrawn="1"/>
        </p:nvPicPr>
        <p:blipFill>
          <a:blip r:embed="rId2"/>
          <a:stretch>
            <a:fillRect/>
          </a:stretch>
        </p:blipFill>
        <p:spPr>
          <a:xfrm>
            <a:off x="227110" y="6415212"/>
            <a:ext cx="1100368" cy="320194"/>
          </a:xfrm>
          <a:prstGeom prst="rect">
            <a:avLst/>
          </a:prstGeom>
        </p:spPr>
      </p:pic>
      <p:sp>
        <p:nvSpPr>
          <p:cNvPr id="8" name="Footer Placeholder 4">
            <a:extLst>
              <a:ext uri="{FF2B5EF4-FFF2-40B4-BE49-F238E27FC236}">
                <a16:creationId xmlns:a16="http://schemas.microsoft.com/office/drawing/2014/main" id="{62B6FE4A-9922-4390-BE14-603D862EFBE8}"/>
              </a:ext>
            </a:extLst>
          </p:cNvPr>
          <p:cNvSpPr txBox="1">
            <a:spLocks/>
          </p:cNvSpPr>
          <p:nvPr userDrawn="1"/>
        </p:nvSpPr>
        <p:spPr>
          <a:xfrm>
            <a:off x="1426934" y="6475171"/>
            <a:ext cx="9565243" cy="22671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chemeClr val="accent3"/>
                </a:solidFill>
                <a:ea typeface="Calibri" panose="020F0502020204030204" pitchFamily="34" charset="0"/>
                <a:cs typeface="Arial" panose="020B0604020202020204" pitchFamily="34" charset="0"/>
              </a:rPr>
              <a:t>CONFIDENTIAL. ©Copyright 2021 The Alliance</a:t>
            </a:r>
            <a:r>
              <a:rPr lang="en-US" baseline="30000">
                <a:solidFill>
                  <a:schemeClr val="accent3"/>
                </a:solidFill>
                <a:ea typeface="Calibri" panose="020F0502020204030204" pitchFamily="34" charset="0"/>
                <a:cs typeface="Arial" panose="020B0604020202020204" pitchFamily="34" charset="0"/>
              </a:rPr>
              <a:t>®</a:t>
            </a:r>
            <a:r>
              <a:rPr lang="en-US">
                <a:solidFill>
                  <a:schemeClr val="accent3"/>
                </a:solidFill>
                <a:ea typeface="Calibri" panose="020F0502020204030204" pitchFamily="34" charset="0"/>
                <a:cs typeface="Arial" panose="020B0604020202020204" pitchFamily="34" charset="0"/>
              </a:rPr>
              <a:t>. All rights reserved. May not be reproduced or redistributed without the express permission of The Alliance.</a:t>
            </a:r>
          </a:p>
        </p:txBody>
      </p:sp>
      <p:sp>
        <p:nvSpPr>
          <p:cNvPr id="9" name="Footer Placeholder 4">
            <a:extLst>
              <a:ext uri="{FF2B5EF4-FFF2-40B4-BE49-F238E27FC236}">
                <a16:creationId xmlns:a16="http://schemas.microsoft.com/office/drawing/2014/main" id="{143857C0-A7A8-4AE1-9876-AAF71E89A927}"/>
              </a:ext>
            </a:extLst>
          </p:cNvPr>
          <p:cNvSpPr txBox="1">
            <a:spLocks/>
          </p:cNvSpPr>
          <p:nvPr userDrawn="1"/>
        </p:nvSpPr>
        <p:spPr>
          <a:xfrm>
            <a:off x="9678563" y="6475171"/>
            <a:ext cx="2353273" cy="273454"/>
          </a:xfrm>
          <a:prstGeom prst="rect">
            <a:avLst/>
          </a:prstGeom>
        </p:spPr>
        <p:txBody>
          <a:bodyPr vert="horz" lIns="0" tIns="0" rIns="0" bIns="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solidFill>
                  <a:schemeClr val="accent3"/>
                </a:solidFill>
                <a:ea typeface="Calibri" panose="020F0502020204030204" pitchFamily="34" charset="0"/>
                <a:cs typeface="Arial" panose="020B0604020202020204" pitchFamily="34" charset="0"/>
              </a:rPr>
              <a:t>Page </a:t>
            </a:r>
            <a:fld id="{19B51A1E-902D-48AF-9020-955120F399B6}" type="slidenum">
              <a:rPr lang="en-US" b="1" i="1" smtClean="0"/>
              <a:pPr algn="r">
                <a:defRPr/>
              </a:pPr>
              <a:t>‹#›</a:t>
            </a:fld>
            <a:r>
              <a:rPr lang="en-US" b="1" i="1"/>
              <a:t> </a:t>
            </a:r>
            <a:endParaRPr lang="en-US">
              <a:solidFill>
                <a:schemeClr val="accent3"/>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9544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F466B-33BA-42AC-AFB2-51FC72C2FA45}"/>
              </a:ext>
            </a:extLst>
          </p:cNvPr>
          <p:cNvSpPr/>
          <p:nvPr userDrawn="1"/>
        </p:nvSpPr>
        <p:spPr>
          <a:xfrm>
            <a:off x="0" y="0"/>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C4A5CDF3-277F-457A-90F6-C20C9F0EF716}"/>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01509F7B-15BA-44E2-85A9-A5A242FAF0E0}"/>
              </a:ext>
            </a:extLst>
          </p:cNvPr>
          <p:cNvSpPr/>
          <p:nvPr userDrawn="1"/>
        </p:nvSpPr>
        <p:spPr>
          <a:xfrm rot="5400000">
            <a:off x="8694214" y="3360215"/>
            <a:ext cx="6858000" cy="137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2D8A2F97-6D60-46FC-A9F8-936208153882}"/>
              </a:ext>
            </a:extLst>
          </p:cNvPr>
          <p:cNvSpPr/>
          <p:nvPr userDrawn="1"/>
        </p:nvSpPr>
        <p:spPr>
          <a:xfrm>
            <a:off x="0" y="6191251"/>
            <a:ext cx="12192000"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0143235"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810824" y="1152000"/>
            <a:ext cx="10143235"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1388816" y="6461952"/>
            <a:ext cx="9565243" cy="226714"/>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lumMod val="75000"/>
                    <a:lumOff val="25000"/>
                  </a:schemeClr>
                </a:solidFill>
              </a:defRPr>
            </a:lvl1pPr>
          </a:lstStyle>
          <a:p>
            <a:pPr>
              <a:defRPr/>
            </a:pPr>
            <a:r>
              <a:rPr lang="en-US">
                <a:solidFill>
                  <a:schemeClr val="accent3"/>
                </a:solidFill>
                <a:ea typeface="Calibri" panose="020F0502020204030204" pitchFamily="34" charset="0"/>
                <a:cs typeface="Arial" panose="020B0604020202020204" pitchFamily="34" charset="0"/>
              </a:rPr>
              <a:t>CONFIDENTIAL. ©Copyright 2021 The Alliance</a:t>
            </a:r>
            <a:r>
              <a:rPr lang="en-US" baseline="30000">
                <a:solidFill>
                  <a:schemeClr val="accent3"/>
                </a:solidFill>
                <a:ea typeface="Calibri" panose="020F0502020204030204" pitchFamily="34" charset="0"/>
                <a:cs typeface="Arial" panose="020B0604020202020204" pitchFamily="34" charset="0"/>
              </a:rPr>
              <a:t>®</a:t>
            </a:r>
            <a:r>
              <a:rPr lang="en-US">
                <a:solidFill>
                  <a:schemeClr val="accent3"/>
                </a:solidFill>
                <a:ea typeface="Calibri" panose="020F0502020204030204" pitchFamily="34" charset="0"/>
                <a:cs typeface="Arial" panose="020B0604020202020204" pitchFamily="34" charset="0"/>
              </a:rPr>
              <a:t>. All rights reserved. May not be reproduced or redistributed without the express permission of The Alliance.</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091633" y="6443144"/>
            <a:ext cx="962795" cy="264330"/>
          </a:xfrm>
          <a:prstGeom prst="rect">
            <a:avLst/>
          </a:prstGeom>
          <a:ln w="3175">
            <a:solidFill>
              <a:schemeClr val="bg1">
                <a:lumMod val="95000"/>
              </a:schemeClr>
            </a:solidFill>
          </a:ln>
        </p:spPr>
        <p:txBody>
          <a:bodyPr vert="horz" lIns="0" tIns="0" rIns="0" bIns="0" rtlCol="0" anchor="ctr"/>
          <a:lstStyle>
            <a:lvl1pPr algn="ctr">
              <a:defRPr sz="1000">
                <a:solidFill>
                  <a:schemeClr val="tx1">
                    <a:lumMod val="75000"/>
                    <a:lumOff val="25000"/>
                  </a:schemeClr>
                </a:solidFill>
              </a:defRPr>
            </a:lvl1pPr>
          </a:lstStyle>
          <a:p>
            <a:r>
              <a:rPr lang="en-US"/>
              <a:t>page </a:t>
            </a:r>
            <a:fld id="{19B51A1E-902D-48AF-9020-955120F399B6}" type="slidenum">
              <a:rPr lang="en-US" b="1" i="1" smtClean="0"/>
              <a:pPr/>
              <a:t>‹#›</a:t>
            </a:fld>
            <a:endParaRPr lang="en-US" b="1" i="1"/>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82" r:id="rId1"/>
    <p:sldLayoutId id="2147483678" r:id="rId2"/>
    <p:sldLayoutId id="2147483652" r:id="rId3"/>
    <p:sldLayoutId id="2147483677" r:id="rId4"/>
    <p:sldLayoutId id="2147483671" r:id="rId5"/>
    <p:sldLayoutId id="2147483662" r:id="rId6"/>
    <p:sldLayoutId id="2147483673" r:id="rId7"/>
    <p:sldLayoutId id="2147483681" r:id="rId8"/>
    <p:sldLayoutId id="2147483684" r:id="rId9"/>
  </p:sldLayoutIdLst>
  <p:hf hdr="0" ftr="0" dt="0"/>
  <p:txStyles>
    <p:titleStyle>
      <a:lvl1pPr algn="l" defTabSz="914400" rtl="0" eaLnBrk="1" latinLnBrk="0" hangingPunct="1">
        <a:lnSpc>
          <a:spcPct val="90000"/>
        </a:lnSpc>
        <a:spcBef>
          <a:spcPct val="0"/>
        </a:spcBef>
        <a:buNone/>
        <a:defRPr sz="3200" b="1" kern="1200" spc="-15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6328833"/>
            <a:ext cx="12192000" cy="529167"/>
          </a:xfrm>
          <a:custGeom>
            <a:avLst/>
            <a:gdLst/>
            <a:ahLst/>
            <a:cxnLst/>
            <a:rect l="l" t="t" r="r" b="b"/>
            <a:pathLst>
              <a:path w="14630400" h="635000">
                <a:moveTo>
                  <a:pt x="0" y="635000"/>
                </a:moveTo>
                <a:lnTo>
                  <a:pt x="14630400" y="635000"/>
                </a:lnTo>
                <a:lnTo>
                  <a:pt x="14630400" y="0"/>
                </a:lnTo>
                <a:lnTo>
                  <a:pt x="0" y="0"/>
                </a:lnTo>
                <a:lnTo>
                  <a:pt x="0" y="635000"/>
                </a:lnTo>
                <a:close/>
              </a:path>
            </a:pathLst>
          </a:custGeom>
          <a:solidFill>
            <a:srgbClr val="F3F4F4"/>
          </a:solidFill>
        </p:spPr>
        <p:txBody>
          <a:bodyPr wrap="square" lIns="0" tIns="0" rIns="0" bIns="0" rtlCol="0"/>
          <a:lstStyle/>
          <a:p>
            <a:endParaRPr sz="1875"/>
          </a:p>
        </p:txBody>
      </p:sp>
      <p:sp>
        <p:nvSpPr>
          <p:cNvPr id="17" name="bk object 17"/>
          <p:cNvSpPr/>
          <p:nvPr/>
        </p:nvSpPr>
        <p:spPr>
          <a:xfrm>
            <a:off x="0" y="529167"/>
            <a:ext cx="529167" cy="5799667"/>
          </a:xfrm>
          <a:custGeom>
            <a:avLst/>
            <a:gdLst/>
            <a:ahLst/>
            <a:cxnLst/>
            <a:rect l="l" t="t" r="r" b="b"/>
            <a:pathLst>
              <a:path w="635000" h="6959600">
                <a:moveTo>
                  <a:pt x="0" y="6959600"/>
                </a:moveTo>
                <a:lnTo>
                  <a:pt x="635000" y="6959600"/>
                </a:lnTo>
                <a:lnTo>
                  <a:pt x="635000" y="0"/>
                </a:lnTo>
                <a:lnTo>
                  <a:pt x="0" y="0"/>
                </a:lnTo>
                <a:lnTo>
                  <a:pt x="0" y="6959600"/>
                </a:lnTo>
                <a:close/>
              </a:path>
            </a:pathLst>
          </a:custGeom>
          <a:solidFill>
            <a:srgbClr val="F3F4F4"/>
          </a:solidFill>
        </p:spPr>
        <p:txBody>
          <a:bodyPr wrap="square" lIns="0" tIns="0" rIns="0" bIns="0" rtlCol="0"/>
          <a:lstStyle/>
          <a:p>
            <a:endParaRPr sz="1875"/>
          </a:p>
        </p:txBody>
      </p:sp>
      <p:sp>
        <p:nvSpPr>
          <p:cNvPr id="18" name="bk object 18"/>
          <p:cNvSpPr/>
          <p:nvPr userDrawn="1"/>
        </p:nvSpPr>
        <p:spPr>
          <a:xfrm>
            <a:off x="0" y="0"/>
            <a:ext cx="12192000" cy="529167"/>
          </a:xfrm>
          <a:custGeom>
            <a:avLst/>
            <a:gdLst/>
            <a:ahLst/>
            <a:cxnLst/>
            <a:rect l="l" t="t" r="r" b="b"/>
            <a:pathLst>
              <a:path w="14630400" h="635000">
                <a:moveTo>
                  <a:pt x="0" y="635000"/>
                </a:moveTo>
                <a:lnTo>
                  <a:pt x="14630400" y="635000"/>
                </a:lnTo>
                <a:lnTo>
                  <a:pt x="14630400" y="0"/>
                </a:lnTo>
                <a:lnTo>
                  <a:pt x="0" y="0"/>
                </a:lnTo>
                <a:lnTo>
                  <a:pt x="0" y="635000"/>
                </a:lnTo>
                <a:close/>
              </a:path>
            </a:pathLst>
          </a:custGeom>
          <a:solidFill>
            <a:srgbClr val="F3F4F4"/>
          </a:solidFill>
        </p:spPr>
        <p:txBody>
          <a:bodyPr wrap="square" lIns="0" tIns="0" rIns="0" bIns="0" rtlCol="0"/>
          <a:lstStyle/>
          <a:p>
            <a:endParaRPr sz="1875"/>
          </a:p>
        </p:txBody>
      </p:sp>
      <p:sp>
        <p:nvSpPr>
          <p:cNvPr id="19" name="bk object 19"/>
          <p:cNvSpPr/>
          <p:nvPr/>
        </p:nvSpPr>
        <p:spPr>
          <a:xfrm>
            <a:off x="11662823" y="529167"/>
            <a:ext cx="529696" cy="5799667"/>
          </a:xfrm>
          <a:custGeom>
            <a:avLst/>
            <a:gdLst/>
            <a:ahLst/>
            <a:cxnLst/>
            <a:rect l="l" t="t" r="r" b="b"/>
            <a:pathLst>
              <a:path w="635634" h="6959600">
                <a:moveTo>
                  <a:pt x="635012" y="0"/>
                </a:moveTo>
                <a:lnTo>
                  <a:pt x="0" y="0"/>
                </a:lnTo>
                <a:lnTo>
                  <a:pt x="0" y="6959587"/>
                </a:lnTo>
                <a:lnTo>
                  <a:pt x="635012" y="6959587"/>
                </a:lnTo>
                <a:lnTo>
                  <a:pt x="635012" y="0"/>
                </a:lnTo>
                <a:close/>
              </a:path>
            </a:pathLst>
          </a:custGeom>
          <a:solidFill>
            <a:srgbClr val="F3F4F4"/>
          </a:solidFill>
        </p:spPr>
        <p:txBody>
          <a:bodyPr wrap="square" lIns="0" tIns="0" rIns="0" bIns="0" rtlCol="0"/>
          <a:lstStyle/>
          <a:p>
            <a:endParaRPr sz="1875"/>
          </a:p>
        </p:txBody>
      </p:sp>
    </p:spTree>
  </p:cSld>
  <p:clrMap bg1="lt1" tx1="dk1" bg2="lt2" tx2="dk2" accent1="accent1" accent2="accent2" accent3="accent3" accent4="accent4" accent5="accent5" accent6="accent6" hlink="hlink" folHlink="folHlink"/>
  <p:sldLayoutIdLst>
    <p:sldLayoutId id="2147483674" r:id="rId1"/>
    <p:sldLayoutId id="2147483667" r:id="rId2"/>
    <p:sldLayoutId id="2147483670" r:id="rId3"/>
    <p:sldLayoutId id="2147483676" r:id="rId4"/>
    <p:sldLayoutId id="2147484785" r:id="rId5"/>
    <p:sldLayoutId id="2147484795" r:id="rId6"/>
    <p:sldLayoutId id="2147483665" r:id="rId7"/>
    <p:sldLayoutId id="2147484794" r:id="rId8"/>
    <p:sldLayoutId id="2147483661" r:id="rId9"/>
  </p:sldLayoutIdLst>
  <p:txStyles>
    <p:titleStyle>
      <a:lvl1pPr>
        <a:defRPr>
          <a:latin typeface="+mj-lt"/>
          <a:ea typeface="+mj-ea"/>
          <a:cs typeface="+mj-cs"/>
        </a:defRPr>
      </a:lvl1pPr>
    </p:titleStyle>
    <p:bodyStyle>
      <a:lvl1pPr marL="0">
        <a:defRPr>
          <a:latin typeface="+mn-lt"/>
          <a:ea typeface="+mn-ea"/>
          <a:cs typeface="+mn-cs"/>
        </a:defRPr>
      </a:lvl1pPr>
      <a:lvl2pPr marL="571500">
        <a:defRPr>
          <a:latin typeface="+mn-lt"/>
          <a:ea typeface="+mn-ea"/>
          <a:cs typeface="+mn-cs"/>
        </a:defRPr>
      </a:lvl2pPr>
      <a:lvl3pPr marL="1143000">
        <a:defRPr>
          <a:latin typeface="+mn-lt"/>
          <a:ea typeface="+mn-ea"/>
          <a:cs typeface="+mn-cs"/>
        </a:defRPr>
      </a:lvl3pPr>
      <a:lvl4pPr marL="1714500">
        <a:defRPr>
          <a:latin typeface="+mn-lt"/>
          <a:ea typeface="+mn-ea"/>
          <a:cs typeface="+mn-cs"/>
        </a:defRPr>
      </a:lvl4pPr>
      <a:lvl5pPr marL="2286000">
        <a:defRPr>
          <a:latin typeface="+mn-lt"/>
          <a:ea typeface="+mn-ea"/>
          <a:cs typeface="+mn-cs"/>
        </a:defRPr>
      </a:lvl5pPr>
      <a:lvl6pPr marL="2857500">
        <a:defRPr>
          <a:latin typeface="+mn-lt"/>
          <a:ea typeface="+mn-ea"/>
          <a:cs typeface="+mn-cs"/>
        </a:defRPr>
      </a:lvl6pPr>
      <a:lvl7pPr marL="3429000">
        <a:defRPr>
          <a:latin typeface="+mn-lt"/>
          <a:ea typeface="+mn-ea"/>
          <a:cs typeface="+mn-cs"/>
        </a:defRPr>
      </a:lvl7pPr>
      <a:lvl8pPr marL="4000500">
        <a:defRPr>
          <a:latin typeface="+mn-lt"/>
          <a:ea typeface="+mn-ea"/>
          <a:cs typeface="+mn-cs"/>
        </a:defRPr>
      </a:lvl8pPr>
      <a:lvl9pPr marL="4572000">
        <a:defRPr>
          <a:latin typeface="+mn-lt"/>
          <a:ea typeface="+mn-ea"/>
          <a:cs typeface="+mn-cs"/>
        </a:defRPr>
      </a:lvl9pPr>
    </p:bodyStyle>
    <p:otherStyle>
      <a:lvl1pPr marL="0">
        <a:defRPr>
          <a:latin typeface="+mn-lt"/>
          <a:ea typeface="+mn-ea"/>
          <a:cs typeface="+mn-cs"/>
        </a:defRPr>
      </a:lvl1pPr>
      <a:lvl2pPr marL="571500">
        <a:defRPr>
          <a:latin typeface="+mn-lt"/>
          <a:ea typeface="+mn-ea"/>
          <a:cs typeface="+mn-cs"/>
        </a:defRPr>
      </a:lvl2pPr>
      <a:lvl3pPr marL="1143000">
        <a:defRPr>
          <a:latin typeface="+mn-lt"/>
          <a:ea typeface="+mn-ea"/>
          <a:cs typeface="+mn-cs"/>
        </a:defRPr>
      </a:lvl3pPr>
      <a:lvl4pPr marL="1714500">
        <a:defRPr>
          <a:latin typeface="+mn-lt"/>
          <a:ea typeface="+mn-ea"/>
          <a:cs typeface="+mn-cs"/>
        </a:defRPr>
      </a:lvl4pPr>
      <a:lvl5pPr marL="2286000">
        <a:defRPr>
          <a:latin typeface="+mn-lt"/>
          <a:ea typeface="+mn-ea"/>
          <a:cs typeface="+mn-cs"/>
        </a:defRPr>
      </a:lvl5pPr>
      <a:lvl6pPr marL="2857500">
        <a:defRPr>
          <a:latin typeface="+mn-lt"/>
          <a:ea typeface="+mn-ea"/>
          <a:cs typeface="+mn-cs"/>
        </a:defRPr>
      </a:lvl6pPr>
      <a:lvl7pPr marL="3429000">
        <a:defRPr>
          <a:latin typeface="+mn-lt"/>
          <a:ea typeface="+mn-ea"/>
          <a:cs typeface="+mn-cs"/>
        </a:defRPr>
      </a:lvl7pPr>
      <a:lvl8pPr marL="4000500">
        <a:defRPr>
          <a:latin typeface="+mn-lt"/>
          <a:ea typeface="+mn-ea"/>
          <a:cs typeface="+mn-cs"/>
        </a:defRPr>
      </a:lvl8pPr>
      <a:lvl9pPr marL="45720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s://rogersbh.org/resources" TargetMode="External"/><Relationship Id="rId2" Type="http://schemas.openxmlformats.org/officeDocument/2006/relationships/hyperlink" Target="http://workplacementalhealth.org/Employer-Resources/Right-Direction" TargetMode="External"/><Relationship Id="rId1" Type="http://schemas.openxmlformats.org/officeDocument/2006/relationships/slideLayout" Target="../slideLayouts/slideLayout16.xml"/><Relationship Id="rId4" Type="http://schemas.openxmlformats.org/officeDocument/2006/relationships/hyperlink" Target="https://wisewisconsin.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sv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9A182-B384-43D2-9BA7-B70D227361C6}"/>
              </a:ext>
            </a:extLst>
          </p:cNvPr>
          <p:cNvSpPr>
            <a:spLocks noGrp="1"/>
          </p:cNvSpPr>
          <p:nvPr>
            <p:ph type="title"/>
          </p:nvPr>
        </p:nvSpPr>
        <p:spPr/>
        <p:txBody>
          <a:bodyPr/>
          <a:lstStyle/>
          <a:p>
            <a:r>
              <a:rPr lang="en-US" dirty="0"/>
              <a:t>Employee Behavioral Health In a Pandemic</a:t>
            </a:r>
          </a:p>
        </p:txBody>
      </p:sp>
      <p:sp>
        <p:nvSpPr>
          <p:cNvPr id="4" name="Text Placeholder 3">
            <a:extLst>
              <a:ext uri="{FF2B5EF4-FFF2-40B4-BE49-F238E27FC236}">
                <a16:creationId xmlns:a16="http://schemas.microsoft.com/office/drawing/2014/main" id="{5193E04E-A0DE-4BD0-B0B2-DC025E086A7C}"/>
              </a:ext>
            </a:extLst>
          </p:cNvPr>
          <p:cNvSpPr>
            <a:spLocks noGrp="1"/>
          </p:cNvSpPr>
          <p:nvPr>
            <p:ph type="body" sz="quarter" idx="14"/>
          </p:nvPr>
        </p:nvSpPr>
        <p:spPr/>
        <p:txBody>
          <a:bodyPr/>
          <a:lstStyle/>
          <a:p>
            <a:r>
              <a:rPr lang="en-US" dirty="0"/>
              <a:t>Monday, April 26 | 9:00 am – 10:30 am CST</a:t>
            </a:r>
          </a:p>
        </p:txBody>
      </p:sp>
    </p:spTree>
    <p:extLst>
      <p:ext uri="{BB962C8B-B14F-4D97-AF65-F5344CB8AC3E}">
        <p14:creationId xmlns:p14="http://schemas.microsoft.com/office/powerpoint/2010/main" val="2492778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sz="2933" dirty="0"/>
              <a:t>Today’s agenda</a:t>
            </a:r>
          </a:p>
        </p:txBody>
      </p:sp>
      <p:sp>
        <p:nvSpPr>
          <p:cNvPr id="3" name="Content Placeholder 2"/>
          <p:cNvSpPr>
            <a:spLocks noGrp="1"/>
          </p:cNvSpPr>
          <p:nvPr>
            <p:ph idx="1"/>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457223" indent="-457223" eaLnBrk="0" fontAlgn="base" hangingPunct="0">
              <a:spcBef>
                <a:spcPct val="0"/>
              </a:spcBef>
              <a:spcAft>
                <a:spcPct val="0"/>
              </a:spcAft>
              <a:buClr>
                <a:srgbClr val="1C2D73"/>
              </a:buClr>
              <a:buFont typeface="Wingdings" panose="05000000000000000000" pitchFamily="2" charset="2"/>
              <a:buChar char="§"/>
              <a:defRPr/>
            </a:pPr>
            <a:r>
              <a:rPr lang="en-US" sz="2133" dirty="0">
                <a:solidFill>
                  <a:schemeClr val="bg2"/>
                </a:solidFill>
              </a:rPr>
              <a:t>Why mental health matters and the economic impact</a:t>
            </a:r>
          </a:p>
          <a:p>
            <a:pPr marL="457223" indent="-457223" eaLnBrk="0" fontAlgn="base" hangingPunct="0">
              <a:spcBef>
                <a:spcPct val="0"/>
              </a:spcBef>
              <a:spcAft>
                <a:spcPct val="0"/>
              </a:spcAft>
              <a:buClr>
                <a:srgbClr val="1C2D73"/>
              </a:buClr>
              <a:buFont typeface="Wingdings" panose="05000000000000000000" pitchFamily="2" charset="2"/>
              <a:buChar char="§"/>
              <a:defRPr/>
            </a:pPr>
            <a:endParaRPr lang="en-US" sz="2133" dirty="0">
              <a:solidFill>
                <a:schemeClr val="bg2"/>
              </a:solidFill>
            </a:endParaRPr>
          </a:p>
          <a:p>
            <a:pPr marL="457223" indent="-457223" eaLnBrk="0" fontAlgn="base" hangingPunct="0">
              <a:spcBef>
                <a:spcPct val="0"/>
              </a:spcBef>
              <a:spcAft>
                <a:spcPct val="0"/>
              </a:spcAft>
              <a:buClr>
                <a:srgbClr val="1C2D73"/>
              </a:buClr>
              <a:buFont typeface="Wingdings" panose="05000000000000000000" pitchFamily="2" charset="2"/>
              <a:buChar char="§"/>
              <a:defRPr/>
            </a:pPr>
            <a:r>
              <a:rPr lang="en-US" sz="2133" dirty="0">
                <a:solidFill>
                  <a:schemeClr val="bg2"/>
                </a:solidFill>
              </a:rPr>
              <a:t>Effect of COVID on Mental Health</a:t>
            </a:r>
          </a:p>
          <a:p>
            <a:pPr marL="381019" indent="-381019" eaLnBrk="0" fontAlgn="base" hangingPunct="0">
              <a:spcBef>
                <a:spcPct val="0"/>
              </a:spcBef>
              <a:spcAft>
                <a:spcPct val="0"/>
              </a:spcAft>
              <a:buClr>
                <a:srgbClr val="1C2D73"/>
              </a:buClr>
              <a:buFont typeface="Wingdings" panose="05000000000000000000" pitchFamily="2" charset="2"/>
              <a:buChar char="§"/>
              <a:defRPr/>
            </a:pPr>
            <a:endParaRPr lang="en-US" sz="2133" dirty="0">
              <a:solidFill>
                <a:schemeClr val="bg2"/>
              </a:solidFill>
            </a:endParaRPr>
          </a:p>
          <a:p>
            <a:pPr marL="457223" indent="-457223" eaLnBrk="0" fontAlgn="base" hangingPunct="0">
              <a:spcBef>
                <a:spcPct val="0"/>
              </a:spcBef>
              <a:spcAft>
                <a:spcPct val="0"/>
              </a:spcAft>
              <a:buClr>
                <a:srgbClr val="1C2D73"/>
              </a:buClr>
              <a:buFont typeface="Wingdings" panose="05000000000000000000" pitchFamily="2" charset="2"/>
              <a:buChar char="§"/>
              <a:defRPr/>
            </a:pPr>
            <a:r>
              <a:rPr lang="en-US" sz="2133" dirty="0">
                <a:solidFill>
                  <a:schemeClr val="bg2"/>
                </a:solidFill>
              </a:rPr>
              <a:t>Most common conditions in the workplace and how to identify them</a:t>
            </a:r>
          </a:p>
          <a:p>
            <a:pPr marL="457223" indent="-457223" eaLnBrk="0" fontAlgn="base" hangingPunct="0">
              <a:spcBef>
                <a:spcPct val="0"/>
              </a:spcBef>
              <a:spcAft>
                <a:spcPct val="0"/>
              </a:spcAft>
              <a:buClr>
                <a:srgbClr val="1C2D73"/>
              </a:buClr>
              <a:buFont typeface="Wingdings" panose="05000000000000000000" pitchFamily="2" charset="2"/>
              <a:buChar char="§"/>
              <a:defRPr/>
            </a:pPr>
            <a:endParaRPr lang="en-US" sz="2133" dirty="0">
              <a:solidFill>
                <a:schemeClr val="bg2"/>
              </a:solidFill>
            </a:endParaRPr>
          </a:p>
          <a:p>
            <a:pPr marL="457223" indent="-457223" eaLnBrk="0" fontAlgn="base" hangingPunct="0">
              <a:spcBef>
                <a:spcPct val="0"/>
              </a:spcBef>
              <a:spcAft>
                <a:spcPct val="0"/>
              </a:spcAft>
              <a:buClr>
                <a:srgbClr val="1C2D73"/>
              </a:buClr>
              <a:buFont typeface="Wingdings" panose="05000000000000000000" pitchFamily="2" charset="2"/>
              <a:buChar char="§"/>
              <a:defRPr/>
            </a:pPr>
            <a:r>
              <a:rPr lang="en-US" sz="2133" dirty="0">
                <a:solidFill>
                  <a:schemeClr val="bg2"/>
                </a:solidFill>
              </a:rPr>
              <a:t>What employers can do to maintain a healthy workplace and ensure  productivity, retention, and engagement </a:t>
            </a:r>
          </a:p>
          <a:p>
            <a:pPr marL="457223" indent="-457223" eaLnBrk="0" fontAlgn="base" hangingPunct="0">
              <a:spcBef>
                <a:spcPct val="0"/>
              </a:spcBef>
              <a:spcAft>
                <a:spcPct val="0"/>
              </a:spcAft>
              <a:buClr>
                <a:srgbClr val="1C2D73"/>
              </a:buClr>
              <a:buFont typeface="Wingdings" panose="05000000000000000000" pitchFamily="2" charset="2"/>
              <a:buChar char="§"/>
              <a:defRPr/>
            </a:pPr>
            <a:endParaRPr lang="en-US" sz="2133" dirty="0">
              <a:solidFill>
                <a:schemeClr val="bg2"/>
              </a:solidFill>
            </a:endParaRPr>
          </a:p>
          <a:p>
            <a:pPr eaLnBrk="0" fontAlgn="base" hangingPunct="0">
              <a:spcBef>
                <a:spcPct val="0"/>
              </a:spcBef>
              <a:spcAft>
                <a:spcPct val="0"/>
              </a:spcAft>
              <a:buClr>
                <a:srgbClr val="1C2D73"/>
              </a:buClr>
              <a:defRPr/>
            </a:pPr>
            <a:endParaRPr lang="en-US" sz="2133" dirty="0">
              <a:solidFill>
                <a:schemeClr val="bg2"/>
              </a:solidFill>
            </a:endParaRPr>
          </a:p>
          <a:p>
            <a:endParaRPr lang="en-US" dirty="0"/>
          </a:p>
        </p:txBody>
      </p:sp>
    </p:spTree>
    <p:extLst>
      <p:ext uri="{BB962C8B-B14F-4D97-AF65-F5344CB8AC3E}">
        <p14:creationId xmlns:p14="http://schemas.microsoft.com/office/powerpoint/2010/main" val="8011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Why this matters</a:t>
            </a:r>
          </a:p>
        </p:txBody>
      </p:sp>
      <p:sp>
        <p:nvSpPr>
          <p:cNvPr id="5" name="Content Placeholder 3"/>
          <p:cNvSpPr>
            <a:spLocks noGrp="1"/>
          </p:cNvSpPr>
          <p:nvPr>
            <p:ph idx="1"/>
          </p:nvPr>
        </p:nvSpPr>
        <p:spPr>
          <a:xfrm>
            <a:off x="1320800" y="1295400"/>
            <a:ext cx="8585200" cy="4267200"/>
          </a:xfrm>
        </p:spPr>
        <p:txBody>
          <a:bodyPr>
            <a:no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endParaRPr lang="en-US" sz="933" dirty="0">
              <a:solidFill>
                <a:schemeClr val="bg2"/>
              </a:solidFill>
            </a:endParaRPr>
          </a:p>
          <a:p>
            <a:pPr marL="381019" indent="-381019">
              <a:buFont typeface="Wingdings" panose="05000000000000000000" pitchFamily="2" charset="2"/>
              <a:buChar char="§"/>
            </a:pPr>
            <a:r>
              <a:rPr lang="en-US" sz="1867" dirty="0">
                <a:solidFill>
                  <a:schemeClr val="bg2"/>
                </a:solidFill>
              </a:rPr>
              <a:t>Mental Health America’s report, Mind the Workplace, states that workplace mental health issues cost companies over $500 BILLION in lost productivity a year. </a:t>
            </a:r>
          </a:p>
          <a:p>
            <a:pPr marL="762038" lvl="1" indent="-381019">
              <a:buFont typeface="Wingdings" panose="05000000000000000000" pitchFamily="2" charset="2"/>
              <a:buChar char="ü"/>
            </a:pPr>
            <a:r>
              <a:rPr lang="en-US" sz="1867" dirty="0">
                <a:solidFill>
                  <a:schemeClr val="bg2"/>
                </a:solidFill>
                <a:latin typeface="Arial" panose="020B0604020202020204" pitchFamily="34" charset="0"/>
                <a:cs typeface="Arial" panose="020B0604020202020204" pitchFamily="34" charset="0"/>
              </a:rPr>
              <a:t>Major cause of disability, absenteeism, presenteeism, and productivity loss for adults in prime working years.</a:t>
            </a:r>
          </a:p>
          <a:p>
            <a:pPr lvl="1"/>
            <a:endParaRPr lang="en-US" sz="1867" dirty="0">
              <a:solidFill>
                <a:schemeClr val="bg2"/>
              </a:solidFill>
            </a:endParaRPr>
          </a:p>
          <a:p>
            <a:pPr marL="381019" indent="-381019">
              <a:buFont typeface="Wingdings" panose="05000000000000000000" pitchFamily="2" charset="2"/>
              <a:buChar char="§"/>
            </a:pPr>
            <a:r>
              <a:rPr lang="en-US" sz="1867" dirty="0">
                <a:solidFill>
                  <a:schemeClr val="bg2"/>
                </a:solidFill>
              </a:rPr>
              <a:t>1 in 5 people experiences mental illness in a given year </a:t>
            </a:r>
          </a:p>
          <a:p>
            <a:pPr marL="381019" indent="-381019">
              <a:buFont typeface="Wingdings" panose="05000000000000000000" pitchFamily="2" charset="2"/>
              <a:buChar char="§"/>
            </a:pPr>
            <a:r>
              <a:rPr lang="en-US" sz="1867" dirty="0">
                <a:solidFill>
                  <a:schemeClr val="bg2"/>
                </a:solidFill>
              </a:rPr>
              <a:t>Many who need help don’t seek it, despite the fact that treatment is effective. </a:t>
            </a:r>
          </a:p>
          <a:p>
            <a:pPr marL="381019" indent="-381019">
              <a:buFont typeface="Wingdings" panose="05000000000000000000" pitchFamily="2" charset="2"/>
              <a:buChar char="§"/>
            </a:pPr>
            <a:r>
              <a:rPr lang="en-US" sz="1867" dirty="0">
                <a:solidFill>
                  <a:schemeClr val="bg2"/>
                </a:solidFill>
              </a:rPr>
              <a:t>Impact on health with increased incidence of heart disease, stroke, diabetes, and certain types of cancer	</a:t>
            </a:r>
          </a:p>
          <a:p>
            <a:pPr marL="381019" indent="-381019">
              <a:buFont typeface="Wingdings" panose="05000000000000000000" pitchFamily="2" charset="2"/>
              <a:buChar char="§"/>
            </a:pPr>
            <a:endParaRPr lang="en-US" sz="933" dirty="0">
              <a:solidFill>
                <a:schemeClr val="bg2"/>
              </a:solidFill>
            </a:endParaRPr>
          </a:p>
        </p:txBody>
      </p:sp>
      <p:pic>
        <p:nvPicPr>
          <p:cNvPr id="4" name="Picture 3" descr="man2.png">
            <a:extLst>
              <a:ext uri="{FF2B5EF4-FFF2-40B4-BE49-F238E27FC236}">
                <a16:creationId xmlns:a16="http://schemas.microsoft.com/office/drawing/2014/main" id="{43A30B19-778D-48BF-A737-385914332518}"/>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flipH="1">
            <a:off x="10391914" y="4495800"/>
            <a:ext cx="715273" cy="1808817"/>
          </a:xfrm>
          <a:prstGeom prst="rect">
            <a:avLst/>
          </a:prstGeom>
        </p:spPr>
      </p:pic>
    </p:spTree>
    <p:extLst>
      <p:ext uri="{BB962C8B-B14F-4D97-AF65-F5344CB8AC3E}">
        <p14:creationId xmlns:p14="http://schemas.microsoft.com/office/powerpoint/2010/main" val="38777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rtl="0"/>
            <a:r>
              <a:rPr lang="en-US" sz="2667" dirty="0"/>
              <a:t>Why this matters: Absenteeism and Lost Productivity</a:t>
            </a:r>
          </a:p>
        </p:txBody>
      </p:sp>
      <p:sp>
        <p:nvSpPr>
          <p:cNvPr id="40963" name="Rectangle 3"/>
          <p:cNvSpPr>
            <a:spLocks noGrp="1" noChangeArrowheads="1"/>
          </p:cNvSpPr>
          <p:nvPr>
            <p:ph idx="1"/>
          </p:nvPr>
        </p:nvSpPr>
        <p:spPr>
          <a:xfrm>
            <a:off x="1524000" y="1778000"/>
            <a:ext cx="7823200" cy="4267200"/>
          </a:xfrm>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49267" indent="-349267">
              <a:lnSpc>
                <a:spcPct val="80000"/>
              </a:lnSpc>
              <a:buSzPct val="130000"/>
              <a:buFontTx/>
              <a:buChar char="•"/>
              <a:defRPr/>
            </a:pPr>
            <a:r>
              <a:rPr lang="en-US" sz="2133" dirty="0">
                <a:solidFill>
                  <a:schemeClr val="bg2"/>
                </a:solidFill>
              </a:rPr>
              <a:t>More workers absent from work because of stress and anxiety than because of physical illness or injury.</a:t>
            </a:r>
          </a:p>
          <a:p>
            <a:pPr marL="349267" indent="-349267">
              <a:lnSpc>
                <a:spcPct val="80000"/>
              </a:lnSpc>
              <a:buSzPct val="130000"/>
              <a:buFontTx/>
              <a:buChar char="•"/>
              <a:defRPr/>
            </a:pPr>
            <a:endParaRPr lang="en-US" sz="733" dirty="0">
              <a:solidFill>
                <a:schemeClr val="bg2"/>
              </a:solidFill>
            </a:endParaRPr>
          </a:p>
          <a:p>
            <a:pPr marL="349267" indent="-349267">
              <a:lnSpc>
                <a:spcPct val="80000"/>
              </a:lnSpc>
              <a:buSzPct val="130000"/>
              <a:buFontTx/>
              <a:buChar char="•"/>
              <a:defRPr/>
            </a:pPr>
            <a:r>
              <a:rPr lang="en-US" sz="2133" dirty="0">
                <a:solidFill>
                  <a:schemeClr val="bg2"/>
                </a:solidFill>
              </a:rPr>
              <a:t>More days of work loss and work impairment caused by mental illness than many other chronic conditions such as diabetes, asthma, and arthritis.</a:t>
            </a:r>
          </a:p>
          <a:p>
            <a:pPr marL="349267" indent="-349267">
              <a:lnSpc>
                <a:spcPct val="80000"/>
              </a:lnSpc>
              <a:buSzPct val="130000"/>
              <a:buFontTx/>
              <a:buChar char="•"/>
              <a:defRPr/>
            </a:pPr>
            <a:endParaRPr lang="en-US" sz="733" dirty="0">
              <a:solidFill>
                <a:schemeClr val="bg2"/>
              </a:solidFill>
            </a:endParaRPr>
          </a:p>
          <a:p>
            <a:pPr marL="349267" indent="-349267">
              <a:lnSpc>
                <a:spcPct val="80000"/>
              </a:lnSpc>
              <a:buSzPct val="130000"/>
              <a:buFontTx/>
              <a:buChar char="•"/>
              <a:defRPr/>
            </a:pPr>
            <a:r>
              <a:rPr lang="en-US" sz="2133" dirty="0">
                <a:solidFill>
                  <a:schemeClr val="bg2"/>
                </a:solidFill>
              </a:rPr>
              <a:t>Employees with depression report productivity levels at 70% of their peak performance. </a:t>
            </a:r>
          </a:p>
        </p:txBody>
      </p:sp>
      <p:sp>
        <p:nvSpPr>
          <p:cNvPr id="12291" name="Rectangle 8"/>
          <p:cNvSpPr>
            <a:spLocks noChangeArrowheads="1"/>
          </p:cNvSpPr>
          <p:nvPr/>
        </p:nvSpPr>
        <p:spPr bwMode="auto">
          <a:xfrm>
            <a:off x="1335088" y="6019800"/>
            <a:ext cx="336845"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eaLnBrk="0" hangingPunct="0">
              <a:lnSpc>
                <a:spcPct val="80000"/>
              </a:lnSpc>
              <a:spcBef>
                <a:spcPct val="20000"/>
              </a:spcBef>
              <a:buSzPct val="130000"/>
            </a:pPr>
            <a:r>
              <a:rPr lang="en-US" sz="1200" i="1" dirty="0">
                <a:solidFill>
                  <a:prstClr val="black"/>
                </a:solidFill>
                <a:latin typeface="Arial" pitchFamily="34" charset="0"/>
              </a:rPr>
              <a:t>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1696" y="1424897"/>
            <a:ext cx="1951037" cy="293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35A717B7-D21F-4F74-84C7-BF91CD8394ED}"/>
              </a:ext>
            </a:extLst>
          </p:cNvPr>
          <p:cNvSpPr/>
          <p:nvPr/>
        </p:nvSpPr>
        <p:spPr>
          <a:xfrm>
            <a:off x="1524000" y="4664227"/>
            <a:ext cx="3725862" cy="1574800"/>
          </a:xfrm>
          <a:prstGeom prst="rect">
            <a:avLst/>
          </a:prstGeom>
          <a:solidFill>
            <a:schemeClr val="accent1"/>
          </a:solidFill>
          <a:ln>
            <a:solidFill>
              <a:schemeClr val="tx2"/>
            </a:solidFill>
          </a:ln>
        </p:spPr>
        <p:style>
          <a:lnRef idx="1">
            <a:schemeClr val="accent3"/>
          </a:lnRef>
          <a:fillRef idx="2">
            <a:schemeClr val="accent3"/>
          </a:fillRef>
          <a:effectRef idx="1">
            <a:schemeClr val="accent3"/>
          </a:effectRef>
          <a:fontRef idx="minor">
            <a:schemeClr val="dk1"/>
          </a:fontRef>
        </p:style>
        <p:txBody>
          <a:bodyPr anchor="ct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ctr">
              <a:defRPr/>
            </a:pPr>
            <a:r>
              <a:rPr lang="en-US" sz="2400" dirty="0">
                <a:solidFill>
                  <a:schemeClr val="tx1"/>
                </a:solidFill>
              </a:rPr>
              <a:t>Depression is estimated to cause </a:t>
            </a:r>
            <a:r>
              <a:rPr lang="en-US" sz="2400" b="1" dirty="0">
                <a:solidFill>
                  <a:schemeClr val="tx1"/>
                </a:solidFill>
              </a:rPr>
              <a:t>400 MILLION </a:t>
            </a:r>
            <a:r>
              <a:rPr lang="en-US" sz="2400" dirty="0">
                <a:solidFill>
                  <a:schemeClr val="tx1"/>
                </a:solidFill>
              </a:rPr>
              <a:t>lost workdays each year</a:t>
            </a:r>
            <a:endParaRPr lang="en-US" sz="2400" baseline="30000" dirty="0">
              <a:solidFill>
                <a:schemeClr val="tx1"/>
              </a:solidFill>
            </a:endParaRPr>
          </a:p>
        </p:txBody>
      </p:sp>
      <p:sp>
        <p:nvSpPr>
          <p:cNvPr id="4" name="Rectangle 3">
            <a:extLst>
              <a:ext uri="{FF2B5EF4-FFF2-40B4-BE49-F238E27FC236}">
                <a16:creationId xmlns:a16="http://schemas.microsoft.com/office/drawing/2014/main" id="{4C875DF3-F9F0-4CD4-BA5E-39B650E8A55E}"/>
              </a:ext>
            </a:extLst>
          </p:cNvPr>
          <p:cNvSpPr/>
          <p:nvPr/>
        </p:nvSpPr>
        <p:spPr>
          <a:xfrm>
            <a:off x="5444435" y="4658139"/>
            <a:ext cx="3725862" cy="1564861"/>
          </a:xfrm>
          <a:prstGeom prst="rect">
            <a:avLst/>
          </a:prstGeom>
          <a:solidFill>
            <a:schemeClr val="accent1"/>
          </a:solidFill>
          <a:ln>
            <a:solidFill>
              <a:schemeClr val="tx2"/>
            </a:solidFill>
          </a:ln>
        </p:spPr>
        <p:style>
          <a:lnRef idx="1">
            <a:schemeClr val="accent3"/>
          </a:lnRef>
          <a:fillRef idx="2">
            <a:schemeClr val="accent3"/>
          </a:fillRef>
          <a:effectRef idx="1">
            <a:schemeClr val="accent3"/>
          </a:effectRef>
          <a:fontRef idx="minor">
            <a:schemeClr val="dk1"/>
          </a:fontRef>
        </p:style>
        <p:txBody>
          <a:bodyPr anchor="ct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sz="1600" dirty="0">
                <a:solidFill>
                  <a:schemeClr val="tx1"/>
                </a:solidFill>
              </a:rPr>
              <a:t>In a 3-month period, employees with depression: </a:t>
            </a:r>
          </a:p>
          <a:p>
            <a:pPr marL="381019" indent="-381019">
              <a:buFont typeface="Wingdings" panose="05000000000000000000" pitchFamily="2" charset="2"/>
              <a:buChar char="ü"/>
            </a:pPr>
            <a:r>
              <a:rPr lang="en-US" sz="1600" dirty="0">
                <a:solidFill>
                  <a:schemeClr val="tx1"/>
                </a:solidFill>
              </a:rPr>
              <a:t>miss an average of  4.8 workdays </a:t>
            </a:r>
          </a:p>
          <a:p>
            <a:pPr marL="381019" indent="-381019">
              <a:buFont typeface="Wingdings" panose="05000000000000000000" pitchFamily="2" charset="2"/>
              <a:buChar char="ü"/>
            </a:pPr>
            <a:r>
              <a:rPr lang="en-US" sz="1600" dirty="0">
                <a:solidFill>
                  <a:schemeClr val="tx1"/>
                </a:solidFill>
              </a:rPr>
              <a:t>Have 11.5 days of reduced productivity </a:t>
            </a:r>
          </a:p>
        </p:txBody>
      </p:sp>
    </p:spTree>
    <p:extLst>
      <p:ext uri="{BB962C8B-B14F-4D97-AF65-F5344CB8AC3E}">
        <p14:creationId xmlns:p14="http://schemas.microsoft.com/office/powerpoint/2010/main" val="839539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Look beneath the surface</a:t>
            </a:r>
          </a:p>
        </p:txBody>
      </p:sp>
      <p:sp>
        <p:nvSpPr>
          <p:cNvPr id="12291" name="Rectangle 8"/>
          <p:cNvSpPr>
            <a:spLocks noChangeArrowheads="1"/>
          </p:cNvSpPr>
          <p:nvPr/>
        </p:nvSpPr>
        <p:spPr bwMode="auto">
          <a:xfrm>
            <a:off x="1335088" y="6019800"/>
            <a:ext cx="336845"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eaLnBrk="0" hangingPunct="0">
              <a:lnSpc>
                <a:spcPct val="80000"/>
              </a:lnSpc>
              <a:spcBef>
                <a:spcPct val="20000"/>
              </a:spcBef>
              <a:buSzPct val="130000"/>
            </a:pPr>
            <a:r>
              <a:rPr lang="en-US" sz="1200" i="1" dirty="0">
                <a:solidFill>
                  <a:prstClr val="black"/>
                </a:solidFill>
                <a:latin typeface="Arial" pitchFamily="34" charset="0"/>
              </a:rPr>
              <a:t>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8490" y="1554281"/>
            <a:ext cx="3631079" cy="470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a:spLocks noChangeArrowheads="1"/>
          </p:cNvSpPr>
          <p:nvPr/>
        </p:nvSpPr>
        <p:spPr bwMode="auto">
          <a:xfrm>
            <a:off x="2247332" y="1517177"/>
            <a:ext cx="443552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r" eaLnBrk="1" hangingPunct="1"/>
            <a:r>
              <a:rPr lang="en-US" sz="1900" dirty="0">
                <a:latin typeface="+mn-lt"/>
              </a:rPr>
              <a:t>Medical</a:t>
            </a:r>
          </a:p>
          <a:p>
            <a:pPr algn="r" eaLnBrk="1" hangingPunct="1"/>
            <a:r>
              <a:rPr lang="en-US" sz="1900" dirty="0">
                <a:latin typeface="+mn-lt"/>
              </a:rPr>
              <a:t>Mental health/substance use disorders</a:t>
            </a:r>
          </a:p>
          <a:p>
            <a:pPr algn="r" eaLnBrk="1" hangingPunct="1"/>
            <a:r>
              <a:rPr lang="en-US" sz="1900" dirty="0">
                <a:latin typeface="+mn-lt"/>
              </a:rPr>
              <a:t>Pharmacy</a:t>
            </a:r>
          </a:p>
          <a:p>
            <a:pPr eaLnBrk="1" hangingPunct="1"/>
            <a:endParaRPr lang="en-US" sz="1900" dirty="0">
              <a:latin typeface="+mn-lt"/>
            </a:endParaRPr>
          </a:p>
        </p:txBody>
      </p:sp>
      <p:sp>
        <p:nvSpPr>
          <p:cNvPr id="11" name="TextBox 10"/>
          <p:cNvSpPr txBox="1">
            <a:spLocks noChangeArrowheads="1"/>
          </p:cNvSpPr>
          <p:nvPr/>
        </p:nvSpPr>
        <p:spPr bwMode="auto">
          <a:xfrm>
            <a:off x="1890378" y="2875732"/>
            <a:ext cx="4792475" cy="327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r" eaLnBrk="1" hangingPunct="1"/>
            <a:r>
              <a:rPr lang="en-US" sz="1900" dirty="0">
                <a:latin typeface="+mn-lt"/>
              </a:rPr>
              <a:t>Disability          </a:t>
            </a:r>
          </a:p>
          <a:p>
            <a:pPr algn="r" eaLnBrk="1" hangingPunct="1"/>
            <a:r>
              <a:rPr lang="en-US" sz="1900" dirty="0">
                <a:latin typeface="+mn-lt"/>
              </a:rPr>
              <a:t>Presenteeism and lost productivity          </a:t>
            </a:r>
          </a:p>
          <a:p>
            <a:pPr algn="r" eaLnBrk="1" hangingPunct="1"/>
            <a:r>
              <a:rPr lang="en-US" sz="1900" dirty="0">
                <a:latin typeface="+mn-lt"/>
              </a:rPr>
              <a:t>Absenteeism  </a:t>
            </a:r>
          </a:p>
          <a:p>
            <a:pPr algn="r" eaLnBrk="1" hangingPunct="1"/>
            <a:r>
              <a:rPr lang="en-US" sz="1900" dirty="0">
                <a:latin typeface="+mn-lt"/>
              </a:rPr>
              <a:t>Unrealized output         </a:t>
            </a:r>
          </a:p>
          <a:p>
            <a:pPr algn="r" eaLnBrk="1" hangingPunct="1"/>
            <a:r>
              <a:rPr lang="en-US" sz="1900" dirty="0">
                <a:latin typeface="+mn-lt"/>
              </a:rPr>
              <a:t>Stress on team members</a:t>
            </a:r>
          </a:p>
          <a:p>
            <a:pPr algn="r" eaLnBrk="1" hangingPunct="1"/>
            <a:r>
              <a:rPr lang="en-US" sz="1900" dirty="0">
                <a:latin typeface="+mn-lt"/>
              </a:rPr>
              <a:t>Overtime to cover sick-day absences	Overstaffing           </a:t>
            </a:r>
          </a:p>
          <a:p>
            <a:pPr algn="r" eaLnBrk="1" hangingPunct="1"/>
            <a:r>
              <a:rPr lang="en-US" sz="1900" dirty="0">
                <a:latin typeface="+mn-lt"/>
              </a:rPr>
              <a:t>Temporary workers        </a:t>
            </a:r>
          </a:p>
          <a:p>
            <a:pPr algn="r" eaLnBrk="1" hangingPunct="1"/>
            <a:r>
              <a:rPr lang="en-US" sz="1900" dirty="0">
                <a:latin typeface="+mn-lt"/>
              </a:rPr>
              <a:t>Recruitment          </a:t>
            </a:r>
          </a:p>
          <a:p>
            <a:pPr algn="r" eaLnBrk="1" hangingPunct="1"/>
            <a:r>
              <a:rPr lang="en-US" sz="1900" dirty="0">
                <a:latin typeface="+mn-lt"/>
              </a:rPr>
              <a:t>Hiring costs          </a:t>
            </a:r>
          </a:p>
          <a:p>
            <a:pPr algn="r" eaLnBrk="1" hangingPunct="1"/>
            <a:r>
              <a:rPr lang="en-US" sz="1900" dirty="0">
                <a:latin typeface="+mn-lt"/>
              </a:rPr>
              <a:t>Retraining</a:t>
            </a:r>
          </a:p>
        </p:txBody>
      </p:sp>
      <p:cxnSp>
        <p:nvCxnSpPr>
          <p:cNvPr id="7" name="Straight Connector 6"/>
          <p:cNvCxnSpPr/>
          <p:nvPr/>
        </p:nvCxnSpPr>
        <p:spPr>
          <a:xfrm>
            <a:off x="2514600" y="2514600"/>
            <a:ext cx="4315132" cy="0"/>
          </a:xfrm>
          <a:prstGeom prst="line">
            <a:avLst/>
          </a:prstGeom>
          <a:ln w="28575">
            <a:solidFill>
              <a:srgbClr val="4D9D45"/>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271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4"/>
          <p:cNvSpPr>
            <a:spLocks noChangeArrowheads="1"/>
          </p:cNvSpPr>
          <p:nvPr/>
        </p:nvSpPr>
        <p:spPr bwMode="auto">
          <a:xfrm>
            <a:off x="2040053" y="1416956"/>
            <a:ext cx="8269588" cy="2367645"/>
          </a:xfrm>
          <a:prstGeom prst="rect">
            <a:avLst/>
          </a:prstGeom>
          <a:noFill/>
          <a:ln w="9525">
            <a:noFill/>
            <a:miter lim="800000"/>
            <a:headEnd/>
            <a:tailEnd/>
          </a:ln>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228611" indent="-228611" eaLnBrk="0" fontAlgn="base" hangingPunct="0">
              <a:spcBef>
                <a:spcPct val="0"/>
              </a:spcBef>
              <a:spcAft>
                <a:spcPct val="0"/>
              </a:spcAft>
              <a:buFont typeface="Arial" panose="020B0604020202020204" pitchFamily="34" charset="0"/>
              <a:buChar char="•"/>
              <a:defRPr/>
            </a:pPr>
            <a:endParaRPr lang="en-US" sz="700" dirty="0">
              <a:solidFill>
                <a:prstClr val="black"/>
              </a:solidFill>
              <a:ea typeface="ＭＳ Ｐゴシック" pitchFamily="-108" charset="-128"/>
              <a:cs typeface="Arial" pitchFamily="34" charset="0"/>
            </a:endParaRPr>
          </a:p>
          <a:p>
            <a:pPr marL="342917" indent="-342917">
              <a:buFont typeface="Arial" panose="020B0604020202020204" pitchFamily="34" charset="0"/>
              <a:buChar char="•"/>
            </a:pPr>
            <a:r>
              <a:rPr lang="en-US" sz="2133" dirty="0">
                <a:solidFill>
                  <a:schemeClr val="bg2"/>
                </a:solidFill>
                <a:latin typeface="Arial" panose="020B0604020202020204" pitchFamily="34" charset="0"/>
                <a:cs typeface="Arial" panose="020B0604020202020204" pitchFamily="34" charset="0"/>
              </a:rPr>
              <a:t>An estimated 20% of adults experience mental illness.  </a:t>
            </a:r>
          </a:p>
          <a:p>
            <a:pPr marL="342917" indent="-342917">
              <a:buFont typeface="Arial" panose="020B0604020202020204" pitchFamily="34" charset="0"/>
              <a:buChar char="•"/>
            </a:pPr>
            <a:endParaRPr lang="en-US" sz="2133" dirty="0">
              <a:solidFill>
                <a:schemeClr val="bg2"/>
              </a:solidFill>
              <a:latin typeface="Arial" panose="020B0604020202020204" pitchFamily="34" charset="0"/>
              <a:cs typeface="Arial" panose="020B0604020202020204" pitchFamily="34" charset="0"/>
            </a:endParaRPr>
          </a:p>
          <a:p>
            <a:pPr marL="342917" indent="-342917">
              <a:buFont typeface="Arial" panose="020B0604020202020204" pitchFamily="34" charset="0"/>
              <a:buChar char="•"/>
            </a:pPr>
            <a:r>
              <a:rPr lang="en-US" sz="2133" dirty="0">
                <a:solidFill>
                  <a:schemeClr val="bg2"/>
                </a:solidFill>
                <a:latin typeface="Arial" panose="020B0604020202020204" pitchFamily="34" charset="0"/>
                <a:cs typeface="Arial" panose="020B0604020202020204" pitchFamily="34" charset="0"/>
              </a:rPr>
              <a:t>An estimated 10% of adults had a substance use disorder. </a:t>
            </a:r>
          </a:p>
          <a:p>
            <a:pPr marL="342917" indent="-342917">
              <a:buFont typeface="Arial" panose="020B0604020202020204" pitchFamily="34" charset="0"/>
              <a:buChar char="•"/>
            </a:pPr>
            <a:endParaRPr lang="en-US" sz="2133" dirty="0">
              <a:solidFill>
                <a:schemeClr val="bg2"/>
              </a:solidFill>
              <a:latin typeface="Arial" panose="020B0604020202020204" pitchFamily="34" charset="0"/>
              <a:cs typeface="Arial" panose="020B0604020202020204" pitchFamily="34" charset="0"/>
            </a:endParaRPr>
          </a:p>
          <a:p>
            <a:pPr marL="342917" indent="-342917">
              <a:buFont typeface="Arial" panose="020B0604020202020204" pitchFamily="34" charset="0"/>
              <a:buChar char="•"/>
            </a:pPr>
            <a:r>
              <a:rPr lang="en-US" sz="2133" dirty="0">
                <a:solidFill>
                  <a:schemeClr val="bg2"/>
                </a:solidFill>
                <a:latin typeface="Arial" panose="020B0604020202020204" pitchFamily="34" charset="0"/>
                <a:cs typeface="Arial" panose="020B0604020202020204" pitchFamily="34" charset="0"/>
              </a:rPr>
              <a:t>An estimated 5% had both mental illness and substance use disorder. </a:t>
            </a:r>
          </a:p>
          <a:p>
            <a:pPr marL="914446" lvl="3" eaLnBrk="0" fontAlgn="base" hangingPunct="0">
              <a:spcBef>
                <a:spcPct val="0"/>
              </a:spcBef>
              <a:spcAft>
                <a:spcPct val="0"/>
              </a:spcAft>
              <a:defRPr/>
            </a:pPr>
            <a:endParaRPr lang="en-US" sz="2133" dirty="0">
              <a:solidFill>
                <a:schemeClr val="bg2"/>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endParaRPr lang="en-US" sz="2800" dirty="0">
              <a:solidFill>
                <a:srgbClr val="000000"/>
              </a:solidFill>
              <a:ea typeface="ＭＳ Ｐゴシック" pitchFamily="-108" charset="-128"/>
              <a:cs typeface="Arial" pitchFamily="34" charset="0"/>
            </a:endParaRPr>
          </a:p>
        </p:txBody>
      </p:sp>
      <p:sp>
        <p:nvSpPr>
          <p:cNvPr id="11" name="Title 2"/>
          <p:cNvSpPr>
            <a:spLocks noGrp="1"/>
          </p:cNvSpPr>
          <p:nvPr>
            <p:ph type="title"/>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In any given year…</a:t>
            </a:r>
          </a:p>
        </p:txBody>
      </p:sp>
      <p:sp>
        <p:nvSpPr>
          <p:cNvPr id="3" name="Rectangle 2">
            <a:extLst>
              <a:ext uri="{FF2B5EF4-FFF2-40B4-BE49-F238E27FC236}">
                <a16:creationId xmlns:a16="http://schemas.microsoft.com/office/drawing/2014/main" id="{19A25F6E-8619-4A27-9EF5-D2FE1B0719EA}"/>
              </a:ext>
            </a:extLst>
          </p:cNvPr>
          <p:cNvSpPr/>
          <p:nvPr/>
        </p:nvSpPr>
        <p:spPr>
          <a:xfrm>
            <a:off x="1930400" y="4140200"/>
            <a:ext cx="8686800" cy="1574800"/>
          </a:xfrm>
          <a:prstGeom prst="rect">
            <a:avLst/>
          </a:prstGeom>
          <a:solidFill>
            <a:schemeClr val="accent1"/>
          </a:solidFill>
          <a:ln>
            <a:solidFill>
              <a:schemeClr val="tx2"/>
            </a:solidFill>
          </a:ln>
        </p:spPr>
        <p:style>
          <a:lnRef idx="1">
            <a:schemeClr val="accent3"/>
          </a:lnRef>
          <a:fillRef idx="2">
            <a:schemeClr val="accent3"/>
          </a:fillRef>
          <a:effectRef idx="1">
            <a:schemeClr val="accent3"/>
          </a:effectRef>
          <a:fontRef idx="minor">
            <a:schemeClr val="dk1"/>
          </a:fontRef>
        </p:style>
        <p:txBody>
          <a:bodyPr anchor="ct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914446" lvl="3" algn="ctr" eaLnBrk="0" fontAlgn="base" hangingPunct="0">
              <a:spcBef>
                <a:spcPct val="0"/>
              </a:spcBef>
              <a:spcAft>
                <a:spcPct val="0"/>
              </a:spcAft>
              <a:defRPr/>
            </a:pPr>
            <a:r>
              <a:rPr lang="en-US" sz="2400" b="1" dirty="0">
                <a:solidFill>
                  <a:schemeClr val="bg2"/>
                </a:solidFill>
                <a:latin typeface="Arial" panose="020B0604020202020204" pitchFamily="34" charset="0"/>
                <a:cs typeface="Arial" panose="020B0604020202020204" pitchFamily="34" charset="0"/>
              </a:rPr>
              <a:t>Depression, anxiety, and substance use disorder:    most common among employed populations</a:t>
            </a:r>
          </a:p>
        </p:txBody>
      </p:sp>
    </p:spTree>
    <p:extLst>
      <p:ext uri="{BB962C8B-B14F-4D97-AF65-F5344CB8AC3E}">
        <p14:creationId xmlns:p14="http://schemas.microsoft.com/office/powerpoint/2010/main" val="4115327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C463BE-4EBA-47C5-9A5A-A4B5E91EBEFD}"/>
              </a:ext>
            </a:extLst>
          </p:cNvPr>
          <p:cNvSpPr>
            <a:spLocks noGrp="1"/>
          </p:cNvSpPr>
          <p:nvPr>
            <p:ph type="body" idx="1"/>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And now in a pandemic</a:t>
            </a:r>
          </a:p>
        </p:txBody>
      </p:sp>
      <p:sp>
        <p:nvSpPr>
          <p:cNvPr id="5" name="Text Placeholder 4">
            <a:extLst>
              <a:ext uri="{FF2B5EF4-FFF2-40B4-BE49-F238E27FC236}">
                <a16:creationId xmlns:a16="http://schemas.microsoft.com/office/drawing/2014/main" id="{6BAE314B-5244-48DF-AF76-97933BC43F08}"/>
              </a:ext>
            </a:extLst>
          </p:cNvPr>
          <p:cNvSpPr>
            <a:spLocks noGrp="1"/>
          </p:cNvSpPr>
          <p:nvPr>
            <p:ph type="body" idx="10"/>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endParaRPr lang="en-US"/>
          </a:p>
        </p:txBody>
      </p:sp>
      <p:sp>
        <p:nvSpPr>
          <p:cNvPr id="2" name="Title 1">
            <a:extLst>
              <a:ext uri="{FF2B5EF4-FFF2-40B4-BE49-F238E27FC236}">
                <a16:creationId xmlns:a16="http://schemas.microsoft.com/office/drawing/2014/main" id="{FA4959AC-7BE5-425B-8142-CCCD2F38EDD3}"/>
              </a:ext>
            </a:extLst>
          </p:cNvPr>
          <p:cNvSpPr>
            <a:spLocks noGrp="1"/>
          </p:cNvSpPr>
          <p:nvPr>
            <p:ph type="title" idx="4294967295"/>
          </p:nvPr>
        </p:nvSpPr>
        <p:spPr>
          <a:xfrm>
            <a:off x="2222500" y="635000"/>
            <a:ext cx="9969500" cy="850900"/>
          </a:xfrm>
          <a:prstGeom prst="rect">
            <a:avLst/>
          </a:prstGeom>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492290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6417-5186-49D4-B2E7-EE5C357188EA}"/>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The “Second Pandemic”</a:t>
            </a:r>
          </a:p>
        </p:txBody>
      </p:sp>
      <p:sp>
        <p:nvSpPr>
          <p:cNvPr id="3" name="Content Placeholder 2">
            <a:extLst>
              <a:ext uri="{FF2B5EF4-FFF2-40B4-BE49-F238E27FC236}">
                <a16:creationId xmlns:a16="http://schemas.microsoft.com/office/drawing/2014/main" id="{17573C2D-3D8C-4DC3-8610-C7D5A0A906A1}"/>
              </a:ext>
            </a:extLst>
          </p:cNvPr>
          <p:cNvSpPr>
            <a:spLocks noGrp="1"/>
          </p:cNvSpPr>
          <p:nvPr>
            <p:ph idx="1"/>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According to the Wisconsin Department of health -there was already a mental health crisis growing in the Milwaukee area with 5000 more crisis calls recorded in 2019 than in 2015. </a:t>
            </a:r>
          </a:p>
          <a:p>
            <a:endParaRPr lang="en-US" dirty="0"/>
          </a:p>
        </p:txBody>
      </p:sp>
    </p:spTree>
    <p:extLst>
      <p:ext uri="{BB962C8B-B14F-4D97-AF65-F5344CB8AC3E}">
        <p14:creationId xmlns:p14="http://schemas.microsoft.com/office/powerpoint/2010/main" val="817360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7087-6EEC-4C2F-8236-E77D148F73E8}"/>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“Second Pandemic”</a:t>
            </a:r>
          </a:p>
        </p:txBody>
      </p:sp>
      <p:sp>
        <p:nvSpPr>
          <p:cNvPr id="3" name="Content Placeholder 2">
            <a:extLst>
              <a:ext uri="{FF2B5EF4-FFF2-40B4-BE49-F238E27FC236}">
                <a16:creationId xmlns:a16="http://schemas.microsoft.com/office/drawing/2014/main" id="{E1D6C145-CC61-4062-AA8D-655F4618977A}"/>
              </a:ext>
            </a:extLst>
          </p:cNvPr>
          <p:cNvSpPr>
            <a:spLocks noGrp="1"/>
          </p:cNvSpPr>
          <p:nvPr>
            <p:ph idx="1"/>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indent="-381019">
              <a:buFont typeface="Arial" panose="020B0604020202020204" pitchFamily="34" charset="0"/>
              <a:buChar char="•"/>
            </a:pPr>
            <a:r>
              <a:rPr lang="en-US" dirty="0"/>
              <a:t>According to the Kaiser Family Foundation 53% of adults in July 2020 reported that COVID negatively affected their mental health</a:t>
            </a:r>
          </a:p>
          <a:p>
            <a:pPr marL="762038" lvl="1" indent="-381019">
              <a:buFont typeface="Arial" panose="020B0604020202020204" pitchFamily="34" charset="0"/>
              <a:buChar char="•"/>
            </a:pPr>
            <a:r>
              <a:rPr lang="en-US" dirty="0"/>
              <a:t>36% trouble sleeping</a:t>
            </a:r>
          </a:p>
          <a:p>
            <a:pPr marL="762038" lvl="1" indent="-381019">
              <a:buFont typeface="Arial" panose="020B0604020202020204" pitchFamily="34" charset="0"/>
              <a:buChar char="•"/>
            </a:pPr>
            <a:r>
              <a:rPr lang="en-US" dirty="0"/>
              <a:t>32% difficulty eating</a:t>
            </a:r>
          </a:p>
          <a:p>
            <a:pPr marL="762038" lvl="1" indent="-381019">
              <a:buFont typeface="Arial" panose="020B0604020202020204" pitchFamily="34" charset="0"/>
              <a:buChar char="•"/>
            </a:pPr>
            <a:r>
              <a:rPr lang="en-US" dirty="0"/>
              <a:t>12% increase substance use </a:t>
            </a:r>
          </a:p>
          <a:p>
            <a:pPr marL="762038" lvl="1" indent="-381019">
              <a:buFont typeface="Arial" panose="020B0604020202020204" pitchFamily="34" charset="0"/>
              <a:buChar char="•"/>
            </a:pPr>
            <a:r>
              <a:rPr lang="en-US" dirty="0"/>
              <a:t>12% worsening existing psychiatric concerns</a:t>
            </a:r>
          </a:p>
        </p:txBody>
      </p:sp>
    </p:spTree>
    <p:extLst>
      <p:ext uri="{BB962C8B-B14F-4D97-AF65-F5344CB8AC3E}">
        <p14:creationId xmlns:p14="http://schemas.microsoft.com/office/powerpoint/2010/main" val="1018048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E1F69-2E86-47B4-9D6E-36D46006A33F}"/>
              </a:ext>
            </a:extLst>
          </p:cNvPr>
          <p:cNvSpPr>
            <a:spLocks noGrp="1"/>
          </p:cNvSpPr>
          <p:nvPr>
            <p:ph type="body" idx="1"/>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endParaRPr lang="en-US"/>
          </a:p>
        </p:txBody>
      </p:sp>
      <p:sp>
        <p:nvSpPr>
          <p:cNvPr id="3" name="Text Placeholder 2">
            <a:extLst>
              <a:ext uri="{FF2B5EF4-FFF2-40B4-BE49-F238E27FC236}">
                <a16:creationId xmlns:a16="http://schemas.microsoft.com/office/drawing/2014/main" id="{2D1A77FD-98ED-49B1-A227-418A29F33533}"/>
              </a:ext>
            </a:extLst>
          </p:cNvPr>
          <p:cNvSpPr>
            <a:spLocks noGrp="1"/>
          </p:cNvSpPr>
          <p:nvPr>
            <p:ph type="body" idx="10"/>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endParaRPr lang="en-US"/>
          </a:p>
        </p:txBody>
      </p:sp>
      <p:pic>
        <p:nvPicPr>
          <p:cNvPr id="4" name="Picture 3">
            <a:extLst>
              <a:ext uri="{FF2B5EF4-FFF2-40B4-BE49-F238E27FC236}">
                <a16:creationId xmlns:a16="http://schemas.microsoft.com/office/drawing/2014/main" id="{BB7B04ED-A3ED-47FD-B4F9-945629B1500E}"/>
              </a:ext>
            </a:extLst>
          </p:cNvPr>
          <p:cNvPicPr>
            <a:picLocks noChangeAspect="1"/>
          </p:cNvPicPr>
          <p:nvPr/>
        </p:nvPicPr>
        <p:blipFill>
          <a:blip r:embed="rId2"/>
          <a:stretch>
            <a:fillRect/>
          </a:stretch>
        </p:blipFill>
        <p:spPr>
          <a:xfrm>
            <a:off x="699518" y="1631611"/>
            <a:ext cx="7936483" cy="4461928"/>
          </a:xfrm>
          <a:prstGeom prst="rect">
            <a:avLst/>
          </a:prstGeom>
        </p:spPr>
      </p:pic>
      <p:sp>
        <p:nvSpPr>
          <p:cNvPr id="6" name="TextBox 5">
            <a:extLst>
              <a:ext uri="{FF2B5EF4-FFF2-40B4-BE49-F238E27FC236}">
                <a16:creationId xmlns:a16="http://schemas.microsoft.com/office/drawing/2014/main" id="{38D5C89D-1A3C-41AC-B7FD-380CBCDCB3D9}"/>
              </a:ext>
            </a:extLst>
          </p:cNvPr>
          <p:cNvSpPr txBox="1"/>
          <p:nvPr/>
        </p:nvSpPr>
        <p:spPr>
          <a:xfrm>
            <a:off x="9144000" y="1203014"/>
            <a:ext cx="2222500" cy="3235971"/>
          </a:xfrm>
          <a:prstGeom prst="rect">
            <a:avLst/>
          </a:prstGeom>
          <a:noFill/>
        </p:spPr>
        <p:txBody>
          <a:bodyPr wrap="square">
            <a:sp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sz="1875" dirty="0"/>
              <a:t>Per CDC, symptoms of anxiety disorder and depressive disorder increased considerably in the United States during April–June of 2020, compared with the same period in 2019</a:t>
            </a:r>
          </a:p>
        </p:txBody>
      </p:sp>
      <p:sp>
        <p:nvSpPr>
          <p:cNvPr id="7" name="Title 1">
            <a:extLst>
              <a:ext uri="{FF2B5EF4-FFF2-40B4-BE49-F238E27FC236}">
                <a16:creationId xmlns:a16="http://schemas.microsoft.com/office/drawing/2014/main" id="{E5D8591D-E9FC-45F7-A212-CF810176375D}"/>
              </a:ext>
            </a:extLst>
          </p:cNvPr>
          <p:cNvSpPr txBox="1">
            <a:spLocks/>
          </p:cNvSpPr>
          <p:nvPr/>
        </p:nvSpPr>
        <p:spPr>
          <a:xfrm>
            <a:off x="826681" y="606075"/>
            <a:ext cx="9969500" cy="850635"/>
          </a:xfrm>
          <a:prstGeom prst="rect">
            <a:avLst/>
          </a:prstGeom>
        </p:spPr>
        <p:txBody>
          <a:bodyPr>
            <a:normAutofit fontScale="97500"/>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defTabSz="609630"/>
            <a:r>
              <a:rPr lang="en-US" sz="2933" b="1" i="1" dirty="0">
                <a:solidFill>
                  <a:schemeClr val="bg2"/>
                </a:solidFill>
                <a:latin typeface="Lucida Sans" panose="020B0602030504020204" pitchFamily="34" charset="0"/>
              </a:rPr>
              <a:t>The impact of COVID-19</a:t>
            </a:r>
          </a:p>
        </p:txBody>
      </p:sp>
    </p:spTree>
    <p:extLst>
      <p:ext uri="{BB962C8B-B14F-4D97-AF65-F5344CB8AC3E}">
        <p14:creationId xmlns:p14="http://schemas.microsoft.com/office/powerpoint/2010/main" val="1593402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2339-8C31-41B4-97BD-FCF544AF52D9}"/>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CDC Household Pulse Survey 2020</a:t>
            </a:r>
          </a:p>
        </p:txBody>
      </p:sp>
      <p:sp>
        <p:nvSpPr>
          <p:cNvPr id="3" name="Content Placeholder 2">
            <a:extLst>
              <a:ext uri="{FF2B5EF4-FFF2-40B4-BE49-F238E27FC236}">
                <a16:creationId xmlns:a16="http://schemas.microsoft.com/office/drawing/2014/main" id="{2E9DAD8E-F607-4ECA-BCA0-838A24741EC7}"/>
              </a:ext>
            </a:extLst>
          </p:cNvPr>
          <p:cNvSpPr>
            <a:spLocks noGrp="1"/>
          </p:cNvSpPr>
          <p:nvPr>
            <p:ph idx="1"/>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indent="-381019">
              <a:buFont typeface="Arial" panose="020B0604020202020204" pitchFamily="34" charset="0"/>
              <a:buChar char="•"/>
            </a:pPr>
            <a:r>
              <a:rPr lang="en-US" dirty="0"/>
              <a:t>Online survey to rapidly respond and provide relevant data</a:t>
            </a:r>
          </a:p>
          <a:p>
            <a:pPr marL="381019" indent="-381019">
              <a:buFont typeface="Arial" panose="020B0604020202020204" pitchFamily="34" charset="0"/>
              <a:buChar char="•"/>
            </a:pPr>
            <a:r>
              <a:rPr lang="en-US" dirty="0"/>
              <a:t>PHQ-2, GAD-2</a:t>
            </a:r>
          </a:p>
          <a:p>
            <a:pPr marL="381019" indent="-381019">
              <a:buFont typeface="Arial" panose="020B0604020202020204" pitchFamily="34" charset="0"/>
              <a:buChar char="•"/>
            </a:pPr>
            <a:r>
              <a:rPr lang="en-US" dirty="0"/>
              <a:t>3 phases</a:t>
            </a:r>
          </a:p>
          <a:p>
            <a:pPr marL="762038" lvl="1" indent="-381019">
              <a:buFont typeface="Arial" panose="020B0604020202020204" pitchFamily="34" charset="0"/>
              <a:buChar char="•"/>
            </a:pPr>
            <a:r>
              <a:rPr lang="en-US" dirty="0"/>
              <a:t>April-July</a:t>
            </a:r>
          </a:p>
          <a:p>
            <a:pPr marL="762038" lvl="1" indent="-381019">
              <a:buFont typeface="Arial" panose="020B0604020202020204" pitchFamily="34" charset="0"/>
              <a:buChar char="•"/>
            </a:pPr>
            <a:r>
              <a:rPr lang="en-US" dirty="0"/>
              <a:t>August – October</a:t>
            </a:r>
          </a:p>
          <a:p>
            <a:pPr marL="762038" lvl="1" indent="-381019">
              <a:buFont typeface="Arial" panose="020B0604020202020204" pitchFamily="34" charset="0"/>
              <a:buChar char="•"/>
            </a:pPr>
            <a:r>
              <a:rPr lang="en-US" dirty="0"/>
              <a:t>October- December </a:t>
            </a:r>
          </a:p>
        </p:txBody>
      </p:sp>
    </p:spTree>
    <p:extLst>
      <p:ext uri="{BB962C8B-B14F-4D97-AF65-F5344CB8AC3E}">
        <p14:creationId xmlns:p14="http://schemas.microsoft.com/office/powerpoint/2010/main" val="3474495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8C44B3F-209C-4D0B-AC85-BE265402FA2F}"/>
              </a:ext>
            </a:extLst>
          </p:cNvPr>
          <p:cNvPicPr>
            <a:picLocks noChangeAspect="1"/>
          </p:cNvPicPr>
          <p:nvPr/>
        </p:nvPicPr>
        <p:blipFill>
          <a:blip r:embed="rId2"/>
          <a:stretch>
            <a:fillRect/>
          </a:stretch>
        </p:blipFill>
        <p:spPr>
          <a:xfrm>
            <a:off x="7166709" y="18564"/>
            <a:ext cx="4892506" cy="6158399"/>
          </a:xfrm>
          <a:prstGeom prst="rect">
            <a:avLst/>
          </a:prstGeom>
        </p:spPr>
      </p:pic>
      <p:sp>
        <p:nvSpPr>
          <p:cNvPr id="4" name="Title 3">
            <a:extLst>
              <a:ext uri="{FF2B5EF4-FFF2-40B4-BE49-F238E27FC236}">
                <a16:creationId xmlns:a16="http://schemas.microsoft.com/office/drawing/2014/main" id="{93505DAF-7F06-4484-9A38-B6323AD82560}"/>
              </a:ext>
            </a:extLst>
          </p:cNvPr>
          <p:cNvSpPr>
            <a:spLocks noGrp="1"/>
          </p:cNvSpPr>
          <p:nvPr>
            <p:ph type="title"/>
          </p:nvPr>
        </p:nvSpPr>
        <p:spPr/>
        <p:txBody>
          <a:bodyPr/>
          <a:lstStyle/>
          <a:p>
            <a:r>
              <a:rPr lang="en-US"/>
              <a:t>Housekeeping</a:t>
            </a:r>
          </a:p>
        </p:txBody>
      </p:sp>
      <p:sp>
        <p:nvSpPr>
          <p:cNvPr id="5" name="Content Placeholder 4">
            <a:extLst>
              <a:ext uri="{FF2B5EF4-FFF2-40B4-BE49-F238E27FC236}">
                <a16:creationId xmlns:a16="http://schemas.microsoft.com/office/drawing/2014/main" id="{8D45F4EA-54FF-4086-9DE7-52C4B81F483B}"/>
              </a:ext>
            </a:extLst>
          </p:cNvPr>
          <p:cNvSpPr>
            <a:spLocks noGrp="1"/>
          </p:cNvSpPr>
          <p:nvPr>
            <p:ph sz="half" idx="1"/>
          </p:nvPr>
        </p:nvSpPr>
        <p:spPr/>
        <p:txBody>
          <a:bodyPr vert="horz" lIns="0" tIns="0" rIns="0" bIns="0" rtlCol="0" anchor="t">
            <a:noAutofit/>
          </a:bodyPr>
          <a:lstStyle/>
          <a:p>
            <a:pPr marL="285750" indent="-285750">
              <a:lnSpc>
                <a:spcPct val="150000"/>
              </a:lnSpc>
              <a:buFont typeface="Arial" panose="020B0604020202020204" pitchFamily="34" charset="0"/>
              <a:buChar char="•"/>
            </a:pPr>
            <a:r>
              <a:rPr lang="en-US" sz="1600">
                <a:cs typeface="Arial"/>
              </a:rPr>
              <a:t>You'll be muted during the webinar. When unmuted by the host, you'll gain control of your mute status by pressing the mute button below the hand icon.</a:t>
            </a:r>
          </a:p>
          <a:p>
            <a:pPr marL="285750" indent="-285750">
              <a:lnSpc>
                <a:spcPct val="150000"/>
              </a:lnSpc>
              <a:buFont typeface="Arial" panose="020B0604020202020204" pitchFamily="34" charset="0"/>
              <a:buChar char="•"/>
            </a:pPr>
            <a:r>
              <a:rPr lang="en-US" sz="1600" b="1">
                <a:cs typeface="Arial"/>
              </a:rPr>
              <a:t>To access and download the handouts</a:t>
            </a:r>
            <a:r>
              <a:rPr lang="en-US" sz="1600">
                <a:cs typeface="Arial"/>
              </a:rPr>
              <a:t>, you can do so</a:t>
            </a:r>
            <a:br>
              <a:rPr lang="en-US" sz="1600">
                <a:cs typeface="Arial"/>
              </a:rPr>
            </a:br>
            <a:r>
              <a:rPr lang="en-US" sz="1600">
                <a:cs typeface="Arial"/>
              </a:rPr>
              <a:t>by clicking on the “Handouts” dropdown. </a:t>
            </a:r>
            <a:endParaRPr lang="en-US" sz="1600"/>
          </a:p>
          <a:p>
            <a:pPr marL="285750" indent="-285750">
              <a:lnSpc>
                <a:spcPct val="150000"/>
              </a:lnSpc>
              <a:buFont typeface="Arial" panose="020B0604020202020204" pitchFamily="34" charset="0"/>
              <a:buChar char="•"/>
            </a:pPr>
            <a:r>
              <a:rPr lang="en-US" sz="1600" b="1">
                <a:cs typeface="Arial"/>
              </a:rPr>
              <a:t>To ask a question</a:t>
            </a:r>
            <a:r>
              <a:rPr lang="en-US" sz="1600">
                <a:cs typeface="Arial"/>
              </a:rPr>
              <a:t>, please use the Questions box.</a:t>
            </a:r>
          </a:p>
          <a:p>
            <a:pPr marL="285750" indent="-285750">
              <a:lnSpc>
                <a:spcPct val="150000"/>
              </a:lnSpc>
              <a:buFont typeface="Arial" panose="020B0604020202020204" pitchFamily="34" charset="0"/>
              <a:buChar char="•"/>
            </a:pPr>
            <a:r>
              <a:rPr lang="en-US" sz="1600" i="1">
                <a:cs typeface="Arial"/>
              </a:rPr>
              <a:t>If you have any issues during the webinar, please use the question box to communicate with the host. </a:t>
            </a:r>
          </a:p>
          <a:p>
            <a:endParaRPr lang="en-US"/>
          </a:p>
        </p:txBody>
      </p:sp>
      <p:cxnSp>
        <p:nvCxnSpPr>
          <p:cNvPr id="8" name="Straight Arrow Connector 7">
            <a:extLst>
              <a:ext uri="{FF2B5EF4-FFF2-40B4-BE49-F238E27FC236}">
                <a16:creationId xmlns:a16="http://schemas.microsoft.com/office/drawing/2014/main" id="{1297185B-E6D9-4E19-B328-A91A7E001D0C}"/>
              </a:ext>
            </a:extLst>
          </p:cNvPr>
          <p:cNvCxnSpPr>
            <a:cxnSpLocks/>
          </p:cNvCxnSpPr>
          <p:nvPr/>
        </p:nvCxnSpPr>
        <p:spPr>
          <a:xfrm flipV="1">
            <a:off x="5719864" y="1410511"/>
            <a:ext cx="2470825" cy="99222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8B08AED-8013-42F4-AF81-C183EC5D1C66}"/>
              </a:ext>
            </a:extLst>
          </p:cNvPr>
          <p:cNvCxnSpPr>
            <a:cxnSpLocks/>
          </p:cNvCxnSpPr>
          <p:nvPr/>
        </p:nvCxnSpPr>
        <p:spPr>
          <a:xfrm>
            <a:off x="5503617" y="3429000"/>
            <a:ext cx="2521702"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296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9C001-DCCD-4568-84F8-CB3CF5E488F9}"/>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Since COVID</a:t>
            </a:r>
          </a:p>
        </p:txBody>
      </p:sp>
      <p:sp>
        <p:nvSpPr>
          <p:cNvPr id="3" name="Content Placeholder 2">
            <a:extLst>
              <a:ext uri="{FF2B5EF4-FFF2-40B4-BE49-F238E27FC236}">
                <a16:creationId xmlns:a16="http://schemas.microsoft.com/office/drawing/2014/main" id="{51CFDC30-823C-419C-BA69-A7FB546C27F3}"/>
              </a:ext>
            </a:extLst>
          </p:cNvPr>
          <p:cNvSpPr>
            <a:spLocks noGrp="1"/>
          </p:cNvSpPr>
          <p:nvPr>
            <p:ph idx="1"/>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762038" lvl="1" indent="-381019">
              <a:buFont typeface="Arial" panose="020B0604020202020204" pitchFamily="34" charset="0"/>
              <a:buChar char="•"/>
            </a:pPr>
            <a:r>
              <a:rPr lang="en-US" sz="2400" dirty="0"/>
              <a:t>CDC’s Household Pulse Survey suggests that the proportion of US adults with anxiety and or depression has quadrupled with COVID with the burden disproportionately borne by women and people of color</a:t>
            </a:r>
          </a:p>
          <a:p>
            <a:pPr marL="762038" lvl="1" indent="-381019">
              <a:buFont typeface="Arial" panose="020B0604020202020204" pitchFamily="34" charset="0"/>
              <a:buChar char="•"/>
            </a:pPr>
            <a:r>
              <a:rPr lang="en-US" sz="2400" dirty="0"/>
              <a:t>The pulse survey also suggested access to care in the US worsened evidenced by nearly one quarter of adults in early November report that they have not received needed care</a:t>
            </a:r>
          </a:p>
          <a:p>
            <a:endParaRPr lang="en-US" dirty="0"/>
          </a:p>
        </p:txBody>
      </p:sp>
    </p:spTree>
    <p:extLst>
      <p:ext uri="{BB962C8B-B14F-4D97-AF65-F5344CB8AC3E}">
        <p14:creationId xmlns:p14="http://schemas.microsoft.com/office/powerpoint/2010/main" val="3137043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44C7D1-956F-4F26-89D8-6F2C53DB68AF}"/>
              </a:ext>
            </a:extLst>
          </p:cNvPr>
          <p:cNvPicPr>
            <a:picLocks noChangeAspect="1"/>
          </p:cNvPicPr>
          <p:nvPr/>
        </p:nvPicPr>
        <p:blipFill rotWithShape="1">
          <a:blip r:embed="rId2"/>
          <a:srcRect l="9005" t="13541" r="9005" b="5208"/>
          <a:stretch/>
        </p:blipFill>
        <p:spPr>
          <a:xfrm>
            <a:off x="660400" y="431801"/>
            <a:ext cx="11251549" cy="6268719"/>
          </a:xfrm>
          <a:prstGeom prst="rect">
            <a:avLst/>
          </a:prstGeom>
        </p:spPr>
      </p:pic>
      <p:sp>
        <p:nvSpPr>
          <p:cNvPr id="7" name="Rectangle 6">
            <a:extLst>
              <a:ext uri="{FF2B5EF4-FFF2-40B4-BE49-F238E27FC236}">
                <a16:creationId xmlns:a16="http://schemas.microsoft.com/office/drawing/2014/main" id="{B46CD232-4806-42AD-BCCB-2D51FB4D818C}"/>
              </a:ext>
            </a:extLst>
          </p:cNvPr>
          <p:cNvSpPr/>
          <p:nvPr/>
        </p:nvSpPr>
        <p:spPr>
          <a:xfrm>
            <a:off x="3302000" y="2057400"/>
            <a:ext cx="1066800" cy="350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ctr"/>
            <a:endParaRPr lang="en-US" sz="1000"/>
          </a:p>
        </p:txBody>
      </p:sp>
    </p:spTree>
    <p:extLst>
      <p:ext uri="{BB962C8B-B14F-4D97-AF65-F5344CB8AC3E}">
        <p14:creationId xmlns:p14="http://schemas.microsoft.com/office/powerpoint/2010/main" val="3462232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728C99-21C3-478A-BE47-67C7D8F34FBA}"/>
              </a:ext>
            </a:extLst>
          </p:cNvPr>
          <p:cNvSpPr/>
          <p:nvPr/>
        </p:nvSpPr>
        <p:spPr>
          <a:xfrm>
            <a:off x="11057861" y="1998921"/>
            <a:ext cx="1360967" cy="36717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ctr"/>
            <a:endParaRPr lang="en-US" sz="1000" dirty="0"/>
          </a:p>
        </p:txBody>
      </p:sp>
      <p:pic>
        <p:nvPicPr>
          <p:cNvPr id="8" name="Picture 7">
            <a:extLst>
              <a:ext uri="{FF2B5EF4-FFF2-40B4-BE49-F238E27FC236}">
                <a16:creationId xmlns:a16="http://schemas.microsoft.com/office/drawing/2014/main" id="{9D37655E-9D29-4A43-A7F2-3618123F595E}"/>
              </a:ext>
            </a:extLst>
          </p:cNvPr>
          <p:cNvPicPr>
            <a:picLocks noChangeAspect="1"/>
          </p:cNvPicPr>
          <p:nvPr/>
        </p:nvPicPr>
        <p:blipFill rotWithShape="1">
          <a:blip r:embed="rId2"/>
          <a:srcRect l="8650" t="13373" r="9795" b="6685"/>
          <a:stretch/>
        </p:blipFill>
        <p:spPr>
          <a:xfrm>
            <a:off x="1219201" y="680370"/>
            <a:ext cx="10650084" cy="5869286"/>
          </a:xfrm>
          <a:prstGeom prst="rect">
            <a:avLst/>
          </a:prstGeom>
        </p:spPr>
      </p:pic>
      <p:sp>
        <p:nvSpPr>
          <p:cNvPr id="11" name="Rectangle 10">
            <a:extLst>
              <a:ext uri="{FF2B5EF4-FFF2-40B4-BE49-F238E27FC236}">
                <a16:creationId xmlns:a16="http://schemas.microsoft.com/office/drawing/2014/main" id="{A7B20804-217D-4397-A3BA-4049B8A48D97}"/>
              </a:ext>
            </a:extLst>
          </p:cNvPr>
          <p:cNvSpPr/>
          <p:nvPr/>
        </p:nvSpPr>
        <p:spPr>
          <a:xfrm>
            <a:off x="10618381" y="2197396"/>
            <a:ext cx="1119963" cy="330318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ctr"/>
            <a:endParaRPr lang="en-US" sz="1000" dirty="0"/>
          </a:p>
        </p:txBody>
      </p:sp>
      <p:cxnSp>
        <p:nvCxnSpPr>
          <p:cNvPr id="13" name="Straight Connector 12">
            <a:extLst>
              <a:ext uri="{FF2B5EF4-FFF2-40B4-BE49-F238E27FC236}">
                <a16:creationId xmlns:a16="http://schemas.microsoft.com/office/drawing/2014/main" id="{45F544A7-071C-4E4C-8E31-95138E66CDCC}"/>
              </a:ext>
            </a:extLst>
          </p:cNvPr>
          <p:cNvCxnSpPr/>
          <p:nvPr/>
        </p:nvCxnSpPr>
        <p:spPr>
          <a:xfrm>
            <a:off x="11057861" y="3008243"/>
            <a:ext cx="57754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1261655-7083-405E-BFA3-10DA1DCFB108}"/>
              </a:ext>
            </a:extLst>
          </p:cNvPr>
          <p:cNvCxnSpPr/>
          <p:nvPr/>
        </p:nvCxnSpPr>
        <p:spPr>
          <a:xfrm>
            <a:off x="11057861" y="3295374"/>
            <a:ext cx="57754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9FB01B-629E-4C12-8359-B611005F70E7}"/>
              </a:ext>
            </a:extLst>
          </p:cNvPr>
          <p:cNvCxnSpPr/>
          <p:nvPr/>
        </p:nvCxnSpPr>
        <p:spPr>
          <a:xfrm>
            <a:off x="11057861" y="4567583"/>
            <a:ext cx="57754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F2F7C5-F3C5-459B-8196-AA525D70EF07}"/>
              </a:ext>
            </a:extLst>
          </p:cNvPr>
          <p:cNvCxnSpPr/>
          <p:nvPr/>
        </p:nvCxnSpPr>
        <p:spPr>
          <a:xfrm>
            <a:off x="11057861" y="5349461"/>
            <a:ext cx="57754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82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73F9-1D06-4659-9370-B7131121747C}"/>
              </a:ext>
            </a:extLst>
          </p:cNvPr>
          <p:cNvSpPr>
            <a:spLocks noGrp="1"/>
          </p:cNvSpPr>
          <p:nvPr>
            <p:ph type="title"/>
          </p:nvPr>
        </p:nvSpPr>
        <p:spPr>
          <a:xfrm>
            <a:off x="1477817" y="446575"/>
            <a:ext cx="9875983" cy="1009652"/>
          </a:xfrm>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The “Second Pandemic”</a:t>
            </a:r>
          </a:p>
        </p:txBody>
      </p:sp>
      <p:sp>
        <p:nvSpPr>
          <p:cNvPr id="3" name="Content Placeholder 2">
            <a:extLst>
              <a:ext uri="{FF2B5EF4-FFF2-40B4-BE49-F238E27FC236}">
                <a16:creationId xmlns:a16="http://schemas.microsoft.com/office/drawing/2014/main" id="{7CC764B8-131A-4F40-BFBA-C2B671D9CC25}"/>
              </a:ext>
            </a:extLst>
          </p:cNvPr>
          <p:cNvSpPr>
            <a:spLocks noGrp="1"/>
          </p:cNvSpPr>
          <p:nvPr>
            <p:ph idx="1"/>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indent="-381019">
              <a:buFont typeface="Arial" panose="020B0604020202020204" pitchFamily="34" charset="0"/>
              <a:buChar char="•"/>
            </a:pPr>
            <a:r>
              <a:rPr lang="en-US" dirty="0"/>
              <a:t>COVID has affected the health, safety and wellbeing of individuals and communities </a:t>
            </a:r>
          </a:p>
          <a:p>
            <a:pPr marL="762038" lvl="1" indent="-381019">
              <a:buFont typeface="Arial" panose="020B0604020202020204" pitchFamily="34" charset="0"/>
              <a:buChar char="•"/>
            </a:pPr>
            <a:r>
              <a:rPr lang="en-US" dirty="0"/>
              <a:t>Individuals</a:t>
            </a:r>
          </a:p>
          <a:p>
            <a:pPr marL="1066853" lvl="2" indent="-304815">
              <a:buFont typeface="Arial" panose="020B0604020202020204" pitchFamily="34" charset="0"/>
              <a:buChar char="•"/>
            </a:pPr>
            <a:r>
              <a:rPr lang="en-US" dirty="0"/>
              <a:t>Insecurity</a:t>
            </a:r>
          </a:p>
          <a:p>
            <a:pPr marL="1066853" lvl="2" indent="-304815">
              <a:buFont typeface="Arial" panose="020B0604020202020204" pitchFamily="34" charset="0"/>
              <a:buChar char="•"/>
            </a:pPr>
            <a:r>
              <a:rPr lang="en-US" dirty="0"/>
              <a:t>Confusion</a:t>
            </a:r>
          </a:p>
          <a:p>
            <a:pPr marL="1066853" lvl="2" indent="-304815">
              <a:buFont typeface="Arial" panose="020B0604020202020204" pitchFamily="34" charset="0"/>
              <a:buChar char="•"/>
            </a:pPr>
            <a:r>
              <a:rPr lang="en-US" dirty="0"/>
              <a:t>Emotional and Physical Isolation</a:t>
            </a:r>
          </a:p>
          <a:p>
            <a:pPr marL="1066853" lvl="2" indent="-304815">
              <a:buFont typeface="Arial" panose="020B0604020202020204" pitchFamily="34" charset="0"/>
              <a:buChar char="•"/>
            </a:pPr>
            <a:r>
              <a:rPr lang="en-US" dirty="0"/>
              <a:t>Stigma</a:t>
            </a:r>
          </a:p>
          <a:p>
            <a:pPr marL="762038" lvl="1" indent="-381019">
              <a:buFont typeface="Arial" panose="020B0604020202020204" pitchFamily="34" charset="0"/>
              <a:buChar char="•"/>
            </a:pPr>
            <a:r>
              <a:rPr lang="en-US" dirty="0"/>
              <a:t>Communities </a:t>
            </a:r>
          </a:p>
          <a:p>
            <a:pPr marL="1066853" lvl="2" indent="-304815">
              <a:buFont typeface="Arial" panose="020B0604020202020204" pitchFamily="34" charset="0"/>
              <a:buChar char="•"/>
            </a:pPr>
            <a:r>
              <a:rPr lang="en-US" dirty="0"/>
              <a:t>Economic loss</a:t>
            </a:r>
          </a:p>
          <a:p>
            <a:pPr marL="1066853" lvl="2" indent="-304815">
              <a:buFont typeface="Arial" panose="020B0604020202020204" pitchFamily="34" charset="0"/>
              <a:buChar char="•"/>
            </a:pPr>
            <a:r>
              <a:rPr lang="en-US" dirty="0"/>
              <a:t>Work and school closures</a:t>
            </a:r>
          </a:p>
          <a:p>
            <a:pPr marL="1066853" lvl="2" indent="-304815">
              <a:buFont typeface="Arial" panose="020B0604020202020204" pitchFamily="34" charset="0"/>
              <a:buChar char="•"/>
            </a:pPr>
            <a:r>
              <a:rPr lang="en-US" dirty="0"/>
              <a:t>Inadequate resources for medical response</a:t>
            </a:r>
          </a:p>
          <a:p>
            <a:pPr marL="1066853" lvl="2" indent="-304815">
              <a:buFont typeface="Arial" panose="020B0604020202020204" pitchFamily="34" charset="0"/>
              <a:buChar char="•"/>
            </a:pPr>
            <a:r>
              <a:rPr lang="en-US" dirty="0"/>
              <a:t>Deficient distribution of necessities</a:t>
            </a:r>
          </a:p>
        </p:txBody>
      </p:sp>
    </p:spTree>
    <p:extLst>
      <p:ext uri="{BB962C8B-B14F-4D97-AF65-F5344CB8AC3E}">
        <p14:creationId xmlns:p14="http://schemas.microsoft.com/office/powerpoint/2010/main" val="1222133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9557-93B3-41AD-838A-215A6A8FC2D6}"/>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COVID-19 and Psychiatric Treatment access</a:t>
            </a:r>
          </a:p>
        </p:txBody>
      </p:sp>
      <p:sp>
        <p:nvSpPr>
          <p:cNvPr id="3" name="Content Placeholder 2">
            <a:extLst>
              <a:ext uri="{FF2B5EF4-FFF2-40B4-BE49-F238E27FC236}">
                <a16:creationId xmlns:a16="http://schemas.microsoft.com/office/drawing/2014/main" id="{036CE0BF-D5C5-4CBA-942C-16F3A330023E}"/>
              </a:ext>
            </a:extLst>
          </p:cNvPr>
          <p:cNvSpPr>
            <a:spLocks noGrp="1"/>
          </p:cNvSpPr>
          <p:nvPr>
            <p:ph idx="1"/>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indent="-381019">
              <a:buFont typeface="Arial" panose="020B0604020202020204" pitchFamily="34" charset="0"/>
              <a:buChar char="•"/>
            </a:pPr>
            <a:r>
              <a:rPr lang="en-US" dirty="0"/>
              <a:t>Some psychiatric treatment closed, some patients refused to attend</a:t>
            </a:r>
          </a:p>
          <a:p>
            <a:pPr marL="381019" indent="-381019">
              <a:buFont typeface="Arial" panose="020B0604020202020204" pitchFamily="34" charset="0"/>
              <a:buChar char="•"/>
            </a:pPr>
            <a:r>
              <a:rPr lang="en-US" dirty="0"/>
              <a:t>Some patients (as above) put off needed care out of fear of groups/ treatment/ hospital</a:t>
            </a:r>
          </a:p>
          <a:p>
            <a:pPr marL="381019" indent="-381019">
              <a:buFont typeface="Arial" panose="020B0604020202020204" pitchFamily="34" charset="0"/>
              <a:buChar char="•"/>
            </a:pPr>
            <a:r>
              <a:rPr lang="en-US" dirty="0"/>
              <a:t>Telemedicine</a:t>
            </a:r>
          </a:p>
          <a:p>
            <a:pPr marL="762038" lvl="1" indent="-381019">
              <a:buFont typeface="Arial" panose="020B0604020202020204" pitchFamily="34" charset="0"/>
              <a:buChar char="•"/>
            </a:pPr>
            <a:r>
              <a:rPr lang="en-US" dirty="0"/>
              <a:t>Access for some types of treatment improved</a:t>
            </a:r>
          </a:p>
          <a:p>
            <a:pPr marL="762038" lvl="1" indent="-381019">
              <a:buFont typeface="Arial" panose="020B0604020202020204" pitchFamily="34" charset="0"/>
              <a:buChar char="•"/>
            </a:pPr>
            <a:r>
              <a:rPr lang="en-US" dirty="0"/>
              <a:t>Some patients refused</a:t>
            </a:r>
          </a:p>
          <a:p>
            <a:pPr marL="762038" lvl="1" indent="-381019">
              <a:buFont typeface="Arial" panose="020B0604020202020204" pitchFamily="34" charset="0"/>
              <a:buChar char="•"/>
            </a:pPr>
            <a:r>
              <a:rPr lang="en-US" dirty="0"/>
              <a:t>Not a great choice for every disorder</a:t>
            </a:r>
          </a:p>
          <a:p>
            <a:pPr marL="762038" lvl="1" indent="-381019">
              <a:buFont typeface="Arial" panose="020B0604020202020204" pitchFamily="34" charset="0"/>
              <a:buChar char="•"/>
            </a:pPr>
            <a:endParaRPr lang="en-US" dirty="0"/>
          </a:p>
          <a:p>
            <a:pPr marL="381019" indent="-381019">
              <a:buFont typeface="Arial" panose="020B0604020202020204" pitchFamily="34" charset="0"/>
              <a:buChar char="•"/>
            </a:pPr>
            <a:r>
              <a:rPr lang="en-US" dirty="0"/>
              <a:t>Trouble getting to pharmacies</a:t>
            </a:r>
          </a:p>
          <a:p>
            <a:pPr marL="381019" indent="-381019">
              <a:buFont typeface="Arial" panose="020B0604020202020204" pitchFamily="34" charset="0"/>
              <a:buChar char="•"/>
            </a:pPr>
            <a:r>
              <a:rPr lang="en-US" dirty="0"/>
              <a:t>Loss of jobs, insurance, access </a:t>
            </a:r>
          </a:p>
          <a:p>
            <a:pPr marL="381019" indent="-381019">
              <a:buFont typeface="Arial" panose="020B0604020202020204" pitchFamily="34" charset="0"/>
              <a:buChar char="•"/>
            </a:pPr>
            <a:r>
              <a:rPr lang="en-US" dirty="0"/>
              <a:t>Concerns with specific treatments / modalities </a:t>
            </a:r>
          </a:p>
        </p:txBody>
      </p:sp>
    </p:spTree>
    <p:extLst>
      <p:ext uri="{BB962C8B-B14F-4D97-AF65-F5344CB8AC3E}">
        <p14:creationId xmlns:p14="http://schemas.microsoft.com/office/powerpoint/2010/main" val="292946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5BC6C-F49C-4EE3-9B19-2F612DF8ECF0}"/>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What changed at the workplace? </a:t>
            </a:r>
          </a:p>
        </p:txBody>
      </p:sp>
      <p:sp>
        <p:nvSpPr>
          <p:cNvPr id="3" name="Content Placeholder 2">
            <a:extLst>
              <a:ext uri="{FF2B5EF4-FFF2-40B4-BE49-F238E27FC236}">
                <a16:creationId xmlns:a16="http://schemas.microsoft.com/office/drawing/2014/main" id="{E463A3B9-CD41-4B5E-91ED-A1EDA135CDB3}"/>
              </a:ext>
            </a:extLst>
          </p:cNvPr>
          <p:cNvSpPr>
            <a:spLocks noGrp="1"/>
          </p:cNvSpPr>
          <p:nvPr>
            <p:ph idx="1"/>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indent="-381019">
              <a:buFont typeface="Arial" panose="020B0604020202020204" pitchFamily="34" charset="0"/>
              <a:buChar char="•"/>
            </a:pPr>
            <a:r>
              <a:rPr lang="en-US" dirty="0"/>
              <a:t>Shut down? Not essential?</a:t>
            </a:r>
          </a:p>
          <a:p>
            <a:pPr marL="381019" indent="-381019">
              <a:buFont typeface="Arial" panose="020B0604020202020204" pitchFamily="34" charset="0"/>
              <a:buChar char="•"/>
            </a:pPr>
            <a:r>
              <a:rPr lang="en-US" dirty="0"/>
              <a:t>In person vs virtual- return to work?</a:t>
            </a:r>
          </a:p>
          <a:p>
            <a:pPr marL="381019" indent="-381019">
              <a:buFont typeface="Arial" panose="020B0604020202020204" pitchFamily="34" charset="0"/>
              <a:buChar char="•"/>
            </a:pPr>
            <a:r>
              <a:rPr lang="en-US" dirty="0"/>
              <a:t>Decreased demand? Layoffs?</a:t>
            </a:r>
          </a:p>
          <a:p>
            <a:pPr marL="381019" indent="-381019">
              <a:buFont typeface="Arial" panose="020B0604020202020204" pitchFamily="34" charset="0"/>
              <a:buChar char="•"/>
            </a:pPr>
            <a:r>
              <a:rPr lang="en-US" dirty="0"/>
              <a:t>Increased workload with peer illnesses</a:t>
            </a:r>
          </a:p>
          <a:p>
            <a:pPr marL="381019" indent="-381019">
              <a:buFont typeface="Arial" panose="020B0604020202020204" pitchFamily="34" charset="0"/>
              <a:buChar char="•"/>
            </a:pPr>
            <a:r>
              <a:rPr lang="en-US" dirty="0"/>
              <a:t>Social Distancing </a:t>
            </a:r>
          </a:p>
          <a:p>
            <a:pPr marL="381019" indent="-381019">
              <a:buFont typeface="Arial" panose="020B0604020202020204" pitchFamily="34" charset="0"/>
              <a:buChar char="•"/>
            </a:pPr>
            <a:r>
              <a:rPr lang="en-US" dirty="0"/>
              <a:t>Masking</a:t>
            </a:r>
          </a:p>
          <a:p>
            <a:pPr marL="381019" indent="-381019">
              <a:buFont typeface="Arial" panose="020B0604020202020204" pitchFamily="34" charset="0"/>
              <a:buChar char="•"/>
            </a:pPr>
            <a:r>
              <a:rPr lang="en-US" dirty="0"/>
              <a:t>Handwashing</a:t>
            </a:r>
          </a:p>
          <a:p>
            <a:pPr marL="381019" indent="-381019">
              <a:buFont typeface="Arial" panose="020B0604020202020204" pitchFamily="34" charset="0"/>
              <a:buChar char="•"/>
            </a:pPr>
            <a:r>
              <a:rPr lang="en-US" dirty="0"/>
              <a:t>Conflict over COVID</a:t>
            </a:r>
          </a:p>
        </p:txBody>
      </p:sp>
    </p:spTree>
    <p:extLst>
      <p:ext uri="{BB962C8B-B14F-4D97-AF65-F5344CB8AC3E}">
        <p14:creationId xmlns:p14="http://schemas.microsoft.com/office/powerpoint/2010/main" val="945511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C101-D8E1-4585-B4FF-928327D17C2C}"/>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Anxiogenic changes with COVID</a:t>
            </a:r>
          </a:p>
        </p:txBody>
      </p:sp>
      <p:sp>
        <p:nvSpPr>
          <p:cNvPr id="3" name="Content Placeholder 2">
            <a:extLst>
              <a:ext uri="{FF2B5EF4-FFF2-40B4-BE49-F238E27FC236}">
                <a16:creationId xmlns:a16="http://schemas.microsoft.com/office/drawing/2014/main" id="{C9530BA7-74A8-448D-BFBD-481BEF473AB5}"/>
              </a:ext>
            </a:extLst>
          </p:cNvPr>
          <p:cNvSpPr>
            <a:spLocks noGrp="1"/>
          </p:cNvSpPr>
          <p:nvPr>
            <p:ph idx="1"/>
          </p:nvPr>
        </p:nvSpPr>
        <p:spPr/>
        <p:txBody>
          <a:bodyPr>
            <a:normAutofit fontScale="92500" lnSpcReduction="10000"/>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indent="-381019">
              <a:buFont typeface="Arial" panose="020B0604020202020204" pitchFamily="34" charset="0"/>
              <a:buChar char="•"/>
            </a:pPr>
            <a:r>
              <a:rPr lang="en-US" dirty="0"/>
              <a:t>Loss of job/ paycut</a:t>
            </a:r>
          </a:p>
          <a:p>
            <a:pPr marL="381019" indent="-381019">
              <a:buFont typeface="Arial" panose="020B0604020202020204" pitchFamily="34" charset="0"/>
              <a:buChar char="•"/>
            </a:pPr>
            <a:r>
              <a:rPr lang="en-US" dirty="0"/>
              <a:t>Virtual or in person</a:t>
            </a:r>
          </a:p>
          <a:p>
            <a:pPr marL="762038" lvl="1" indent="-381019">
              <a:buFont typeface="Arial" panose="020B0604020202020204" pitchFamily="34" charset="0"/>
              <a:buChar char="•"/>
            </a:pPr>
            <a:r>
              <a:rPr lang="en-US" dirty="0"/>
              <a:t>Childcare issues with worries about safety of daycare</a:t>
            </a:r>
          </a:p>
          <a:p>
            <a:pPr marL="381019" indent="-381019">
              <a:buFont typeface="Arial" panose="020B0604020202020204" pitchFamily="34" charset="0"/>
              <a:buChar char="•"/>
            </a:pPr>
            <a:r>
              <a:rPr lang="en-US" dirty="0"/>
              <a:t>Health worries</a:t>
            </a:r>
          </a:p>
          <a:p>
            <a:pPr marL="762038" lvl="1" indent="-381019">
              <a:buFont typeface="Arial" panose="020B0604020202020204" pitchFamily="34" charset="0"/>
              <a:buChar char="•"/>
            </a:pPr>
            <a:r>
              <a:rPr lang="en-US" dirty="0"/>
              <a:t>Will I get sick working ? </a:t>
            </a:r>
          </a:p>
          <a:p>
            <a:pPr marL="762038" lvl="1" indent="-381019">
              <a:buFont typeface="Arial" panose="020B0604020202020204" pitchFamily="34" charset="0"/>
              <a:buChar char="•"/>
            </a:pPr>
            <a:r>
              <a:rPr lang="en-US" dirty="0"/>
              <a:t>Will I get my family sick from work?</a:t>
            </a:r>
          </a:p>
          <a:p>
            <a:pPr marL="381019" indent="-381019">
              <a:buFont typeface="Arial" panose="020B0604020202020204" pitchFamily="34" charset="0"/>
              <a:buChar char="•"/>
            </a:pPr>
            <a:r>
              <a:rPr lang="en-US" dirty="0"/>
              <a:t>Masked? Distanced? </a:t>
            </a:r>
          </a:p>
          <a:p>
            <a:pPr marL="762038" lvl="1" indent="-381019">
              <a:buFont typeface="Arial" panose="020B0604020202020204" pitchFamily="34" charset="0"/>
              <a:buChar char="•"/>
            </a:pPr>
            <a:r>
              <a:rPr lang="en-US" dirty="0"/>
              <a:t>Are my workmates or customers masked or distanced enough?</a:t>
            </a:r>
          </a:p>
          <a:p>
            <a:pPr marL="762038" lvl="1" indent="-381019">
              <a:buFont typeface="Arial" panose="020B0604020202020204" pitchFamily="34" charset="0"/>
              <a:buChar char="•"/>
            </a:pPr>
            <a:r>
              <a:rPr lang="en-US" dirty="0"/>
              <a:t>What about my air handler?</a:t>
            </a:r>
          </a:p>
          <a:p>
            <a:pPr marL="762038" lvl="1" indent="-381019">
              <a:buFont typeface="Arial" panose="020B0604020202020204" pitchFamily="34" charset="0"/>
              <a:buChar char="•"/>
            </a:pPr>
            <a:r>
              <a:rPr lang="en-US" dirty="0"/>
              <a:t>Communication?</a:t>
            </a:r>
          </a:p>
          <a:p>
            <a:pPr marL="381019" indent="-381019">
              <a:buFont typeface="Arial" panose="020B0604020202020204" pitchFamily="34" charset="0"/>
              <a:buChar char="•"/>
            </a:pPr>
            <a:r>
              <a:rPr lang="en-US" dirty="0"/>
              <a:t>Short staffed with workers out ill </a:t>
            </a:r>
          </a:p>
          <a:p>
            <a:pPr marL="381019" indent="-381019">
              <a:buFont typeface="Arial" panose="020B0604020202020204" pitchFamily="34" charset="0"/>
              <a:buChar char="•"/>
            </a:pPr>
            <a:r>
              <a:rPr lang="en-US" dirty="0"/>
              <a:t>Restaurants? Bars?</a:t>
            </a:r>
          </a:p>
          <a:p>
            <a:endParaRPr lang="en-US" dirty="0"/>
          </a:p>
        </p:txBody>
      </p:sp>
    </p:spTree>
    <p:extLst>
      <p:ext uri="{BB962C8B-B14F-4D97-AF65-F5344CB8AC3E}">
        <p14:creationId xmlns:p14="http://schemas.microsoft.com/office/powerpoint/2010/main" val="2394877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94B208-18CE-458F-BA2D-6D9C7CC531FA}"/>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COVID-19 and the workplace</a:t>
            </a:r>
          </a:p>
        </p:txBody>
      </p:sp>
      <p:sp>
        <p:nvSpPr>
          <p:cNvPr id="5" name="Content Placeholder 4">
            <a:extLst>
              <a:ext uri="{FF2B5EF4-FFF2-40B4-BE49-F238E27FC236}">
                <a16:creationId xmlns:a16="http://schemas.microsoft.com/office/drawing/2014/main" id="{999E2F95-1164-478D-987F-D2EA054AA9A5}"/>
              </a:ext>
            </a:extLst>
          </p:cNvPr>
          <p:cNvSpPr>
            <a:spLocks noGrp="1"/>
          </p:cNvSpPr>
          <p:nvPr>
            <p:ph idx="1"/>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indent="-381019">
              <a:buFont typeface="Arial" panose="020B0604020202020204" pitchFamily="34" charset="0"/>
              <a:buChar char="•"/>
            </a:pPr>
            <a:r>
              <a:rPr lang="en-US" dirty="0"/>
              <a:t>Substantial percentage report increases in depression and anxiety</a:t>
            </a:r>
          </a:p>
          <a:p>
            <a:pPr marL="381019" indent="-381019">
              <a:buFont typeface="Arial" panose="020B0604020202020204" pitchFamily="34" charset="0"/>
              <a:buChar char="•"/>
            </a:pPr>
            <a:r>
              <a:rPr lang="en-US" dirty="0"/>
              <a:t>“Essential” or not – according to Kaiser Family Foundation (12/20)</a:t>
            </a:r>
          </a:p>
          <a:p>
            <a:pPr marL="762038" lvl="1" indent="-381019">
              <a:buFont typeface="Arial" panose="020B0604020202020204" pitchFamily="34" charset="0"/>
              <a:buChar char="•"/>
            </a:pPr>
            <a:r>
              <a:rPr lang="en-US" dirty="0"/>
              <a:t>Essential workers report increased anxiety and depression more frequently (42%-30%)</a:t>
            </a:r>
          </a:p>
          <a:p>
            <a:pPr marL="762038" lvl="1" indent="-381019">
              <a:buFont typeface="Arial" panose="020B0604020202020204" pitchFamily="34" charset="0"/>
              <a:buChar char="•"/>
            </a:pPr>
            <a:r>
              <a:rPr lang="en-US" dirty="0"/>
              <a:t>Essential workers report higher percentages of substance use (25% - 11%)</a:t>
            </a:r>
          </a:p>
          <a:p>
            <a:pPr marL="762038" lvl="1" indent="-381019">
              <a:buFont typeface="Arial" panose="020B0604020202020204" pitchFamily="34" charset="0"/>
              <a:buChar char="•"/>
            </a:pPr>
            <a:r>
              <a:rPr lang="en-US" dirty="0"/>
              <a:t>Essential workers report higher rates of suicidal thoughts (22% - 8%)</a:t>
            </a:r>
          </a:p>
          <a:p>
            <a:endParaRPr lang="en-US" dirty="0"/>
          </a:p>
        </p:txBody>
      </p:sp>
    </p:spTree>
    <p:extLst>
      <p:ext uri="{BB962C8B-B14F-4D97-AF65-F5344CB8AC3E}">
        <p14:creationId xmlns:p14="http://schemas.microsoft.com/office/powerpoint/2010/main" val="1183660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DB73C1-3A93-416D-B5D7-A9B10593999D}"/>
              </a:ext>
            </a:extLst>
          </p:cNvPr>
          <p:cNvSpPr>
            <a:spLocks noGrp="1"/>
          </p:cNvSpPr>
          <p:nvPr>
            <p:ph type="body" idx="1"/>
          </p:nvPr>
        </p:nvSpPr>
        <p:spPr>
          <a:xfrm>
            <a:off x="1625600" y="1244601"/>
            <a:ext cx="8674098" cy="3875515"/>
          </a:xfrm>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b="0" i="0" dirty="0"/>
              <a:t>Three most common workplace psychiatric disorders</a:t>
            </a:r>
          </a:p>
          <a:p>
            <a:pPr marL="457223" indent="-457223">
              <a:buFont typeface="Arial" panose="020B0604020202020204" pitchFamily="34" charset="0"/>
              <a:buChar char="•"/>
            </a:pPr>
            <a:r>
              <a:rPr lang="en-US" b="0" i="0" dirty="0"/>
              <a:t>Depression</a:t>
            </a:r>
          </a:p>
          <a:p>
            <a:pPr marL="457223" indent="-457223">
              <a:buFont typeface="Arial" panose="020B0604020202020204" pitchFamily="34" charset="0"/>
              <a:buChar char="•"/>
            </a:pPr>
            <a:r>
              <a:rPr lang="en-US" b="0" i="0" dirty="0"/>
              <a:t>Anxiety</a:t>
            </a:r>
          </a:p>
          <a:p>
            <a:pPr marL="457223" indent="-457223">
              <a:buFont typeface="Arial" panose="020B0604020202020204" pitchFamily="34" charset="0"/>
              <a:buChar char="•"/>
            </a:pPr>
            <a:r>
              <a:rPr lang="en-US" b="0" i="0" dirty="0"/>
              <a:t>Substance abuse</a:t>
            </a:r>
          </a:p>
        </p:txBody>
      </p:sp>
    </p:spTree>
    <p:extLst>
      <p:ext uri="{BB962C8B-B14F-4D97-AF65-F5344CB8AC3E}">
        <p14:creationId xmlns:p14="http://schemas.microsoft.com/office/powerpoint/2010/main" val="378360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D5B8-401C-4B0E-AA78-28E5F6B89262}"/>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Depression</a:t>
            </a:r>
          </a:p>
        </p:txBody>
      </p:sp>
      <p:sp>
        <p:nvSpPr>
          <p:cNvPr id="3" name="Content Placeholder 2">
            <a:extLst>
              <a:ext uri="{FF2B5EF4-FFF2-40B4-BE49-F238E27FC236}">
                <a16:creationId xmlns:a16="http://schemas.microsoft.com/office/drawing/2014/main" id="{9F56EFFC-8C29-4592-A434-F42CE9995C67}"/>
              </a:ext>
            </a:extLst>
          </p:cNvPr>
          <p:cNvSpPr>
            <a:spLocks noGrp="1"/>
          </p:cNvSpPr>
          <p:nvPr>
            <p:ph idx="1"/>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04815" indent="-304815" algn="l">
              <a:buFont typeface="Wingdings" panose="05000000000000000000" pitchFamily="2" charset="2"/>
              <a:buChar char="§"/>
            </a:pPr>
            <a:r>
              <a:rPr lang="en-US" sz="1867" kern="1200" dirty="0">
                <a:solidFill>
                  <a:schemeClr val="bg2"/>
                </a:solidFill>
              </a:rPr>
              <a:t>Mood disorders are the most common cause of hospitalization for all people in the U.S. under age 45 (after excluding hospitalization related to pregnancy and birth). </a:t>
            </a:r>
          </a:p>
          <a:p>
            <a:pPr marL="304815" indent="-304815" algn="l">
              <a:buFont typeface="Wingdings" panose="05000000000000000000" pitchFamily="2" charset="2"/>
              <a:buChar char="§"/>
            </a:pPr>
            <a:r>
              <a:rPr lang="en-US" sz="1867" kern="1200" dirty="0">
                <a:solidFill>
                  <a:schemeClr val="bg2"/>
                </a:solidFill>
              </a:rPr>
              <a:t>More than 17 million U.S. adults had at least one major depressive episode in the past year.</a:t>
            </a:r>
          </a:p>
          <a:p>
            <a:pPr marL="304815" indent="-304815" algn="l">
              <a:buFont typeface="Wingdings" panose="05000000000000000000" pitchFamily="2" charset="2"/>
              <a:buChar char="§"/>
            </a:pPr>
            <a:r>
              <a:rPr lang="en-US" sz="1867" kern="1200" dirty="0">
                <a:solidFill>
                  <a:schemeClr val="bg2"/>
                </a:solidFill>
              </a:rPr>
              <a:t>Depression, bipolar disorder, and other mood disorders are the leading cause of disability worldwide for both males and females.</a:t>
            </a:r>
          </a:p>
          <a:p>
            <a:endParaRPr lang="en-US" dirty="0">
              <a:highlight>
                <a:srgbClr val="FFFF00"/>
              </a:highlight>
            </a:endParaRPr>
          </a:p>
        </p:txBody>
      </p:sp>
    </p:spTree>
    <p:extLst>
      <p:ext uri="{BB962C8B-B14F-4D97-AF65-F5344CB8AC3E}">
        <p14:creationId xmlns:p14="http://schemas.microsoft.com/office/powerpoint/2010/main" val="16193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66EC052F-2115-49DC-8FF0-AA79B6ACD1F7}"/>
              </a:ext>
            </a:extLst>
          </p:cNvPr>
          <p:cNvSpPr>
            <a:spLocks noGrp="1"/>
          </p:cNvSpPr>
          <p:nvPr>
            <p:ph idx="1"/>
          </p:nvPr>
        </p:nvSpPr>
        <p:spPr>
          <a:xfrm>
            <a:off x="2039347" y="1467853"/>
            <a:ext cx="3814376" cy="4128504"/>
          </a:xfrm>
        </p:spPr>
        <p:txBody>
          <a:bodyPr/>
          <a:lstStyle/>
          <a:p>
            <a:pPr>
              <a:lnSpc>
                <a:spcPct val="100000"/>
              </a:lnSpc>
            </a:pPr>
            <a:r>
              <a:rPr lang="en-US" sz="2000" dirty="0"/>
              <a:t>Welcome and Opening Remarks</a:t>
            </a:r>
            <a:br>
              <a:rPr lang="en-US" sz="2000" dirty="0"/>
            </a:br>
            <a:r>
              <a:rPr lang="en-US" sz="1600" dirty="0">
                <a:solidFill>
                  <a:schemeClr val="tx2"/>
                </a:solidFill>
              </a:rPr>
              <a:t>Kyle Monroe</a:t>
            </a:r>
          </a:p>
          <a:p>
            <a:pPr>
              <a:lnSpc>
                <a:spcPct val="100000"/>
              </a:lnSpc>
            </a:pPr>
            <a:endParaRPr lang="en-US" sz="2000" dirty="0"/>
          </a:p>
          <a:p>
            <a:pPr>
              <a:lnSpc>
                <a:spcPct val="100000"/>
              </a:lnSpc>
            </a:pPr>
            <a:r>
              <a:rPr lang="en-US" sz="2000" dirty="0"/>
              <a:t>Employee Health in a pandemic</a:t>
            </a:r>
            <a:br>
              <a:rPr lang="en-US" sz="2000" dirty="0"/>
            </a:br>
            <a:r>
              <a:rPr lang="en-US" sz="1600" b="1" dirty="0">
                <a:solidFill>
                  <a:schemeClr val="tx2"/>
                </a:solidFill>
              </a:rPr>
              <a:t>Dr. Jerry L. Halverson</a:t>
            </a:r>
            <a:r>
              <a:rPr lang="en-US" sz="1600" dirty="0">
                <a:solidFill>
                  <a:schemeClr val="tx2"/>
                </a:solidFill>
              </a:rPr>
              <a:t>, </a:t>
            </a:r>
            <a:r>
              <a:rPr lang="en-US" sz="1600" i="1" dirty="0">
                <a:solidFill>
                  <a:schemeClr val="accent3">
                    <a:lumMod val="50000"/>
                  </a:schemeClr>
                </a:solidFill>
              </a:rPr>
              <a:t>Chief Medical Officer, Rogers Behavioral Health </a:t>
            </a:r>
            <a:endParaRPr lang="en-US" sz="2000" i="1" dirty="0">
              <a:solidFill>
                <a:schemeClr val="accent3">
                  <a:lumMod val="50000"/>
                </a:schemeClr>
              </a:solidFill>
            </a:endParaRPr>
          </a:p>
          <a:p>
            <a:pPr>
              <a:lnSpc>
                <a:spcPct val="100000"/>
              </a:lnSpc>
            </a:pPr>
            <a:endParaRPr lang="en-US" sz="2000" dirty="0"/>
          </a:p>
          <a:p>
            <a:pPr>
              <a:lnSpc>
                <a:spcPct val="100000"/>
              </a:lnSpc>
            </a:pPr>
            <a:r>
              <a:rPr lang="en-US" sz="2000" dirty="0"/>
              <a:t>Employer Strategies Panel</a:t>
            </a:r>
            <a:br>
              <a:rPr lang="en-US" sz="2000" dirty="0"/>
            </a:br>
            <a:r>
              <a:rPr lang="en-US" sz="1600" dirty="0">
                <a:solidFill>
                  <a:schemeClr val="tx2"/>
                </a:solidFill>
              </a:rPr>
              <a:t>Julie Norland &amp; Diana Clark</a:t>
            </a:r>
            <a:br>
              <a:rPr lang="en-US" sz="1600" dirty="0">
                <a:solidFill>
                  <a:schemeClr val="tx2"/>
                </a:solidFill>
              </a:rPr>
            </a:br>
            <a:endParaRPr lang="en-US" sz="1800" dirty="0">
              <a:solidFill>
                <a:schemeClr val="tx2"/>
              </a:solidFill>
            </a:endParaRPr>
          </a:p>
          <a:p>
            <a:r>
              <a:rPr lang="en-US" sz="2000" dirty="0"/>
              <a:t>Closing Remarks</a:t>
            </a:r>
            <a:br>
              <a:rPr lang="en-US" dirty="0"/>
            </a:br>
            <a:r>
              <a:rPr lang="en-US" sz="1600" dirty="0">
                <a:solidFill>
                  <a:schemeClr val="tx2"/>
                </a:solidFill>
              </a:rPr>
              <a:t>Melina Kambitsi, Ph.D. </a:t>
            </a:r>
            <a:endParaRPr lang="en-US" dirty="0"/>
          </a:p>
        </p:txBody>
      </p:sp>
      <p:sp>
        <p:nvSpPr>
          <p:cNvPr id="8" name="Title 1">
            <a:extLst>
              <a:ext uri="{FF2B5EF4-FFF2-40B4-BE49-F238E27FC236}">
                <a16:creationId xmlns:a16="http://schemas.microsoft.com/office/drawing/2014/main" id="{86B84183-9D8C-42C4-AA29-8BBF111F1A1F}"/>
              </a:ext>
            </a:extLst>
          </p:cNvPr>
          <p:cNvSpPr>
            <a:spLocks noGrp="1"/>
          </p:cNvSpPr>
          <p:nvPr>
            <p:ph type="title"/>
          </p:nvPr>
        </p:nvSpPr>
        <p:spPr/>
        <p:txBody>
          <a:bodyPr/>
          <a:lstStyle/>
          <a:p>
            <a:r>
              <a:rPr lang="en-US"/>
              <a:t>Agenda</a:t>
            </a:r>
          </a:p>
        </p:txBody>
      </p:sp>
      <p:pic>
        <p:nvPicPr>
          <p:cNvPr id="3" name="Graphic 2">
            <a:extLst>
              <a:ext uri="{FF2B5EF4-FFF2-40B4-BE49-F238E27FC236}">
                <a16:creationId xmlns:a16="http://schemas.microsoft.com/office/drawing/2014/main" id="{1C4AE756-370D-489A-A3BE-6D1B54FC6EE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6560"/>
          <a:stretch/>
        </p:blipFill>
        <p:spPr>
          <a:xfrm>
            <a:off x="6096000" y="1197204"/>
            <a:ext cx="5708596" cy="4139772"/>
          </a:xfrm>
          <a:prstGeom prst="rect">
            <a:avLst/>
          </a:prstGeom>
        </p:spPr>
      </p:pic>
      <p:sp>
        <p:nvSpPr>
          <p:cNvPr id="5" name="Content Placeholder 3">
            <a:extLst>
              <a:ext uri="{FF2B5EF4-FFF2-40B4-BE49-F238E27FC236}">
                <a16:creationId xmlns:a16="http://schemas.microsoft.com/office/drawing/2014/main" id="{590B9DC2-2803-4DC3-815C-163B324E8DEF}"/>
              </a:ext>
            </a:extLst>
          </p:cNvPr>
          <p:cNvSpPr txBox="1">
            <a:spLocks/>
          </p:cNvSpPr>
          <p:nvPr/>
        </p:nvSpPr>
        <p:spPr>
          <a:xfrm>
            <a:off x="432000" y="1467853"/>
            <a:ext cx="1185785" cy="393257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2000" dirty="0"/>
              <a:t>9:00 am</a:t>
            </a:r>
            <a:br>
              <a:rPr lang="en-US" sz="2000" dirty="0"/>
            </a:br>
            <a:endParaRPr lang="en-US" sz="2000" dirty="0"/>
          </a:p>
          <a:p>
            <a:pPr>
              <a:lnSpc>
                <a:spcPct val="100000"/>
              </a:lnSpc>
            </a:pPr>
            <a:endParaRPr lang="en-US" sz="2000" dirty="0"/>
          </a:p>
          <a:p>
            <a:pPr>
              <a:lnSpc>
                <a:spcPct val="100000"/>
              </a:lnSpc>
            </a:pPr>
            <a:r>
              <a:rPr lang="en-US" sz="2000" dirty="0"/>
              <a:t>9:10 am</a:t>
            </a:r>
            <a:endParaRPr lang="en-US" sz="2000" dirty="0">
              <a:solidFill>
                <a:schemeClr val="tx2"/>
              </a:solidFill>
            </a:endParaRPr>
          </a:p>
          <a:p>
            <a:pPr>
              <a:lnSpc>
                <a:spcPct val="100000"/>
              </a:lnSpc>
            </a:pPr>
            <a:br>
              <a:rPr lang="en-US" dirty="0"/>
            </a:br>
            <a:endParaRPr lang="en-US" dirty="0"/>
          </a:p>
          <a:p>
            <a:pPr>
              <a:lnSpc>
                <a:spcPct val="100000"/>
              </a:lnSpc>
            </a:pPr>
            <a:r>
              <a:rPr lang="en-US" sz="2000" dirty="0"/>
              <a:t>9:45 am</a:t>
            </a:r>
          </a:p>
          <a:p>
            <a:pPr>
              <a:lnSpc>
                <a:spcPct val="100000"/>
              </a:lnSpc>
            </a:pPr>
            <a:endParaRPr lang="en-US" dirty="0"/>
          </a:p>
          <a:p>
            <a:pPr>
              <a:lnSpc>
                <a:spcPct val="100000"/>
              </a:lnSpc>
            </a:pPr>
            <a:r>
              <a:rPr lang="en-US" sz="2000" dirty="0"/>
              <a:t>10:25 am</a:t>
            </a:r>
            <a:endParaRPr lang="en-US" sz="1800" dirty="0"/>
          </a:p>
          <a:p>
            <a:endParaRPr lang="en-US" dirty="0"/>
          </a:p>
          <a:p>
            <a:endParaRPr lang="en-US" dirty="0"/>
          </a:p>
        </p:txBody>
      </p:sp>
    </p:spTree>
    <p:extLst>
      <p:ext uri="{BB962C8B-B14F-4D97-AF65-F5344CB8AC3E}">
        <p14:creationId xmlns:p14="http://schemas.microsoft.com/office/powerpoint/2010/main" val="2597157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A99AE2-CADB-4F0D-ABA6-D1702DE601BE}"/>
              </a:ext>
            </a:extLst>
          </p:cNvPr>
          <p:cNvSpPr>
            <a:spLocks noGrp="1"/>
          </p:cNvSpPr>
          <p:nvPr>
            <p:ph sz="half" idx="2"/>
          </p:nvPr>
        </p:nvSpPr>
        <p:spPr>
          <a:xfrm>
            <a:off x="1016000" y="1966753"/>
            <a:ext cx="10414000" cy="4190471"/>
          </a:xfrm>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04815" lvl="0" indent="-304815">
              <a:spcBef>
                <a:spcPts val="0"/>
              </a:spcBef>
              <a:spcAft>
                <a:spcPts val="400"/>
              </a:spcAft>
              <a:buSzPts val="1000"/>
              <a:buFont typeface="Wingdings" panose="05000000000000000000" pitchFamily="2" charset="2"/>
              <a:buChar char="§"/>
              <a:tabLst>
                <a:tab pos="304815" algn="l"/>
              </a:tabLst>
            </a:pPr>
            <a:r>
              <a:rPr lang="en-US" sz="1867" dirty="0">
                <a:solidFill>
                  <a:srgbClr val="4A4A4A"/>
                </a:solidFill>
                <a:effectLst/>
              </a:rPr>
              <a:t>Withdrawal from team, isolates oneself</a:t>
            </a:r>
          </a:p>
          <a:p>
            <a:pPr marL="304815" lvl="0" indent="-304815">
              <a:spcBef>
                <a:spcPts val="0"/>
              </a:spcBef>
              <a:spcAft>
                <a:spcPts val="400"/>
              </a:spcAft>
              <a:buSzPts val="1000"/>
              <a:buFont typeface="Wingdings" panose="05000000000000000000" pitchFamily="2" charset="2"/>
              <a:buChar char="§"/>
              <a:tabLst>
                <a:tab pos="304815" algn="l"/>
              </a:tabLst>
            </a:pPr>
            <a:r>
              <a:rPr lang="en-US" sz="1867" dirty="0">
                <a:solidFill>
                  <a:srgbClr val="4A4A4A"/>
                </a:solidFill>
                <a:effectLst/>
              </a:rPr>
              <a:t>Indifference</a:t>
            </a:r>
          </a:p>
          <a:p>
            <a:pPr marL="304815" lvl="0" indent="-304815">
              <a:spcBef>
                <a:spcPts val="0"/>
              </a:spcBef>
              <a:spcAft>
                <a:spcPts val="400"/>
              </a:spcAft>
              <a:buSzPts val="1000"/>
              <a:buFont typeface="Wingdings" panose="05000000000000000000" pitchFamily="2" charset="2"/>
              <a:buChar char="§"/>
              <a:tabLst>
                <a:tab pos="304815" algn="l"/>
              </a:tabLst>
            </a:pPr>
            <a:r>
              <a:rPr lang="en-US" sz="1867" dirty="0">
                <a:solidFill>
                  <a:srgbClr val="4A4A4A"/>
                </a:solidFill>
                <a:effectLst/>
              </a:rPr>
              <a:t>Putting things off, missed deadlines, accidents</a:t>
            </a:r>
          </a:p>
          <a:p>
            <a:pPr marL="304815" lvl="0" indent="-304815">
              <a:spcBef>
                <a:spcPts val="0"/>
              </a:spcBef>
              <a:spcAft>
                <a:spcPts val="400"/>
              </a:spcAft>
              <a:buSzPts val="1000"/>
              <a:buFont typeface="Wingdings" panose="05000000000000000000" pitchFamily="2" charset="2"/>
              <a:buChar char="§"/>
              <a:tabLst>
                <a:tab pos="304815" algn="l"/>
              </a:tabLst>
            </a:pPr>
            <a:r>
              <a:rPr lang="en-US" sz="1867" dirty="0">
                <a:solidFill>
                  <a:srgbClr val="4A4A4A"/>
                </a:solidFill>
                <a:effectLst/>
              </a:rPr>
              <a:t>Seems “scattered” or absentminded</a:t>
            </a:r>
          </a:p>
          <a:p>
            <a:pPr marL="304815" lvl="0" indent="-304815">
              <a:spcBef>
                <a:spcPts val="0"/>
              </a:spcBef>
              <a:spcAft>
                <a:spcPts val="400"/>
              </a:spcAft>
              <a:buSzPts val="1000"/>
              <a:buFont typeface="Wingdings" panose="05000000000000000000" pitchFamily="2" charset="2"/>
              <a:buChar char="§"/>
              <a:tabLst>
                <a:tab pos="304815" algn="l"/>
              </a:tabLst>
            </a:pPr>
            <a:r>
              <a:rPr lang="en-US" sz="1867" dirty="0">
                <a:solidFill>
                  <a:srgbClr val="4A4A4A"/>
                </a:solidFill>
                <a:effectLst/>
              </a:rPr>
              <a:t>Procrastination, indecisiveness, slowed productivity</a:t>
            </a:r>
          </a:p>
          <a:p>
            <a:pPr marL="304815" lvl="0" indent="-304815">
              <a:spcBef>
                <a:spcPts val="0"/>
              </a:spcBef>
              <a:spcAft>
                <a:spcPts val="400"/>
              </a:spcAft>
              <a:buSzPts val="1000"/>
              <a:buFont typeface="Wingdings" panose="05000000000000000000" pitchFamily="2" charset="2"/>
              <a:buChar char="§"/>
              <a:tabLst>
                <a:tab pos="304815" algn="l"/>
              </a:tabLst>
            </a:pPr>
            <a:r>
              <a:rPr lang="en-US" sz="1867" dirty="0">
                <a:solidFill>
                  <a:srgbClr val="4A4A4A"/>
                </a:solidFill>
                <a:effectLst/>
              </a:rPr>
              <a:t>Late to work, afternoon fatigue, accidents</a:t>
            </a:r>
          </a:p>
          <a:p>
            <a:pPr marL="304815" lvl="0" indent="-304815">
              <a:spcBef>
                <a:spcPts val="0"/>
              </a:spcBef>
              <a:spcAft>
                <a:spcPts val="400"/>
              </a:spcAft>
              <a:buSzPts val="1000"/>
              <a:buFont typeface="Wingdings" panose="05000000000000000000" pitchFamily="2" charset="2"/>
              <a:buChar char="§"/>
              <a:tabLst>
                <a:tab pos="304815" algn="l"/>
              </a:tabLst>
            </a:pPr>
            <a:r>
              <a:rPr lang="en-US" sz="1867" dirty="0">
                <a:solidFill>
                  <a:srgbClr val="4A4A4A"/>
                </a:solidFill>
                <a:effectLst/>
              </a:rPr>
              <a:t>Unsure of abilities, lack of confidence</a:t>
            </a:r>
          </a:p>
          <a:p>
            <a:pPr marL="304815" lvl="0" indent="-304815">
              <a:spcBef>
                <a:spcPts val="0"/>
              </a:spcBef>
              <a:spcAft>
                <a:spcPts val="400"/>
              </a:spcAft>
              <a:buSzPts val="1000"/>
              <a:buFont typeface="Wingdings" panose="05000000000000000000" pitchFamily="2" charset="2"/>
              <a:buChar char="§"/>
              <a:tabLst>
                <a:tab pos="304815" algn="l"/>
              </a:tabLst>
            </a:pPr>
            <a:r>
              <a:rPr lang="en-US" sz="1867" dirty="0">
                <a:solidFill>
                  <a:srgbClr val="4A4A4A"/>
                </a:solidFill>
                <a:effectLst/>
              </a:rPr>
              <a:t>Low motivation, detached</a:t>
            </a:r>
          </a:p>
          <a:p>
            <a:pPr marL="304815" lvl="0" indent="-304815">
              <a:spcBef>
                <a:spcPts val="0"/>
              </a:spcBef>
              <a:spcAft>
                <a:spcPts val="400"/>
              </a:spcAft>
              <a:buSzPts val="1000"/>
              <a:buFont typeface="Wingdings" panose="05000000000000000000" pitchFamily="2" charset="2"/>
              <a:buChar char="§"/>
              <a:tabLst>
                <a:tab pos="304815" algn="l"/>
              </a:tabLst>
            </a:pPr>
            <a:r>
              <a:rPr lang="en-US" sz="1867" dirty="0">
                <a:solidFill>
                  <a:srgbClr val="4A4A4A"/>
                </a:solidFill>
                <a:effectLst/>
              </a:rPr>
              <a:t>Inappropriate reactions, strained relationships</a:t>
            </a:r>
          </a:p>
          <a:p>
            <a:pPr marL="304815" lvl="0" indent="-304815">
              <a:spcBef>
                <a:spcPts val="0"/>
              </a:spcBef>
              <a:spcAft>
                <a:spcPts val="400"/>
              </a:spcAft>
              <a:buSzPts val="1000"/>
              <a:buFont typeface="Wingdings" panose="05000000000000000000" pitchFamily="2" charset="2"/>
              <a:buChar char="§"/>
              <a:tabLst>
                <a:tab pos="304815" algn="l"/>
              </a:tabLst>
            </a:pPr>
            <a:r>
              <a:rPr lang="en-US" sz="1867" dirty="0">
                <a:solidFill>
                  <a:srgbClr val="4A4A4A"/>
                </a:solidFill>
                <a:effectLst/>
              </a:rPr>
              <a:t>Change in appearance</a:t>
            </a:r>
          </a:p>
        </p:txBody>
      </p:sp>
      <p:sp>
        <p:nvSpPr>
          <p:cNvPr id="4" name="Title 3">
            <a:extLst>
              <a:ext uri="{FF2B5EF4-FFF2-40B4-BE49-F238E27FC236}">
                <a16:creationId xmlns:a16="http://schemas.microsoft.com/office/drawing/2014/main" id="{BB243CE6-3768-497A-B39D-9767E53CB1E0}"/>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How depression presents at work</a:t>
            </a:r>
          </a:p>
        </p:txBody>
      </p:sp>
    </p:spTree>
    <p:extLst>
      <p:ext uri="{BB962C8B-B14F-4D97-AF65-F5344CB8AC3E}">
        <p14:creationId xmlns:p14="http://schemas.microsoft.com/office/powerpoint/2010/main" val="1536547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9E5D1C-8E51-4256-8825-3CB5092C3EAD}"/>
              </a:ext>
            </a:extLst>
          </p:cNvPr>
          <p:cNvSpPr>
            <a:spLocks noGrp="1"/>
          </p:cNvSpPr>
          <p:nvPr>
            <p:ph sz="half" idx="1"/>
          </p:nvPr>
        </p:nvSpPr>
        <p:spPr>
          <a:xfrm>
            <a:off x="762000" y="1955800"/>
            <a:ext cx="10668000" cy="4190471"/>
          </a:xfrm>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indent="-381019">
              <a:buFont typeface="Wingdings" panose="05000000000000000000" pitchFamily="2" charset="2"/>
              <a:buChar char="§"/>
            </a:pPr>
            <a:r>
              <a:rPr lang="en-US" sz="1867" dirty="0">
                <a:solidFill>
                  <a:schemeClr val="bg2"/>
                </a:solidFill>
              </a:rPr>
              <a:t>8</a:t>
            </a:r>
            <a:r>
              <a:rPr lang="en-US" sz="1867" baseline="30000" dirty="0">
                <a:solidFill>
                  <a:schemeClr val="bg2"/>
                </a:solidFill>
              </a:rPr>
              <a:t>th</a:t>
            </a:r>
            <a:r>
              <a:rPr lang="en-US" sz="1867" dirty="0">
                <a:solidFill>
                  <a:schemeClr val="bg2"/>
                </a:solidFill>
              </a:rPr>
              <a:t> leading cause of death</a:t>
            </a:r>
          </a:p>
          <a:p>
            <a:pPr marL="381019" indent="-381019">
              <a:buFont typeface="Wingdings" panose="05000000000000000000" pitchFamily="2" charset="2"/>
              <a:buChar char="§"/>
            </a:pPr>
            <a:r>
              <a:rPr lang="en-US" sz="1867" dirty="0">
                <a:solidFill>
                  <a:schemeClr val="bg2"/>
                </a:solidFill>
              </a:rPr>
              <a:t>More years of life are lost to suicide than any other single cause except heart disease and cancer</a:t>
            </a:r>
          </a:p>
          <a:p>
            <a:pPr marL="381019" indent="-381019">
              <a:buFont typeface="Wingdings" panose="05000000000000000000" pitchFamily="2" charset="2"/>
              <a:buChar char="§"/>
            </a:pPr>
            <a:r>
              <a:rPr lang="en-US" sz="1867" dirty="0">
                <a:solidFill>
                  <a:schemeClr val="bg2"/>
                </a:solidFill>
              </a:rPr>
              <a:t>30,000 Americans die by suicide each year; an additional 500,000 attempt suicide annually</a:t>
            </a:r>
          </a:p>
          <a:p>
            <a:pPr marL="381019" indent="-381019">
              <a:buFont typeface="Wingdings" panose="05000000000000000000" pitchFamily="2" charset="2"/>
              <a:buChar char="§"/>
            </a:pPr>
            <a:r>
              <a:rPr lang="en-US" sz="1867" dirty="0">
                <a:solidFill>
                  <a:schemeClr val="bg2"/>
                </a:solidFill>
              </a:rPr>
              <a:t>Eight out of ten people considering suicide give some sign of their intentions</a:t>
            </a:r>
          </a:p>
          <a:p>
            <a:endParaRPr lang="en-US" sz="2133" dirty="0">
              <a:solidFill>
                <a:schemeClr val="bg2"/>
              </a:solidFill>
            </a:endParaRPr>
          </a:p>
        </p:txBody>
      </p:sp>
      <p:sp>
        <p:nvSpPr>
          <p:cNvPr id="4" name="Title 3">
            <a:extLst>
              <a:ext uri="{FF2B5EF4-FFF2-40B4-BE49-F238E27FC236}">
                <a16:creationId xmlns:a16="http://schemas.microsoft.com/office/drawing/2014/main" id="{C32A611E-809C-4965-9EC7-005494F22648}"/>
              </a:ext>
            </a:extLst>
          </p:cNvPr>
          <p:cNvSpPr>
            <a:spLocks noGrp="1"/>
          </p:cNvSpPr>
          <p:nvPr>
            <p:ph type="title"/>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Suicide in the U.S.           </a:t>
            </a:r>
            <a:endParaRPr lang="en-US" sz="1800" dirty="0"/>
          </a:p>
        </p:txBody>
      </p:sp>
    </p:spTree>
    <p:extLst>
      <p:ext uri="{BB962C8B-B14F-4D97-AF65-F5344CB8AC3E}">
        <p14:creationId xmlns:p14="http://schemas.microsoft.com/office/powerpoint/2010/main" val="1571244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8DF2-D3DE-4C74-83C8-9B6678F2F211}"/>
              </a:ext>
            </a:extLst>
          </p:cNvPr>
          <p:cNvSpPr>
            <a:spLocks noGrp="1"/>
          </p:cNvSpPr>
          <p:nvPr>
            <p:ph type="title"/>
          </p:nvPr>
        </p:nvSpPr>
        <p:spPr/>
        <p:txBody>
          <a:bodyPr>
            <a:normAutofit fontScale="90000"/>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sz="3534" dirty="0"/>
              <a:t>Addiction</a:t>
            </a:r>
            <a:br>
              <a:rPr lang="en-US" dirty="0">
                <a:solidFill>
                  <a:srgbClr val="3C7296"/>
                </a:solidFill>
                <a:latin typeface="HCo Ideal Sans SSm"/>
              </a:rPr>
            </a:br>
            <a:endParaRPr lang="en-US" dirty="0"/>
          </a:p>
        </p:txBody>
      </p:sp>
      <p:sp>
        <p:nvSpPr>
          <p:cNvPr id="3" name="Content Placeholder 2">
            <a:extLst>
              <a:ext uri="{FF2B5EF4-FFF2-40B4-BE49-F238E27FC236}">
                <a16:creationId xmlns:a16="http://schemas.microsoft.com/office/drawing/2014/main" id="{F4E53B6F-E393-412B-A8A3-0C18FE6F2F33}"/>
              </a:ext>
            </a:extLst>
          </p:cNvPr>
          <p:cNvSpPr>
            <a:spLocks noGrp="1"/>
          </p:cNvSpPr>
          <p:nvPr>
            <p:ph idx="1"/>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indent="-381019" algn="l">
              <a:spcAft>
                <a:spcPts val="800"/>
              </a:spcAft>
              <a:buFont typeface="Wingdings" panose="05000000000000000000" pitchFamily="2" charset="2"/>
              <a:buChar char="§"/>
            </a:pPr>
            <a:r>
              <a:rPr lang="en-US" sz="2133" dirty="0">
                <a:solidFill>
                  <a:schemeClr val="bg2"/>
                </a:solidFill>
                <a:latin typeface="+mn-lt"/>
                <a:cs typeface="+mn-cs"/>
              </a:rPr>
              <a:t>Nearly 20 million Americans age 12 and older battled a substance use disorder in 2017. </a:t>
            </a:r>
          </a:p>
          <a:p>
            <a:pPr marL="685834" lvl="1" indent="-304815" algn="l">
              <a:spcAft>
                <a:spcPts val="800"/>
              </a:spcAft>
              <a:buFont typeface="Arial" panose="020B0604020202020204" pitchFamily="34" charset="0"/>
              <a:buChar char="•"/>
            </a:pPr>
            <a:r>
              <a:rPr lang="en-US" sz="1867" dirty="0">
                <a:solidFill>
                  <a:schemeClr val="bg2"/>
                </a:solidFill>
                <a:latin typeface="+mn-lt"/>
                <a:cs typeface="+mn-cs"/>
              </a:rPr>
              <a:t>Almost 74% suffering from a substance use disorder struggled with addiction to alcohol.</a:t>
            </a:r>
          </a:p>
          <a:p>
            <a:pPr marL="685834" lvl="1" indent="-304815" algn="l">
              <a:spcAft>
                <a:spcPts val="800"/>
              </a:spcAft>
              <a:buFont typeface="Arial" panose="020B0604020202020204" pitchFamily="34" charset="0"/>
              <a:buChar char="•"/>
            </a:pPr>
            <a:r>
              <a:rPr lang="en-US" sz="1867" dirty="0">
                <a:solidFill>
                  <a:schemeClr val="bg2"/>
                </a:solidFill>
                <a:latin typeface="+mn-lt"/>
                <a:cs typeface="+mn-cs"/>
              </a:rPr>
              <a:t>11.2% struggled with an illicit substance use disorder.</a:t>
            </a:r>
          </a:p>
          <a:p>
            <a:pPr marL="685834" lvl="1" indent="-304815" algn="l">
              <a:spcAft>
                <a:spcPts val="800"/>
              </a:spcAft>
              <a:buFont typeface="Arial" panose="020B0604020202020204" pitchFamily="34" charset="0"/>
              <a:buChar char="•"/>
            </a:pPr>
            <a:r>
              <a:rPr lang="en-US" sz="1867" dirty="0">
                <a:solidFill>
                  <a:schemeClr val="bg2"/>
                </a:solidFill>
                <a:latin typeface="+mn-lt"/>
                <a:cs typeface="+mn-cs"/>
              </a:rPr>
              <a:t> 1 out of every 8 suffered both alcohol and drug use disorders simultaneously.</a:t>
            </a:r>
          </a:p>
          <a:p>
            <a:pPr marL="685834" lvl="1" indent="-304815" algn="l">
              <a:spcAft>
                <a:spcPts val="800"/>
              </a:spcAft>
              <a:buFont typeface="Arial" panose="020B0604020202020204" pitchFamily="34" charset="0"/>
              <a:buChar char="•"/>
            </a:pPr>
            <a:r>
              <a:rPr lang="en-US" sz="1867" dirty="0">
                <a:solidFill>
                  <a:schemeClr val="bg2"/>
                </a:solidFill>
                <a:latin typeface="+mn-lt"/>
                <a:cs typeface="+mn-cs"/>
              </a:rPr>
              <a:t>3.4% of all adults struggled with both a mental health disorder and a substance use disorder (co-occurring disorders).</a:t>
            </a:r>
          </a:p>
          <a:p>
            <a:endParaRPr lang="en-US" dirty="0"/>
          </a:p>
        </p:txBody>
      </p:sp>
    </p:spTree>
    <p:extLst>
      <p:ext uri="{BB962C8B-B14F-4D97-AF65-F5344CB8AC3E}">
        <p14:creationId xmlns:p14="http://schemas.microsoft.com/office/powerpoint/2010/main" val="3339761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C861F2-0CA1-4599-9F0C-46CFA07CA40F}"/>
              </a:ext>
            </a:extLst>
          </p:cNvPr>
          <p:cNvSpPr>
            <a:spLocks noGrp="1"/>
          </p:cNvSpPr>
          <p:nvPr>
            <p:ph sz="half" idx="1"/>
          </p:nvPr>
        </p:nvSpPr>
        <p:spPr/>
        <p:txBody>
          <a:bodyPr>
            <a:normAutofit fontScale="77500" lnSpcReduction="20000"/>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marR="0" lvl="0" indent="-381019" algn="l">
              <a:lnSpc>
                <a:spcPct val="120000"/>
              </a:lnSpc>
              <a:spcAft>
                <a:spcPts val="400"/>
              </a:spcAft>
              <a:buSzPts val="1000"/>
              <a:buFont typeface="Wingdings" panose="05000000000000000000" pitchFamily="2" charset="2"/>
              <a:buChar char="§"/>
              <a:tabLst>
                <a:tab pos="304815" algn="l"/>
              </a:tabLst>
            </a:pPr>
            <a:r>
              <a:rPr lang="en-US" sz="2333" dirty="0">
                <a:solidFill>
                  <a:schemeClr val="bg2"/>
                </a:solidFill>
              </a:rPr>
              <a:t>Frequently missing days of work, typically without providing any advanced notice</a:t>
            </a:r>
          </a:p>
          <a:p>
            <a:pPr marL="381019" marR="0" lvl="0" indent="-381019" algn="l">
              <a:lnSpc>
                <a:spcPct val="120000"/>
              </a:lnSpc>
              <a:spcAft>
                <a:spcPts val="400"/>
              </a:spcAft>
              <a:buSzPts val="1000"/>
              <a:buFont typeface="Wingdings" panose="05000000000000000000" pitchFamily="2" charset="2"/>
              <a:buChar char="§"/>
              <a:tabLst>
                <a:tab pos="304815" algn="l"/>
              </a:tabLst>
            </a:pPr>
            <a:r>
              <a:rPr lang="en-US" sz="2333" dirty="0">
                <a:solidFill>
                  <a:schemeClr val="bg2"/>
                </a:solidFill>
              </a:rPr>
              <a:t>Multiple sick days without providing a doctor’s note</a:t>
            </a:r>
          </a:p>
          <a:p>
            <a:pPr marL="381019" lvl="0" indent="-381019" algn="l">
              <a:lnSpc>
                <a:spcPct val="120000"/>
              </a:lnSpc>
              <a:spcAft>
                <a:spcPts val="400"/>
              </a:spcAft>
              <a:buSzPts val="1000"/>
              <a:buFont typeface="Wingdings" panose="05000000000000000000" pitchFamily="2" charset="2"/>
              <a:buChar char="§"/>
              <a:tabLst>
                <a:tab pos="304815" algn="l"/>
              </a:tabLst>
            </a:pPr>
            <a:r>
              <a:rPr lang="en-US" sz="2333" dirty="0">
                <a:solidFill>
                  <a:schemeClr val="bg2"/>
                </a:solidFill>
              </a:rPr>
              <a:t>Disappearing for periods of time and excessive trips to the bathroom  </a:t>
            </a:r>
          </a:p>
          <a:p>
            <a:pPr marL="381019" marR="0" lvl="0" indent="-381019" algn="l">
              <a:lnSpc>
                <a:spcPct val="120000"/>
              </a:lnSpc>
              <a:spcAft>
                <a:spcPts val="400"/>
              </a:spcAft>
              <a:buSzPts val="1000"/>
              <a:buFont typeface="Wingdings" panose="05000000000000000000" pitchFamily="2" charset="2"/>
              <a:buChar char="§"/>
              <a:tabLst>
                <a:tab pos="304815" algn="l"/>
              </a:tabLst>
            </a:pPr>
            <a:r>
              <a:rPr lang="en-US" sz="2333" dirty="0">
                <a:solidFill>
                  <a:schemeClr val="bg2"/>
                </a:solidFill>
              </a:rPr>
              <a:t>Constantly being unprepared, forgetting appointments, and missing deadlines</a:t>
            </a:r>
          </a:p>
          <a:p>
            <a:pPr marL="381019" marR="0" lvl="0" indent="-381019" algn="l">
              <a:lnSpc>
                <a:spcPct val="120000"/>
              </a:lnSpc>
              <a:spcAft>
                <a:spcPts val="400"/>
              </a:spcAft>
              <a:buSzPts val="1000"/>
              <a:buFont typeface="Wingdings" panose="05000000000000000000" pitchFamily="2" charset="2"/>
              <a:buChar char="§"/>
              <a:tabLst>
                <a:tab pos="304815" algn="l"/>
              </a:tabLst>
            </a:pPr>
            <a:r>
              <a:rPr lang="en-US" sz="2333" dirty="0">
                <a:solidFill>
                  <a:schemeClr val="bg2"/>
                </a:solidFill>
              </a:rPr>
              <a:t>Changes in work performance, such as a decrease in quality of work; increase in the time for simple tasks</a:t>
            </a:r>
          </a:p>
          <a:p>
            <a:endParaRPr lang="en-US" dirty="0"/>
          </a:p>
        </p:txBody>
      </p:sp>
      <p:sp>
        <p:nvSpPr>
          <p:cNvPr id="4" name="Content Placeholder 3">
            <a:extLst>
              <a:ext uri="{FF2B5EF4-FFF2-40B4-BE49-F238E27FC236}">
                <a16:creationId xmlns:a16="http://schemas.microsoft.com/office/drawing/2014/main" id="{B651A72D-35B4-4411-B522-28DC578D5800}"/>
              </a:ext>
            </a:extLst>
          </p:cNvPr>
          <p:cNvSpPr>
            <a:spLocks noGrp="1"/>
          </p:cNvSpPr>
          <p:nvPr>
            <p:ph sz="half" idx="2"/>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marR="0" lvl="0" indent="-381019" algn="l">
              <a:lnSpc>
                <a:spcPct val="120000"/>
              </a:lnSpc>
              <a:spcAft>
                <a:spcPts val="400"/>
              </a:spcAft>
              <a:buSzPts val="1000"/>
              <a:buFont typeface="Wingdings" panose="05000000000000000000" pitchFamily="2" charset="2"/>
              <a:buChar char="§"/>
              <a:tabLst>
                <a:tab pos="304815" algn="l"/>
              </a:tabLst>
            </a:pPr>
            <a:r>
              <a:rPr lang="en-US" sz="2133" dirty="0">
                <a:solidFill>
                  <a:schemeClr val="bg2"/>
                </a:solidFill>
              </a:rPr>
              <a:t>Frequent accidents or injuries</a:t>
            </a:r>
          </a:p>
          <a:p>
            <a:pPr marL="381019" marR="0" lvl="0" indent="-381019" algn="l">
              <a:lnSpc>
                <a:spcPct val="120000"/>
              </a:lnSpc>
              <a:spcAft>
                <a:spcPts val="400"/>
              </a:spcAft>
              <a:buSzPts val="1000"/>
              <a:buFont typeface="Wingdings" panose="05000000000000000000" pitchFamily="2" charset="2"/>
              <a:buChar char="§"/>
              <a:tabLst>
                <a:tab pos="304815" algn="l"/>
              </a:tabLst>
            </a:pPr>
            <a:r>
              <a:rPr lang="en-US" sz="2133" dirty="0">
                <a:solidFill>
                  <a:schemeClr val="bg2"/>
                </a:solidFill>
              </a:rPr>
              <a:t>Poor memory and inability to focus</a:t>
            </a:r>
          </a:p>
          <a:p>
            <a:pPr marL="381019" marR="0" lvl="0" indent="-381019" algn="l">
              <a:lnSpc>
                <a:spcPct val="120000"/>
              </a:lnSpc>
              <a:spcAft>
                <a:spcPts val="400"/>
              </a:spcAft>
              <a:buSzPts val="1000"/>
              <a:buFont typeface="Wingdings" panose="05000000000000000000" pitchFamily="2" charset="2"/>
              <a:buChar char="§"/>
              <a:tabLst>
                <a:tab pos="304815" algn="l"/>
              </a:tabLst>
            </a:pPr>
            <a:r>
              <a:rPr lang="en-US" sz="2133" dirty="0">
                <a:solidFill>
                  <a:schemeClr val="bg2"/>
                </a:solidFill>
              </a:rPr>
              <a:t>Conflicts with other employees</a:t>
            </a:r>
          </a:p>
          <a:p>
            <a:pPr marL="381019" marR="0" lvl="0" indent="-381019" algn="l">
              <a:lnSpc>
                <a:spcPct val="120000"/>
              </a:lnSpc>
              <a:spcAft>
                <a:spcPts val="400"/>
              </a:spcAft>
              <a:buSzPts val="1000"/>
              <a:buFont typeface="Wingdings" panose="05000000000000000000" pitchFamily="2" charset="2"/>
              <a:buChar char="§"/>
              <a:tabLst>
                <a:tab pos="304815" algn="l"/>
              </a:tabLst>
            </a:pPr>
            <a:r>
              <a:rPr lang="en-US" sz="2133" dirty="0">
                <a:solidFill>
                  <a:schemeClr val="bg2"/>
                </a:solidFill>
              </a:rPr>
              <a:t>Erratic or aggressive behavior</a:t>
            </a:r>
          </a:p>
          <a:p>
            <a:pPr marL="381019" marR="0" lvl="0" indent="-381019" algn="l">
              <a:lnSpc>
                <a:spcPct val="120000"/>
              </a:lnSpc>
              <a:spcAft>
                <a:spcPts val="400"/>
              </a:spcAft>
              <a:buSzPts val="1000"/>
              <a:buFont typeface="Wingdings" panose="05000000000000000000" pitchFamily="2" charset="2"/>
              <a:buChar char="§"/>
              <a:tabLst>
                <a:tab pos="304815" algn="l"/>
              </a:tabLst>
            </a:pPr>
            <a:r>
              <a:rPr lang="en-US" sz="2133" dirty="0">
                <a:solidFill>
                  <a:schemeClr val="bg2"/>
                </a:solidFill>
              </a:rPr>
              <a:t>Poor hygiene</a:t>
            </a:r>
          </a:p>
          <a:p>
            <a:pPr marL="381019" marR="0" lvl="0" indent="-381019" algn="l">
              <a:lnSpc>
                <a:spcPct val="120000"/>
              </a:lnSpc>
              <a:spcAft>
                <a:spcPts val="400"/>
              </a:spcAft>
              <a:buSzPts val="1000"/>
              <a:buFont typeface="Wingdings" panose="05000000000000000000" pitchFamily="2" charset="2"/>
              <a:buChar char="§"/>
              <a:tabLst>
                <a:tab pos="304815" algn="l"/>
              </a:tabLst>
            </a:pPr>
            <a:r>
              <a:rPr lang="en-US" sz="2133" dirty="0">
                <a:solidFill>
                  <a:schemeClr val="bg2"/>
                </a:solidFill>
              </a:rPr>
              <a:t>Changes in mood and personality</a:t>
            </a:r>
          </a:p>
          <a:p>
            <a:pPr marL="381019" marR="0" lvl="0" indent="-381019" algn="l">
              <a:lnSpc>
                <a:spcPct val="120000"/>
              </a:lnSpc>
              <a:spcAft>
                <a:spcPts val="400"/>
              </a:spcAft>
              <a:buSzPts val="1000"/>
              <a:buFont typeface="Wingdings" panose="05000000000000000000" pitchFamily="2" charset="2"/>
              <a:buChar char="§"/>
              <a:tabLst>
                <a:tab pos="304815" algn="l"/>
              </a:tabLst>
            </a:pPr>
            <a:r>
              <a:rPr lang="en-US" sz="2133" dirty="0">
                <a:solidFill>
                  <a:schemeClr val="bg2"/>
                </a:solidFill>
              </a:rPr>
              <a:t>Secrecy and isolation</a:t>
            </a:r>
          </a:p>
          <a:p>
            <a:pPr marL="381019" marR="0" lvl="0" indent="-381019" algn="l">
              <a:lnSpc>
                <a:spcPct val="120000"/>
              </a:lnSpc>
              <a:spcAft>
                <a:spcPts val="400"/>
              </a:spcAft>
              <a:buSzPts val="1000"/>
              <a:buFont typeface="Wingdings" panose="05000000000000000000" pitchFamily="2" charset="2"/>
              <a:buChar char="§"/>
              <a:tabLst>
                <a:tab pos="304815" algn="l"/>
              </a:tabLst>
            </a:pPr>
            <a:r>
              <a:rPr lang="en-US" sz="2133" dirty="0">
                <a:solidFill>
                  <a:schemeClr val="bg2"/>
                </a:solidFill>
              </a:rPr>
              <a:t>Errors in judgement</a:t>
            </a:r>
          </a:p>
          <a:p>
            <a:endParaRPr lang="en-US" dirty="0"/>
          </a:p>
        </p:txBody>
      </p:sp>
      <p:sp>
        <p:nvSpPr>
          <p:cNvPr id="2" name="Title 1">
            <a:extLst>
              <a:ext uri="{FF2B5EF4-FFF2-40B4-BE49-F238E27FC236}">
                <a16:creationId xmlns:a16="http://schemas.microsoft.com/office/drawing/2014/main" id="{D98EB1C3-C95B-41CD-8211-89FB3A6CC07D}"/>
              </a:ext>
            </a:extLst>
          </p:cNvPr>
          <p:cNvSpPr>
            <a:spLocks noGrp="1"/>
          </p:cNvSpPr>
          <p:nvPr>
            <p:ph type="title"/>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sz="2933" dirty="0"/>
              <a:t>How addiction presents at work</a:t>
            </a:r>
          </a:p>
        </p:txBody>
      </p:sp>
    </p:spTree>
    <p:extLst>
      <p:ext uri="{BB962C8B-B14F-4D97-AF65-F5344CB8AC3E}">
        <p14:creationId xmlns:p14="http://schemas.microsoft.com/office/powerpoint/2010/main" val="1873866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F777-359B-4FE7-9BC7-26E85769A3C5}"/>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Anxiety</a:t>
            </a:r>
            <a:endParaRPr lang="en-US" dirty="0">
              <a:highlight>
                <a:srgbClr val="FFFF00"/>
              </a:highlight>
            </a:endParaRPr>
          </a:p>
        </p:txBody>
      </p:sp>
      <p:sp>
        <p:nvSpPr>
          <p:cNvPr id="3" name="Content Placeholder 2">
            <a:extLst>
              <a:ext uri="{FF2B5EF4-FFF2-40B4-BE49-F238E27FC236}">
                <a16:creationId xmlns:a16="http://schemas.microsoft.com/office/drawing/2014/main" id="{AE7482F5-C4B4-46C5-B74A-88DD12411FA8}"/>
              </a:ext>
            </a:extLst>
          </p:cNvPr>
          <p:cNvSpPr>
            <a:spLocks noGrp="1"/>
          </p:cNvSpPr>
          <p:nvPr>
            <p:ph idx="1"/>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04815" indent="-304815" algn="l">
              <a:buFont typeface="Wingdings" panose="05000000000000000000" pitchFamily="2" charset="2"/>
              <a:buChar char="§"/>
            </a:pPr>
            <a:r>
              <a:rPr lang="en-US" sz="2133" dirty="0">
                <a:solidFill>
                  <a:schemeClr val="bg2"/>
                </a:solidFill>
              </a:rPr>
              <a:t>Anxiety disorders are the most common mental illness in the U.S., affecting 18.1% of the adult population each year. </a:t>
            </a:r>
          </a:p>
          <a:p>
            <a:pPr marL="304815" indent="-304815" algn="l">
              <a:buFont typeface="Arial" panose="020B0604020202020204" pitchFamily="34" charset="0"/>
              <a:buChar char="•"/>
            </a:pPr>
            <a:r>
              <a:rPr lang="en-US" sz="2133" dirty="0">
                <a:solidFill>
                  <a:schemeClr val="bg2"/>
                </a:solidFill>
              </a:rPr>
              <a:t>Nearly 31% of adults will have an anxiety disorder within their lifetime.</a:t>
            </a:r>
          </a:p>
          <a:p>
            <a:pPr marL="685834" lvl="1" indent="-304815" algn="l">
              <a:buFont typeface="Arial" panose="020B0604020202020204" pitchFamily="34" charset="0"/>
              <a:buChar char="•"/>
            </a:pPr>
            <a:r>
              <a:rPr lang="en-US" sz="1867" dirty="0">
                <a:solidFill>
                  <a:schemeClr val="bg2"/>
                </a:solidFill>
              </a:rPr>
              <a:t>Generalized anxiety disorder affects 6.8 million adults; women twice as likely</a:t>
            </a:r>
          </a:p>
          <a:p>
            <a:pPr marL="609630" lvl="1" indent="-228611" algn="l">
              <a:buFont typeface="Arial" panose="020B0604020202020204" pitchFamily="34" charset="0"/>
              <a:buChar char="•"/>
            </a:pPr>
            <a:r>
              <a:rPr lang="en-US" sz="1867" dirty="0">
                <a:solidFill>
                  <a:schemeClr val="bg2"/>
                </a:solidFill>
              </a:rPr>
              <a:t>Panic disorder affects 6 million adults with women twice as likely </a:t>
            </a:r>
          </a:p>
          <a:p>
            <a:pPr marL="609630" lvl="1" indent="-228611" algn="l">
              <a:buFont typeface="Arial" panose="020B0604020202020204" pitchFamily="34" charset="0"/>
              <a:buChar char="•"/>
            </a:pPr>
            <a:r>
              <a:rPr lang="en-US" sz="1867" dirty="0">
                <a:solidFill>
                  <a:schemeClr val="bg2"/>
                </a:solidFill>
              </a:rPr>
              <a:t>Social anxiety disorder affects 15 million adults; typically begins around age 13.</a:t>
            </a:r>
          </a:p>
          <a:p>
            <a:pPr marL="609630" lvl="1" indent="-228611" algn="l">
              <a:buFont typeface="Arial" panose="020B0604020202020204" pitchFamily="34" charset="0"/>
              <a:buChar char="•"/>
            </a:pPr>
            <a:r>
              <a:rPr lang="en-US" sz="1867" dirty="0">
                <a:solidFill>
                  <a:schemeClr val="bg2"/>
                </a:solidFill>
              </a:rPr>
              <a:t>PTSD affects 7.7 million adults with women more likely to be affected than men.</a:t>
            </a:r>
          </a:p>
          <a:p>
            <a:endParaRPr lang="en-US" dirty="0"/>
          </a:p>
        </p:txBody>
      </p:sp>
    </p:spTree>
    <p:extLst>
      <p:ext uri="{BB962C8B-B14F-4D97-AF65-F5344CB8AC3E}">
        <p14:creationId xmlns:p14="http://schemas.microsoft.com/office/powerpoint/2010/main" val="1351561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61C04-24A6-4A44-B6DE-F11B8F60CBF0}"/>
              </a:ext>
            </a:extLst>
          </p:cNvPr>
          <p:cNvSpPr>
            <a:spLocks noGrp="1"/>
          </p:cNvSpPr>
          <p:nvPr>
            <p:ph type="title"/>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How anxiety presents at work and underlying causes  </a:t>
            </a:r>
          </a:p>
        </p:txBody>
      </p:sp>
      <p:sp>
        <p:nvSpPr>
          <p:cNvPr id="3" name="Content Placeholder 2">
            <a:extLst>
              <a:ext uri="{FF2B5EF4-FFF2-40B4-BE49-F238E27FC236}">
                <a16:creationId xmlns:a16="http://schemas.microsoft.com/office/drawing/2014/main" id="{93CA93CE-F6FE-4445-9165-53292AAA423D}"/>
              </a:ext>
            </a:extLst>
          </p:cNvPr>
          <p:cNvSpPr>
            <a:spLocks noGrp="1"/>
          </p:cNvSpPr>
          <p:nvPr>
            <p:ph idx="1"/>
          </p:nvPr>
        </p:nvSpPr>
        <p:spPr>
          <a:xfrm>
            <a:off x="7518400" y="1485636"/>
            <a:ext cx="4064000" cy="4267200"/>
          </a:xfrm>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0" marR="0">
              <a:spcBef>
                <a:spcPts val="0"/>
              </a:spcBef>
              <a:spcAft>
                <a:spcPts val="0"/>
              </a:spcAft>
            </a:pPr>
            <a:br>
              <a:rPr lang="en-US" sz="1200" dirty="0">
                <a:effectLst/>
                <a:latin typeface="Calibri" panose="020F0502020204030204" pitchFamily="34" charset="0"/>
                <a:ea typeface="Times New Roman" panose="02020603050405020304" pitchFamily="18" charset="0"/>
              </a:rPr>
            </a:br>
            <a:endParaRPr lang="en-US" sz="1200" dirty="0">
              <a:effectLst/>
              <a:latin typeface="Calibri" panose="020F0502020204030204" pitchFamily="34" charset="0"/>
              <a:ea typeface="Calibri" panose="020F0502020204030204" pitchFamily="34" charset="0"/>
            </a:endParaRPr>
          </a:p>
          <a:p>
            <a:endParaRPr lang="en-US" dirty="0"/>
          </a:p>
        </p:txBody>
      </p:sp>
      <p:sp>
        <p:nvSpPr>
          <p:cNvPr id="5" name="TextBox 4">
            <a:extLst>
              <a:ext uri="{FF2B5EF4-FFF2-40B4-BE49-F238E27FC236}">
                <a16:creationId xmlns:a16="http://schemas.microsoft.com/office/drawing/2014/main" id="{6FBEF292-DE76-4E4E-845B-39C012CFF07B}"/>
              </a:ext>
            </a:extLst>
          </p:cNvPr>
          <p:cNvSpPr txBox="1"/>
          <p:nvPr/>
        </p:nvSpPr>
        <p:spPr>
          <a:xfrm>
            <a:off x="1524000" y="1752601"/>
            <a:ext cx="9969500" cy="4575611"/>
          </a:xfrm>
          <a:prstGeom prst="rect">
            <a:avLst/>
          </a:prstGeom>
          <a:noFill/>
        </p:spPr>
        <p:txBody>
          <a:bodyPr wrap="square">
            <a:sp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04815" marR="0" lvl="0" indent="-304815" fontAlgn="base">
              <a:spcBef>
                <a:spcPts val="0"/>
              </a:spcBef>
              <a:spcAft>
                <a:spcPts val="0"/>
              </a:spcAft>
              <a:buSzPts val="1000"/>
              <a:buFont typeface="Wingdings" panose="05000000000000000000" pitchFamily="2" charset="2"/>
              <a:buChar char="§"/>
              <a:tabLst>
                <a:tab pos="304815" algn="l"/>
              </a:tabLst>
            </a:pPr>
            <a:r>
              <a:rPr lang="en-US" sz="1867" dirty="0">
                <a:solidFill>
                  <a:srgbClr val="212121"/>
                </a:solidFill>
                <a:effectLst/>
                <a:ea typeface="Times New Roman" panose="02020603050405020304" pitchFamily="18" charset="0"/>
              </a:rPr>
              <a:t>Taking an unusual amount of time off work</a:t>
            </a:r>
            <a:endParaRPr lang="en-US" sz="1867" dirty="0">
              <a:solidFill>
                <a:srgbClr val="212121"/>
              </a:solidFill>
              <a:effectLst/>
              <a:ea typeface="Calibri" panose="020F0502020204030204" pitchFamily="34" charset="0"/>
            </a:endParaRPr>
          </a:p>
          <a:p>
            <a:pPr marL="304815" marR="0" lvl="0" indent="-304815" fontAlgn="base">
              <a:spcBef>
                <a:spcPts val="0"/>
              </a:spcBef>
              <a:spcAft>
                <a:spcPts val="0"/>
              </a:spcAft>
              <a:buSzPts val="1000"/>
              <a:buFont typeface="Wingdings" panose="05000000000000000000" pitchFamily="2" charset="2"/>
              <a:buChar char="§"/>
              <a:tabLst>
                <a:tab pos="304815" algn="l"/>
              </a:tabLst>
            </a:pPr>
            <a:r>
              <a:rPr lang="en-US" sz="1867" dirty="0">
                <a:solidFill>
                  <a:srgbClr val="212121"/>
                </a:solidFill>
                <a:effectLst/>
                <a:ea typeface="Times New Roman" panose="02020603050405020304" pitchFamily="18" charset="0"/>
              </a:rPr>
              <a:t>Overreacting to situations on the job</a:t>
            </a:r>
            <a:endParaRPr lang="en-US" sz="1867" dirty="0">
              <a:solidFill>
                <a:srgbClr val="212121"/>
              </a:solidFill>
              <a:effectLst/>
              <a:ea typeface="Calibri" panose="020F0502020204030204" pitchFamily="34" charset="0"/>
            </a:endParaRPr>
          </a:p>
          <a:p>
            <a:pPr marL="304815" marR="0" lvl="0" indent="-304815" fontAlgn="base">
              <a:spcBef>
                <a:spcPts val="0"/>
              </a:spcBef>
              <a:spcAft>
                <a:spcPts val="0"/>
              </a:spcAft>
              <a:buSzPts val="1000"/>
              <a:buFont typeface="Wingdings" panose="05000000000000000000" pitchFamily="2" charset="2"/>
              <a:buChar char="§"/>
              <a:tabLst>
                <a:tab pos="304815" algn="l"/>
              </a:tabLst>
            </a:pPr>
            <a:r>
              <a:rPr lang="en-US" sz="1867" dirty="0">
                <a:solidFill>
                  <a:srgbClr val="212121"/>
                </a:solidFill>
                <a:effectLst/>
                <a:ea typeface="Times New Roman" panose="02020603050405020304" pitchFamily="18" charset="0"/>
              </a:rPr>
              <a:t>Focusing too much on negative aspects of their job</a:t>
            </a:r>
            <a:endParaRPr lang="en-US" sz="1867" dirty="0">
              <a:solidFill>
                <a:srgbClr val="212121"/>
              </a:solidFill>
              <a:ea typeface="Times New Roman" panose="02020603050405020304" pitchFamily="18" charset="0"/>
            </a:endParaRPr>
          </a:p>
          <a:p>
            <a:pPr marL="304815" marR="0" lvl="0" indent="-304815" fontAlgn="base">
              <a:spcBef>
                <a:spcPts val="0"/>
              </a:spcBef>
              <a:spcAft>
                <a:spcPts val="0"/>
              </a:spcAft>
              <a:buSzPts val="1000"/>
              <a:buFont typeface="Wingdings" panose="05000000000000000000" pitchFamily="2" charset="2"/>
              <a:buChar char="§"/>
              <a:tabLst>
                <a:tab pos="304815" algn="l"/>
              </a:tabLst>
            </a:pPr>
            <a:r>
              <a:rPr lang="en-US" sz="1867" dirty="0">
                <a:solidFill>
                  <a:srgbClr val="212121"/>
                </a:solidFill>
                <a:effectLst/>
                <a:ea typeface="Times New Roman" panose="02020603050405020304" pitchFamily="18" charset="0"/>
              </a:rPr>
              <a:t>Struggling to concentrate or complete tasks by the deadline</a:t>
            </a:r>
          </a:p>
          <a:p>
            <a:pPr marR="0" lvl="0" fontAlgn="base">
              <a:spcBef>
                <a:spcPts val="0"/>
              </a:spcBef>
              <a:spcAft>
                <a:spcPts val="0"/>
              </a:spcAft>
              <a:buSzPts val="1000"/>
              <a:tabLst>
                <a:tab pos="304815" algn="l"/>
              </a:tabLst>
            </a:pPr>
            <a:endParaRPr lang="en-US" sz="1867" b="1" dirty="0">
              <a:solidFill>
                <a:srgbClr val="212121"/>
              </a:solidFill>
            </a:endParaRPr>
          </a:p>
          <a:p>
            <a:pPr marR="0" lvl="0" fontAlgn="base">
              <a:spcBef>
                <a:spcPts val="0"/>
              </a:spcBef>
              <a:spcAft>
                <a:spcPts val="0"/>
              </a:spcAft>
              <a:buSzPts val="1000"/>
              <a:tabLst>
                <a:tab pos="304815" algn="l"/>
              </a:tabLst>
            </a:pPr>
            <a:r>
              <a:rPr lang="en-US" sz="1867" b="1" dirty="0"/>
              <a:t>What can cause anxiety in the workplace </a:t>
            </a:r>
          </a:p>
          <a:p>
            <a:pPr marL="228611" marR="0" lvl="0" indent="-228611" fontAlgn="base">
              <a:spcBef>
                <a:spcPts val="0"/>
              </a:spcBef>
              <a:spcAft>
                <a:spcPts val="0"/>
              </a:spcAft>
              <a:buSzPts val="1000"/>
              <a:buFont typeface="Symbol" panose="05050102010706020507" pitchFamily="18" charset="2"/>
              <a:buChar char=""/>
              <a:tabLst>
                <a:tab pos="304815" algn="l"/>
              </a:tabLst>
            </a:pPr>
            <a:r>
              <a:rPr lang="en-US" sz="1867" dirty="0">
                <a:solidFill>
                  <a:srgbClr val="212121"/>
                </a:solidFill>
                <a:ea typeface="Times New Roman" panose="02020603050405020304" pitchFamily="18" charset="0"/>
              </a:rPr>
              <a:t>Dealing with </a:t>
            </a:r>
            <a:r>
              <a:rPr lang="en-US" sz="1867" dirty="0">
                <a:solidFill>
                  <a:srgbClr val="401E47"/>
                </a:solidFill>
                <a:ea typeface="Times New Roman" panose="02020603050405020304" pitchFamily="18" charset="0"/>
              </a:rPr>
              <a:t>workplace bullying</a:t>
            </a:r>
            <a:r>
              <a:rPr lang="en-US" sz="1867" dirty="0">
                <a:solidFill>
                  <a:srgbClr val="212121"/>
                </a:solidFill>
                <a:ea typeface="Times New Roman" panose="02020603050405020304" pitchFamily="18" charset="0"/>
              </a:rPr>
              <a:t> or conflicts with coworkers</a:t>
            </a:r>
            <a:endParaRPr lang="en-US" sz="1867" dirty="0">
              <a:solidFill>
                <a:srgbClr val="212121"/>
              </a:solidFill>
              <a:ea typeface="Calibri" panose="020F0502020204030204" pitchFamily="34" charset="0"/>
            </a:endParaRPr>
          </a:p>
          <a:p>
            <a:pPr marL="228611" marR="0" lvl="0" indent="-228611" fontAlgn="base">
              <a:spcBef>
                <a:spcPts val="0"/>
              </a:spcBef>
              <a:spcAft>
                <a:spcPts val="0"/>
              </a:spcAft>
              <a:buSzPts val="1000"/>
              <a:buFont typeface="Symbol" panose="05050102010706020507" pitchFamily="18" charset="2"/>
              <a:buChar char=""/>
              <a:tabLst>
                <a:tab pos="304815" algn="l"/>
              </a:tabLst>
            </a:pPr>
            <a:r>
              <a:rPr lang="en-US" sz="1867" dirty="0">
                <a:solidFill>
                  <a:srgbClr val="212121"/>
                </a:solidFill>
                <a:ea typeface="Times New Roman" panose="02020603050405020304" pitchFamily="18" charset="0"/>
              </a:rPr>
              <a:t>Meeting deadlines</a:t>
            </a:r>
            <a:endParaRPr lang="en-US" sz="1867" dirty="0">
              <a:solidFill>
                <a:srgbClr val="212121"/>
              </a:solidFill>
              <a:ea typeface="Calibri" panose="020F0502020204030204" pitchFamily="34" charset="0"/>
            </a:endParaRPr>
          </a:p>
          <a:p>
            <a:pPr marL="228611" marR="0" lvl="0" indent="-228611" fontAlgn="base">
              <a:spcBef>
                <a:spcPts val="0"/>
              </a:spcBef>
              <a:spcAft>
                <a:spcPts val="0"/>
              </a:spcAft>
              <a:buSzPts val="1000"/>
              <a:buFont typeface="Symbol" panose="05050102010706020507" pitchFamily="18" charset="2"/>
              <a:buChar char=""/>
              <a:tabLst>
                <a:tab pos="304815" algn="l"/>
              </a:tabLst>
            </a:pPr>
            <a:r>
              <a:rPr lang="en-US" sz="1867" dirty="0">
                <a:solidFill>
                  <a:srgbClr val="212121"/>
                </a:solidFill>
                <a:ea typeface="Times New Roman" panose="02020603050405020304" pitchFamily="18" charset="0"/>
              </a:rPr>
              <a:t>Managing staff</a:t>
            </a:r>
            <a:endParaRPr lang="en-US" sz="1867" dirty="0">
              <a:solidFill>
                <a:srgbClr val="212121"/>
              </a:solidFill>
              <a:ea typeface="Calibri" panose="020F0502020204030204" pitchFamily="34" charset="0"/>
            </a:endParaRPr>
          </a:p>
          <a:p>
            <a:pPr marL="228611" indent="-228611" fontAlgn="base">
              <a:buSzPts val="1000"/>
              <a:buFont typeface="Symbol" panose="05050102010706020507" pitchFamily="18" charset="2"/>
              <a:buChar char=""/>
              <a:tabLst>
                <a:tab pos="304815" algn="l"/>
              </a:tabLst>
            </a:pPr>
            <a:r>
              <a:rPr lang="en-US" sz="1867" dirty="0">
                <a:solidFill>
                  <a:srgbClr val="212121"/>
                </a:solidFill>
                <a:ea typeface="Times New Roman" panose="02020603050405020304" pitchFamily="18" charset="0"/>
              </a:rPr>
              <a:t>Working long hours and experiencing a heavy workload </a:t>
            </a:r>
            <a:endParaRPr lang="en-US" sz="1867" dirty="0">
              <a:solidFill>
                <a:srgbClr val="212121"/>
              </a:solidFill>
              <a:ea typeface="Calibri" panose="020F0502020204030204" pitchFamily="34" charset="0"/>
            </a:endParaRPr>
          </a:p>
          <a:p>
            <a:pPr marL="228611" indent="-228611" fontAlgn="base">
              <a:buSzPts val="1000"/>
              <a:buFont typeface="Symbol" panose="05050102010706020507" pitchFamily="18" charset="2"/>
              <a:buChar char=""/>
              <a:tabLst>
                <a:tab pos="304815" algn="l"/>
              </a:tabLst>
            </a:pPr>
            <a:r>
              <a:rPr lang="en-US" sz="1867" dirty="0">
                <a:solidFill>
                  <a:srgbClr val="212121"/>
                </a:solidFill>
                <a:ea typeface="Times New Roman" panose="02020603050405020304" pitchFamily="18" charset="0"/>
              </a:rPr>
              <a:t>Having a low reward (not enough pay, benefits, etc.)</a:t>
            </a:r>
            <a:endParaRPr lang="en-US" sz="1867" dirty="0">
              <a:solidFill>
                <a:srgbClr val="212121"/>
              </a:solidFill>
              <a:ea typeface="Calibri" panose="020F0502020204030204" pitchFamily="34" charset="0"/>
            </a:endParaRPr>
          </a:p>
          <a:p>
            <a:pPr marL="228611" marR="0" lvl="0" indent="-228611" fontAlgn="base">
              <a:spcBef>
                <a:spcPts val="0"/>
              </a:spcBef>
              <a:spcAft>
                <a:spcPts val="0"/>
              </a:spcAft>
              <a:buSzPts val="1000"/>
              <a:buFont typeface="Symbol" panose="05050102010706020507" pitchFamily="18" charset="2"/>
              <a:buChar char=""/>
              <a:tabLst>
                <a:tab pos="304815" algn="l"/>
              </a:tabLst>
            </a:pPr>
            <a:r>
              <a:rPr lang="en-US" sz="1867" dirty="0">
                <a:solidFill>
                  <a:srgbClr val="212121"/>
                </a:solidFill>
                <a:ea typeface="Times New Roman" panose="02020603050405020304" pitchFamily="18" charset="0"/>
              </a:rPr>
              <a:t>Having a demanding or ineffective boss </a:t>
            </a:r>
            <a:endParaRPr lang="en-US" sz="1867" dirty="0">
              <a:solidFill>
                <a:srgbClr val="212121"/>
              </a:solidFill>
              <a:ea typeface="Calibri" panose="020F0502020204030204" pitchFamily="34" charset="0"/>
            </a:endParaRPr>
          </a:p>
          <a:p>
            <a:pPr marL="609630" lvl="1" indent="-228611" fontAlgn="base">
              <a:buSzPts val="1000"/>
              <a:buFont typeface="Symbol" panose="05050102010706020507" pitchFamily="18" charset="2"/>
              <a:buChar char=""/>
              <a:tabLst>
                <a:tab pos="304815" algn="l"/>
              </a:tabLst>
            </a:pPr>
            <a:r>
              <a:rPr lang="en-US" sz="1867" dirty="0">
                <a:solidFill>
                  <a:srgbClr val="212121"/>
                </a:solidFill>
                <a:ea typeface="Times New Roman" panose="02020603050405020304" pitchFamily="18" charset="0"/>
              </a:rPr>
              <a:t>Lack of clear direction </a:t>
            </a:r>
            <a:endParaRPr lang="en-US" sz="1867" dirty="0">
              <a:solidFill>
                <a:srgbClr val="212121"/>
              </a:solidFill>
              <a:ea typeface="Calibri" panose="020F0502020204030204" pitchFamily="34" charset="0"/>
            </a:endParaRPr>
          </a:p>
          <a:p>
            <a:pPr marL="609630" lvl="1" indent="-228611" fontAlgn="base">
              <a:buSzPts val="1000"/>
              <a:buFont typeface="Symbol" panose="05050102010706020507" pitchFamily="18" charset="2"/>
              <a:buChar char=""/>
              <a:tabLst>
                <a:tab pos="304815" algn="l"/>
              </a:tabLst>
            </a:pPr>
            <a:r>
              <a:rPr lang="en-US" sz="1867" dirty="0">
                <a:solidFill>
                  <a:srgbClr val="212121"/>
                </a:solidFill>
                <a:ea typeface="Times New Roman" panose="02020603050405020304" pitchFamily="18" charset="0"/>
              </a:rPr>
              <a:t>Perception of being treated unfairly </a:t>
            </a:r>
          </a:p>
          <a:p>
            <a:pPr marL="609630" lvl="1" indent="-228611" fontAlgn="base">
              <a:buSzPts val="1000"/>
              <a:buFont typeface="Symbol" panose="05050102010706020507" pitchFamily="18" charset="2"/>
              <a:buChar char=""/>
              <a:tabLst>
                <a:tab pos="304815" algn="l"/>
              </a:tabLst>
            </a:pPr>
            <a:r>
              <a:rPr lang="en-US" sz="1867" dirty="0">
                <a:solidFill>
                  <a:srgbClr val="212121"/>
                </a:solidFill>
                <a:ea typeface="Times New Roman" panose="02020603050405020304" pitchFamily="18" charset="0"/>
              </a:rPr>
              <a:t>Loss of control over the work environment</a:t>
            </a:r>
            <a:endParaRPr lang="en-US" sz="1867" dirty="0">
              <a:solidFill>
                <a:srgbClr val="212121"/>
              </a:solidFill>
              <a:ea typeface="Calibri" panose="020F0502020204030204" pitchFamily="34" charset="0"/>
            </a:endParaRPr>
          </a:p>
          <a:p>
            <a:pPr marL="228611" marR="0" lvl="0" indent="-228611" fontAlgn="base">
              <a:spcBef>
                <a:spcPts val="0"/>
              </a:spcBef>
              <a:spcAft>
                <a:spcPts val="0"/>
              </a:spcAft>
              <a:buSzPts val="1000"/>
              <a:buFont typeface="Symbol" panose="05050102010706020507" pitchFamily="18" charset="2"/>
              <a:buChar char=""/>
              <a:tabLst>
                <a:tab pos="304815" algn="l"/>
              </a:tabLst>
            </a:pPr>
            <a:endParaRPr lang="en-US" sz="1333" dirty="0">
              <a:solidFill>
                <a:srgbClr val="21212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77152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l"/>
            <a:r>
              <a:rPr lang="en-US" sz="2933" dirty="0">
                <a:latin typeface="+mj-lt"/>
              </a:rPr>
              <a:t>Many don’t get help</a:t>
            </a:r>
          </a:p>
        </p:txBody>
      </p:sp>
      <p:sp>
        <p:nvSpPr>
          <p:cNvPr id="1028" name="Text Box 4"/>
          <p:cNvSpPr txBox="1">
            <a:spLocks noChangeArrowheads="1"/>
          </p:cNvSpPr>
          <p:nvPr/>
        </p:nvSpPr>
        <p:spPr bwMode="auto">
          <a:xfrm>
            <a:off x="1639164" y="1701800"/>
            <a:ext cx="7138264" cy="3463512"/>
          </a:xfrm>
          <a:prstGeom prst="rect">
            <a:avLst/>
          </a:prstGeom>
          <a:noFill/>
          <a:ln w="9525">
            <a:noFill/>
            <a:miter lim="800000"/>
            <a:headEnd/>
            <a:tailEnd/>
          </a:ln>
        </p:spPr>
        <p:txBody>
          <a:bodyPr wrap="square">
            <a:sp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indent="-381019">
              <a:lnSpc>
                <a:spcPct val="110000"/>
              </a:lnSpc>
              <a:spcAft>
                <a:spcPts val="400"/>
              </a:spcAft>
              <a:buSzPts val="1000"/>
              <a:buFont typeface="Wingdings" panose="05000000000000000000" pitchFamily="2" charset="2"/>
              <a:buChar char="§"/>
              <a:tabLst>
                <a:tab pos="304815" algn="l"/>
              </a:tabLst>
            </a:pPr>
            <a:r>
              <a:rPr lang="en-US" sz="1867" dirty="0">
                <a:solidFill>
                  <a:schemeClr val="bg2"/>
                </a:solidFill>
                <a:latin typeface="Arial" panose="020B0604020202020204" pitchFamily="34" charset="0"/>
                <a:cs typeface="Arial" panose="020B0604020202020204" pitchFamily="34" charset="0"/>
              </a:rPr>
              <a:t>60% of adults with mental illness didn’t receive mental health services in previous year.</a:t>
            </a:r>
          </a:p>
          <a:p>
            <a:pPr marL="381019" indent="-381019">
              <a:lnSpc>
                <a:spcPct val="110000"/>
              </a:lnSpc>
              <a:spcAft>
                <a:spcPts val="400"/>
              </a:spcAft>
              <a:buSzPts val="1000"/>
              <a:buFont typeface="Wingdings" panose="05000000000000000000" pitchFamily="2" charset="2"/>
              <a:buChar char="§"/>
              <a:tabLst>
                <a:tab pos="304815" algn="l"/>
              </a:tabLst>
            </a:pPr>
            <a:endParaRPr lang="en-US" sz="733" dirty="0">
              <a:solidFill>
                <a:schemeClr val="bg2"/>
              </a:solidFill>
              <a:latin typeface="Arial" panose="020B0604020202020204" pitchFamily="34" charset="0"/>
              <a:cs typeface="Arial" panose="020B0604020202020204" pitchFamily="34" charset="0"/>
            </a:endParaRPr>
          </a:p>
          <a:p>
            <a:pPr marL="381019" indent="-381019">
              <a:lnSpc>
                <a:spcPct val="110000"/>
              </a:lnSpc>
              <a:spcAft>
                <a:spcPts val="400"/>
              </a:spcAft>
              <a:buSzPts val="1000"/>
              <a:buFont typeface="Wingdings" panose="05000000000000000000" pitchFamily="2" charset="2"/>
              <a:buChar char="§"/>
              <a:tabLst>
                <a:tab pos="304815" algn="l"/>
              </a:tabLst>
            </a:pPr>
            <a:r>
              <a:rPr lang="en-US" sz="1867" dirty="0">
                <a:solidFill>
                  <a:schemeClr val="bg2"/>
                </a:solidFill>
                <a:latin typeface="Arial" panose="020B0604020202020204" pitchFamily="34" charset="0"/>
                <a:cs typeface="Arial" panose="020B0604020202020204" pitchFamily="34" charset="0"/>
              </a:rPr>
              <a:t>People often suffer for years before getting treated; typically a decade or more of delays – during which time additional problems develop.</a:t>
            </a:r>
          </a:p>
          <a:p>
            <a:pPr marL="381019" indent="-381019">
              <a:lnSpc>
                <a:spcPct val="110000"/>
              </a:lnSpc>
              <a:spcAft>
                <a:spcPts val="400"/>
              </a:spcAft>
              <a:buSzPts val="1000"/>
              <a:buFont typeface="Wingdings" panose="05000000000000000000" pitchFamily="2" charset="2"/>
              <a:buChar char="§"/>
              <a:tabLst>
                <a:tab pos="304815" algn="l"/>
              </a:tabLst>
            </a:pPr>
            <a:endParaRPr lang="en-US" sz="733" dirty="0">
              <a:solidFill>
                <a:schemeClr val="bg2"/>
              </a:solidFill>
              <a:latin typeface="Arial" panose="020B0604020202020204" pitchFamily="34" charset="0"/>
              <a:cs typeface="Arial" panose="020B0604020202020204" pitchFamily="34" charset="0"/>
            </a:endParaRPr>
          </a:p>
          <a:p>
            <a:pPr marL="381019" indent="-381019">
              <a:lnSpc>
                <a:spcPct val="110000"/>
              </a:lnSpc>
              <a:spcAft>
                <a:spcPts val="400"/>
              </a:spcAft>
              <a:buSzPts val="1000"/>
              <a:buFont typeface="Wingdings" panose="05000000000000000000" pitchFamily="2" charset="2"/>
              <a:buChar char="§"/>
              <a:tabLst>
                <a:tab pos="304815" algn="l"/>
              </a:tabLst>
            </a:pPr>
            <a:r>
              <a:rPr lang="en-US" sz="1867" dirty="0">
                <a:solidFill>
                  <a:schemeClr val="bg2"/>
                </a:solidFill>
                <a:latin typeface="Arial" panose="020B0604020202020204" pitchFamily="34" charset="0"/>
                <a:cs typeface="Arial" panose="020B0604020202020204" pitchFamily="34" charset="0"/>
              </a:rPr>
              <a:t>Employees with untreated mental illnesses who go to work do so with an illness that impairs them physically, mentally, and emotionally.</a:t>
            </a:r>
          </a:p>
          <a:p>
            <a:pPr marL="342917" indent="-342917">
              <a:buFont typeface="Arial" pitchFamily="34" charset="0"/>
              <a:buChar char="•"/>
            </a:pPr>
            <a:endParaRPr lang="en-US" sz="2400" dirty="0">
              <a:solidFill>
                <a:prstClr val="black"/>
              </a:solidFill>
            </a:endParaRPr>
          </a:p>
        </p:txBody>
      </p:sp>
      <p:pic>
        <p:nvPicPr>
          <p:cNvPr id="5" name="Picture 4" descr="man2.png"/>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9550400" y="2080644"/>
            <a:ext cx="1066380" cy="2696712"/>
          </a:xfrm>
          <a:prstGeom prst="rect">
            <a:avLst/>
          </a:prstGeom>
        </p:spPr>
      </p:pic>
    </p:spTree>
    <p:extLst>
      <p:ext uri="{BB962C8B-B14F-4D97-AF65-F5344CB8AC3E}">
        <p14:creationId xmlns:p14="http://schemas.microsoft.com/office/powerpoint/2010/main" val="158092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sz="2933" dirty="0"/>
              <a:t>Reasons for NOT getting treatment</a:t>
            </a:r>
            <a:endParaRPr lang="en-US" sz="2933" baseline="30000" dirty="0"/>
          </a:p>
        </p:txBody>
      </p:sp>
      <p:sp>
        <p:nvSpPr>
          <p:cNvPr id="3" name="Content Placeholder 2"/>
          <p:cNvSpPr>
            <a:spLocks noGrp="1"/>
          </p:cNvSpPr>
          <p:nvPr>
            <p:ph idx="1"/>
          </p:nvPr>
        </p:nvSpPr>
        <p:spPr>
          <a:xfrm>
            <a:off x="1524000" y="1778000"/>
            <a:ext cx="7772400" cy="4267200"/>
          </a:xfrm>
        </p:spPr>
        <p:txBody>
          <a:bodyPr>
            <a:no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lvl="2" indent="-381019">
              <a:buFont typeface="Wingdings" panose="05000000000000000000" pitchFamily="2" charset="2"/>
              <a:buChar char="§"/>
              <a:defRPr/>
            </a:pPr>
            <a:r>
              <a:rPr lang="en-US" sz="1867" b="1" dirty="0">
                <a:solidFill>
                  <a:schemeClr val="tx1">
                    <a:lumMod val="85000"/>
                    <a:lumOff val="15000"/>
                  </a:schemeClr>
                </a:solidFill>
              </a:rPr>
              <a:t>Inability to afford</a:t>
            </a:r>
            <a:r>
              <a:rPr lang="en-US" sz="1867" dirty="0">
                <a:solidFill>
                  <a:schemeClr val="tx1">
                    <a:lumMod val="85000"/>
                    <a:lumOff val="15000"/>
                  </a:schemeClr>
                </a:solidFill>
              </a:rPr>
              <a:t> the cost of care (55%) </a:t>
            </a:r>
          </a:p>
          <a:p>
            <a:pPr marL="342917" lvl="2" indent="-342917">
              <a:buFont typeface="Wingdings" panose="05000000000000000000" pitchFamily="2" charset="2"/>
              <a:buChar char="§"/>
              <a:defRPr/>
            </a:pPr>
            <a:endParaRPr lang="en-US" sz="1867" u="sng" dirty="0">
              <a:solidFill>
                <a:schemeClr val="tx1">
                  <a:lumMod val="85000"/>
                  <a:lumOff val="15000"/>
                </a:schemeClr>
              </a:solidFill>
            </a:endParaRPr>
          </a:p>
          <a:p>
            <a:pPr marL="381019" lvl="2" indent="-381019">
              <a:buFont typeface="Wingdings" panose="05000000000000000000" pitchFamily="2" charset="2"/>
              <a:buChar char="§"/>
              <a:defRPr/>
            </a:pPr>
            <a:r>
              <a:rPr lang="en-US" sz="1867" b="1" dirty="0">
                <a:solidFill>
                  <a:schemeClr val="tx1">
                    <a:lumMod val="85000"/>
                    <a:lumOff val="15000"/>
                  </a:schemeClr>
                </a:solidFill>
              </a:rPr>
              <a:t>Not knowing where to go</a:t>
            </a:r>
            <a:r>
              <a:rPr lang="en-US" sz="1867" dirty="0">
                <a:solidFill>
                  <a:schemeClr val="tx1">
                    <a:lumMod val="85000"/>
                    <a:lumOff val="15000"/>
                  </a:schemeClr>
                </a:solidFill>
              </a:rPr>
              <a:t> for services (26%) </a:t>
            </a:r>
          </a:p>
          <a:p>
            <a:pPr marL="342917" lvl="2" indent="-342917">
              <a:buFont typeface="Wingdings" panose="05000000000000000000" pitchFamily="2" charset="2"/>
              <a:buChar char="§"/>
              <a:defRPr/>
            </a:pPr>
            <a:endParaRPr lang="en-US" sz="1867" u="sng" dirty="0">
              <a:solidFill>
                <a:schemeClr val="tx1">
                  <a:lumMod val="85000"/>
                  <a:lumOff val="15000"/>
                </a:schemeClr>
              </a:solidFill>
            </a:endParaRPr>
          </a:p>
          <a:p>
            <a:pPr marL="381019" lvl="2" indent="-381019">
              <a:buFont typeface="Wingdings" panose="05000000000000000000" pitchFamily="2" charset="2"/>
              <a:buChar char="§"/>
              <a:defRPr/>
            </a:pPr>
            <a:r>
              <a:rPr lang="en-US" sz="1867" dirty="0">
                <a:solidFill>
                  <a:schemeClr val="tx1">
                    <a:lumMod val="85000"/>
                    <a:lumOff val="15000"/>
                  </a:schemeClr>
                </a:solidFill>
              </a:rPr>
              <a:t>Believing at the time that the problem </a:t>
            </a:r>
            <a:r>
              <a:rPr lang="en-US" sz="1867" b="1" dirty="0">
                <a:solidFill>
                  <a:schemeClr val="tx1">
                    <a:lumMod val="85000"/>
                    <a:lumOff val="15000"/>
                  </a:schemeClr>
                </a:solidFill>
              </a:rPr>
              <a:t>could be handled without treatment </a:t>
            </a:r>
            <a:r>
              <a:rPr lang="en-US" sz="1867" dirty="0">
                <a:solidFill>
                  <a:schemeClr val="tx1">
                    <a:lumMod val="85000"/>
                    <a:lumOff val="15000"/>
                  </a:schemeClr>
                </a:solidFill>
              </a:rPr>
              <a:t>(25%) </a:t>
            </a:r>
          </a:p>
          <a:p>
            <a:pPr marL="342917" lvl="2" indent="-342917">
              <a:buFont typeface="Wingdings" panose="05000000000000000000" pitchFamily="2" charset="2"/>
              <a:buChar char="§"/>
              <a:defRPr/>
            </a:pPr>
            <a:endParaRPr lang="en-US" sz="1867" u="sng" dirty="0">
              <a:solidFill>
                <a:schemeClr val="tx1">
                  <a:lumMod val="85000"/>
                  <a:lumOff val="15000"/>
                </a:schemeClr>
              </a:solidFill>
            </a:endParaRPr>
          </a:p>
          <a:p>
            <a:pPr marL="381019" lvl="2" indent="-381019">
              <a:buFont typeface="Wingdings" panose="05000000000000000000" pitchFamily="2" charset="2"/>
              <a:buChar char="§"/>
              <a:defRPr/>
            </a:pPr>
            <a:r>
              <a:rPr lang="en-US" sz="1867" b="1" dirty="0">
                <a:solidFill>
                  <a:schemeClr val="tx1">
                    <a:lumMod val="85000"/>
                    <a:lumOff val="15000"/>
                  </a:schemeClr>
                </a:solidFill>
              </a:rPr>
              <a:t>Not having the time </a:t>
            </a:r>
            <a:r>
              <a:rPr lang="en-US" sz="1867" dirty="0">
                <a:solidFill>
                  <a:schemeClr val="tx1">
                    <a:lumMod val="85000"/>
                    <a:lumOff val="15000"/>
                  </a:schemeClr>
                </a:solidFill>
              </a:rPr>
              <a:t>to go for care (15%) </a:t>
            </a:r>
          </a:p>
          <a:p>
            <a:pPr marL="342917" lvl="2" indent="-342917">
              <a:buFont typeface="Wingdings" panose="05000000000000000000" pitchFamily="2" charset="2"/>
              <a:buChar char="§"/>
              <a:defRPr/>
            </a:pPr>
            <a:endParaRPr lang="en-US" sz="1867" u="sng" dirty="0">
              <a:solidFill>
                <a:schemeClr val="tx1">
                  <a:lumMod val="85000"/>
                  <a:lumOff val="15000"/>
                </a:schemeClr>
              </a:solidFill>
            </a:endParaRPr>
          </a:p>
          <a:p>
            <a:pPr marL="381019" lvl="2" indent="-381019">
              <a:buFont typeface="Wingdings" panose="05000000000000000000" pitchFamily="2" charset="2"/>
              <a:buChar char="§"/>
              <a:defRPr/>
            </a:pPr>
            <a:r>
              <a:rPr lang="en-US" sz="1867" b="1" dirty="0">
                <a:solidFill>
                  <a:schemeClr val="tx1">
                    <a:lumMod val="85000"/>
                    <a:lumOff val="15000"/>
                  </a:schemeClr>
                </a:solidFill>
              </a:rPr>
              <a:t>Concerned about confidentiality </a:t>
            </a:r>
            <a:r>
              <a:rPr lang="en-US" sz="1867" dirty="0">
                <a:solidFill>
                  <a:schemeClr val="tx1">
                    <a:lumMod val="85000"/>
                    <a:lumOff val="15000"/>
                  </a:schemeClr>
                </a:solidFill>
              </a:rPr>
              <a:t>(11%) </a:t>
            </a:r>
          </a:p>
          <a:p>
            <a:pPr marL="342917" lvl="2" indent="-342917">
              <a:buFont typeface="Wingdings" panose="05000000000000000000" pitchFamily="2" charset="2"/>
              <a:buChar char="§"/>
              <a:defRPr/>
            </a:pPr>
            <a:endParaRPr lang="en-US" sz="1867" u="sng" dirty="0">
              <a:solidFill>
                <a:schemeClr val="tx1">
                  <a:lumMod val="85000"/>
                  <a:lumOff val="15000"/>
                </a:schemeClr>
              </a:solidFill>
            </a:endParaRPr>
          </a:p>
          <a:p>
            <a:pPr marL="381019" lvl="2" indent="-381019">
              <a:buFont typeface="Wingdings" panose="05000000000000000000" pitchFamily="2" charset="2"/>
              <a:buChar char="§"/>
              <a:defRPr/>
            </a:pPr>
            <a:r>
              <a:rPr lang="en-US" sz="1867" dirty="0">
                <a:solidFill>
                  <a:schemeClr val="tx1">
                    <a:lumMod val="85000"/>
                    <a:lumOff val="15000"/>
                  </a:schemeClr>
                </a:solidFill>
              </a:rPr>
              <a:t>Might have </a:t>
            </a:r>
            <a:r>
              <a:rPr lang="en-US" sz="1867" b="1" dirty="0">
                <a:solidFill>
                  <a:schemeClr val="tx1">
                    <a:lumMod val="85000"/>
                    <a:lumOff val="15000"/>
                  </a:schemeClr>
                </a:solidFill>
              </a:rPr>
              <a:t>negative effect on job</a:t>
            </a:r>
            <a:r>
              <a:rPr lang="en-US" sz="1867" dirty="0">
                <a:solidFill>
                  <a:schemeClr val="tx1">
                    <a:lumMod val="85000"/>
                    <a:lumOff val="15000"/>
                  </a:schemeClr>
                </a:solidFill>
              </a:rPr>
              <a:t> (9%)</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1485637"/>
            <a:ext cx="1066800"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7184307"/>
      </p:ext>
    </p:extLst>
  </p:cSld>
  <p:clrMapOvr>
    <a:masterClrMapping/>
  </p:clrMapOvr>
  <p:transition spd="slow">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l"/>
            <a:r>
              <a:rPr lang="en-US" sz="2933" dirty="0">
                <a:latin typeface="+mj-lt"/>
              </a:rPr>
              <a:t>Treatment works</a:t>
            </a:r>
          </a:p>
        </p:txBody>
      </p:sp>
      <p:sp>
        <p:nvSpPr>
          <p:cNvPr id="1028" name="Text Box 4"/>
          <p:cNvSpPr txBox="1">
            <a:spLocks noChangeArrowheads="1"/>
          </p:cNvSpPr>
          <p:nvPr/>
        </p:nvSpPr>
        <p:spPr bwMode="auto">
          <a:xfrm>
            <a:off x="2081213" y="1580858"/>
            <a:ext cx="8688387" cy="4477123"/>
          </a:xfrm>
          <a:prstGeom prst="rect">
            <a:avLst/>
          </a:prstGeom>
          <a:noFill/>
          <a:ln w="9525">
            <a:noFill/>
            <a:miter lim="800000"/>
            <a:headEnd/>
            <a:tailEnd/>
          </a:ln>
        </p:spPr>
        <p:txBody>
          <a:bodyPr wrap="square">
            <a:sp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04815" indent="-304815">
              <a:buFont typeface="Arial" panose="020B0604020202020204" pitchFamily="34" charset="0"/>
              <a:buChar char="•"/>
            </a:pPr>
            <a:r>
              <a:rPr lang="en-US" sz="2133" dirty="0">
                <a:solidFill>
                  <a:schemeClr val="tx1">
                    <a:lumMod val="85000"/>
                    <a:lumOff val="15000"/>
                  </a:schemeClr>
                </a:solidFill>
              </a:rPr>
              <a:t>Well-established that mental health and addiction disorders are treatable conditions. For most disorders, there are a range of treatment methods with proven efficacy.</a:t>
            </a:r>
            <a:endParaRPr lang="en-US" sz="2133" baseline="30000" dirty="0">
              <a:solidFill>
                <a:schemeClr val="tx1">
                  <a:lumMod val="85000"/>
                  <a:lumOff val="15000"/>
                </a:schemeClr>
              </a:solidFill>
            </a:endParaRPr>
          </a:p>
          <a:p>
            <a:pPr marL="762038" lvl="1" indent="-304815" eaLnBrk="0" hangingPunct="0">
              <a:lnSpc>
                <a:spcPct val="90000"/>
              </a:lnSpc>
              <a:spcBef>
                <a:spcPct val="20000"/>
              </a:spcBef>
              <a:buClr>
                <a:prstClr val="black"/>
              </a:buClr>
              <a:buFont typeface="Arial" panose="020B0604020202020204" pitchFamily="34" charset="0"/>
              <a:buChar char="•"/>
              <a:defRPr/>
            </a:pPr>
            <a:r>
              <a:rPr lang="en-US" sz="2133" dirty="0">
                <a:solidFill>
                  <a:schemeClr val="tx1">
                    <a:lumMod val="85000"/>
                    <a:lumOff val="15000"/>
                  </a:schemeClr>
                </a:solidFill>
                <a:ea typeface="ＭＳ Ｐゴシック" pitchFamily="-108" charset="-128"/>
                <a:cs typeface="Arial" pitchFamily="34" charset="0"/>
              </a:rPr>
              <a:t>Pharmacological: psychotropic medications.</a:t>
            </a:r>
          </a:p>
          <a:p>
            <a:pPr marL="762038" lvl="1" indent="-304815" eaLnBrk="0" hangingPunct="0">
              <a:lnSpc>
                <a:spcPct val="90000"/>
              </a:lnSpc>
              <a:spcBef>
                <a:spcPct val="20000"/>
              </a:spcBef>
              <a:buClr>
                <a:prstClr val="black"/>
              </a:buClr>
              <a:buFont typeface="Arial" panose="020B0604020202020204" pitchFamily="34" charset="0"/>
              <a:buChar char="•"/>
              <a:defRPr/>
            </a:pPr>
            <a:r>
              <a:rPr lang="en-US" sz="2133" dirty="0">
                <a:solidFill>
                  <a:schemeClr val="tx1">
                    <a:lumMod val="85000"/>
                    <a:lumOff val="15000"/>
                  </a:schemeClr>
                </a:solidFill>
                <a:ea typeface="ＭＳ Ｐゴシック" pitchFamily="-108" charset="-128"/>
                <a:cs typeface="Arial" pitchFamily="34" charset="0"/>
              </a:rPr>
              <a:t>Psychosocial: psychotherapy, intensive outpatient for substance use disorders  </a:t>
            </a:r>
          </a:p>
          <a:p>
            <a:pPr marL="457223" lvl="1" eaLnBrk="0" hangingPunct="0">
              <a:lnSpc>
                <a:spcPct val="90000"/>
              </a:lnSpc>
              <a:spcBef>
                <a:spcPct val="20000"/>
              </a:spcBef>
              <a:buClr>
                <a:prstClr val="black"/>
              </a:buClr>
              <a:defRPr/>
            </a:pPr>
            <a:endParaRPr lang="en-US" sz="2133" dirty="0">
              <a:solidFill>
                <a:schemeClr val="tx1">
                  <a:lumMod val="85000"/>
                  <a:lumOff val="15000"/>
                </a:schemeClr>
              </a:solidFill>
            </a:endParaRPr>
          </a:p>
          <a:p>
            <a:pPr marL="304815" indent="-304815">
              <a:buFont typeface="Arial" panose="020B0604020202020204" pitchFamily="34" charset="0"/>
              <a:buChar char="•"/>
            </a:pPr>
            <a:r>
              <a:rPr lang="en-US" sz="2133" dirty="0">
                <a:solidFill>
                  <a:schemeClr val="tx1">
                    <a:lumMod val="85000"/>
                    <a:lumOff val="15000"/>
                  </a:schemeClr>
                </a:solidFill>
              </a:rPr>
              <a:t>With appropriate diagnosis, treatment and monitoring, approximately 80% of individuals with depression will recover fully.</a:t>
            </a:r>
          </a:p>
          <a:p>
            <a:pPr marL="304815" indent="-304815">
              <a:buFont typeface="Arial" panose="020B0604020202020204" pitchFamily="34" charset="0"/>
              <a:buChar char="•"/>
            </a:pPr>
            <a:endParaRPr lang="en-US" sz="2133" dirty="0">
              <a:solidFill>
                <a:schemeClr val="tx1">
                  <a:lumMod val="85000"/>
                  <a:lumOff val="15000"/>
                </a:schemeClr>
              </a:solidFill>
            </a:endParaRPr>
          </a:p>
          <a:p>
            <a:pPr marL="304815" indent="-304815">
              <a:buFont typeface="Arial" panose="020B0604020202020204" pitchFamily="34" charset="0"/>
              <a:buChar char="•"/>
            </a:pPr>
            <a:r>
              <a:rPr lang="en-US" sz="2133" dirty="0">
                <a:solidFill>
                  <a:schemeClr val="tx1">
                    <a:lumMod val="85000"/>
                    <a:lumOff val="15000"/>
                  </a:schemeClr>
                </a:solidFill>
              </a:rPr>
              <a:t>Clinical pathway: Inpatient, Residential, Outpatient (PHP and IOP)</a:t>
            </a:r>
          </a:p>
          <a:p>
            <a:pPr marL="381019" indent="-381019">
              <a:buFont typeface="Wingdings" panose="05000000000000000000" pitchFamily="2" charset="2"/>
              <a:buChar char="§"/>
            </a:pPr>
            <a:endParaRPr lang="en-US" sz="2400" dirty="0">
              <a:solidFill>
                <a:prstClr val="black"/>
              </a:solidFill>
            </a:endParaRPr>
          </a:p>
          <a:p>
            <a:pPr eaLnBrk="0" hangingPunct="0">
              <a:defRPr/>
            </a:pPr>
            <a:endParaRPr lang="en-US" sz="2400" dirty="0">
              <a:solidFill>
                <a:prstClr val="black"/>
              </a:solidFill>
              <a:ea typeface="ＭＳ Ｐゴシック" pitchFamily="-106" charset="-128"/>
            </a:endParaRPr>
          </a:p>
        </p:txBody>
      </p:sp>
    </p:spTree>
    <p:extLst>
      <p:ext uri="{BB962C8B-B14F-4D97-AF65-F5344CB8AC3E}">
        <p14:creationId xmlns:p14="http://schemas.microsoft.com/office/powerpoint/2010/main" val="2454224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prstGeom prst="rect">
            <a:avLst/>
          </a:prstGeom>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l" eaLnBrk="1" hangingPunct="1"/>
            <a:r>
              <a:rPr lang="en-US" sz="2933" dirty="0">
                <a:latin typeface="+mj-lt"/>
              </a:rPr>
              <a:t>Treatment improves performance</a:t>
            </a:r>
          </a:p>
        </p:txBody>
      </p:sp>
      <p:sp>
        <p:nvSpPr>
          <p:cNvPr id="13315" name="Rectangle 3"/>
          <p:cNvSpPr txBox="1">
            <a:spLocks noChangeArrowheads="1"/>
          </p:cNvSpPr>
          <p:nvPr/>
        </p:nvSpPr>
        <p:spPr bwMode="auto">
          <a:xfrm>
            <a:off x="2137410" y="1991591"/>
            <a:ext cx="7772400" cy="5181600"/>
          </a:xfrm>
          <a:prstGeom prst="rect">
            <a:avLst/>
          </a:prstGeom>
          <a:noFill/>
          <a:ln w="9525">
            <a:noFill/>
            <a:miter lim="800000"/>
            <a:headEnd/>
            <a:tailEnd/>
          </a:ln>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42917" indent="-342917" eaLnBrk="0" hangingPunct="0">
              <a:lnSpc>
                <a:spcPct val="90000"/>
              </a:lnSpc>
              <a:spcBef>
                <a:spcPct val="20000"/>
              </a:spcBef>
              <a:spcAft>
                <a:spcPct val="10000"/>
              </a:spcAft>
              <a:buFont typeface="Arial" charset="0"/>
              <a:buChar char="•"/>
              <a:defRPr/>
            </a:pPr>
            <a:r>
              <a:rPr lang="en-US" sz="2933" dirty="0">
                <a:solidFill>
                  <a:prstClr val="black"/>
                </a:solidFill>
              </a:rPr>
              <a:t>Nearly 86% of employees treated for depression report improved work performance.</a:t>
            </a:r>
            <a:endParaRPr lang="en-US" sz="2933" i="1" dirty="0">
              <a:solidFill>
                <a:prstClr val="black"/>
              </a:solidFill>
            </a:endParaRPr>
          </a:p>
          <a:p>
            <a:pPr marL="342917" indent="-342917" eaLnBrk="0" hangingPunct="0">
              <a:lnSpc>
                <a:spcPct val="90000"/>
              </a:lnSpc>
              <a:spcBef>
                <a:spcPct val="20000"/>
              </a:spcBef>
              <a:spcAft>
                <a:spcPct val="10000"/>
              </a:spcAft>
              <a:buFont typeface="Arial" charset="0"/>
              <a:buChar char="•"/>
              <a:defRPr/>
            </a:pPr>
            <a:endParaRPr lang="en-US" sz="800" dirty="0">
              <a:solidFill>
                <a:prstClr val="black"/>
              </a:solidFill>
            </a:endParaRPr>
          </a:p>
          <a:p>
            <a:pPr marL="342917" indent="-342917" eaLnBrk="0" hangingPunct="0">
              <a:lnSpc>
                <a:spcPct val="90000"/>
              </a:lnSpc>
              <a:spcBef>
                <a:spcPct val="20000"/>
              </a:spcBef>
              <a:spcAft>
                <a:spcPct val="10000"/>
              </a:spcAft>
              <a:buFont typeface="Arial" charset="0"/>
              <a:buChar char="•"/>
              <a:defRPr/>
            </a:pPr>
            <a:r>
              <a:rPr lang="en-US" sz="2933" dirty="0">
                <a:solidFill>
                  <a:prstClr val="black"/>
                </a:solidFill>
              </a:rPr>
              <a:t>80% of those treated for mental illness report “high levels of work efficacy and satisfaction.”</a:t>
            </a:r>
            <a:r>
              <a:rPr lang="en-US" sz="2933" baseline="30000" dirty="0">
                <a:solidFill>
                  <a:prstClr val="black"/>
                </a:solidFill>
              </a:rPr>
              <a:t> </a:t>
            </a:r>
          </a:p>
          <a:p>
            <a:pPr marL="342917" indent="-342917" eaLnBrk="0" hangingPunct="0">
              <a:lnSpc>
                <a:spcPct val="90000"/>
              </a:lnSpc>
              <a:spcBef>
                <a:spcPct val="20000"/>
              </a:spcBef>
              <a:spcAft>
                <a:spcPct val="10000"/>
              </a:spcAft>
              <a:buFont typeface="Arial" charset="0"/>
              <a:buChar char="•"/>
              <a:defRPr/>
            </a:pPr>
            <a:endParaRPr lang="en-US" sz="800" dirty="0">
              <a:solidFill>
                <a:prstClr val="black"/>
              </a:solidFill>
            </a:endParaRPr>
          </a:p>
          <a:p>
            <a:pPr marL="342917" indent="-342917" eaLnBrk="0" hangingPunct="0">
              <a:lnSpc>
                <a:spcPct val="90000"/>
              </a:lnSpc>
              <a:spcBef>
                <a:spcPct val="20000"/>
              </a:spcBef>
              <a:spcAft>
                <a:spcPct val="10000"/>
              </a:spcAft>
              <a:buFont typeface="Arial" charset="0"/>
              <a:buChar char="•"/>
              <a:defRPr/>
            </a:pPr>
            <a:r>
              <a:rPr lang="en-US" sz="2933" dirty="0">
                <a:solidFill>
                  <a:prstClr val="black"/>
                </a:solidFill>
              </a:rPr>
              <a:t>Treatment of depression results about a 40-60% reduction in absenteeism/</a:t>
            </a:r>
            <a:r>
              <a:rPr lang="en-US" sz="2933" dirty="0" err="1">
                <a:solidFill>
                  <a:prstClr val="black"/>
                </a:solidFill>
              </a:rPr>
              <a:t>presenteeism</a:t>
            </a:r>
            <a:r>
              <a:rPr lang="en-US" sz="2933" dirty="0">
                <a:solidFill>
                  <a:prstClr val="black"/>
                </a:solidFill>
              </a:rPr>
              <a:t>.</a:t>
            </a:r>
            <a:endParaRPr lang="en-US" sz="2933" baseline="30000" dirty="0">
              <a:solidFill>
                <a:prstClr val="black"/>
              </a:solidFill>
            </a:endParaRPr>
          </a:p>
          <a:p>
            <a:pPr marL="342917" indent="-342917" eaLnBrk="0" hangingPunct="0">
              <a:lnSpc>
                <a:spcPct val="90000"/>
              </a:lnSpc>
              <a:spcBef>
                <a:spcPct val="20000"/>
              </a:spcBef>
              <a:spcAft>
                <a:spcPct val="10000"/>
              </a:spcAft>
              <a:buFont typeface="Arial" charset="0"/>
              <a:buChar char="•"/>
              <a:defRPr/>
            </a:pPr>
            <a:endParaRPr lang="en-US" sz="2400" dirty="0">
              <a:solidFill>
                <a:prstClr val="black"/>
              </a:solidFill>
            </a:endParaRPr>
          </a:p>
          <a:p>
            <a:pPr eaLnBrk="0" hangingPunct="0">
              <a:defRPr/>
            </a:pPr>
            <a:endParaRPr lang="en-US" sz="2400" dirty="0">
              <a:solidFill>
                <a:prstClr val="black"/>
              </a:solidFill>
            </a:endParaRPr>
          </a:p>
          <a:p>
            <a:pPr eaLnBrk="0" hangingPunct="0">
              <a:defRPr/>
            </a:pPr>
            <a:endParaRPr lang="en-US" sz="1100" dirty="0">
              <a:solidFill>
                <a:prstClr val="black"/>
              </a:solidFill>
            </a:endParaRPr>
          </a:p>
          <a:p>
            <a:pPr eaLnBrk="0" hangingPunct="0">
              <a:defRPr/>
            </a:pPr>
            <a:endParaRPr lang="en-US" sz="1100" dirty="0">
              <a:solidFill>
                <a:prstClr val="black"/>
              </a:solidFill>
            </a:endParaRPr>
          </a:p>
          <a:p>
            <a:pPr eaLnBrk="0" hangingPunct="0">
              <a:defRPr/>
            </a:pPr>
            <a:endParaRPr lang="en-US" sz="1100" dirty="0">
              <a:solidFill>
                <a:prstClr val="black"/>
              </a:solidFill>
            </a:endParaRPr>
          </a:p>
          <a:p>
            <a:pPr eaLnBrk="0" hangingPunct="0">
              <a:defRPr/>
            </a:pPr>
            <a:endParaRPr lang="en-US" sz="1100" dirty="0">
              <a:solidFill>
                <a:prstClr val="black"/>
              </a:solidFill>
            </a:endParaRPr>
          </a:p>
          <a:p>
            <a:pPr eaLnBrk="0" hangingPunct="0">
              <a:defRPr/>
            </a:pPr>
            <a:endParaRPr lang="en-US" sz="1100" dirty="0">
              <a:solidFill>
                <a:prstClr val="black"/>
              </a:solidFill>
            </a:endParaRPr>
          </a:p>
          <a:p>
            <a:pPr eaLnBrk="0" hangingPunct="0">
              <a:defRPr/>
            </a:pPr>
            <a:endParaRPr lang="en-US" sz="1100" dirty="0">
              <a:solidFill>
                <a:prstClr val="black"/>
              </a:solidFill>
            </a:endParaRPr>
          </a:p>
          <a:p>
            <a:pPr eaLnBrk="0" hangingPunct="0">
              <a:defRPr/>
            </a:pPr>
            <a:endParaRPr lang="en-US" sz="1100" dirty="0">
              <a:solidFill>
                <a:prstClr val="black"/>
              </a:solidFill>
            </a:endParaRPr>
          </a:p>
          <a:p>
            <a:pPr eaLnBrk="0" hangingPunct="0">
              <a:defRPr/>
            </a:pPr>
            <a:endParaRPr lang="en-US" sz="1100" dirty="0">
              <a:solidFill>
                <a:prstClr val="black"/>
              </a:solidFill>
            </a:endParaRPr>
          </a:p>
          <a:p>
            <a:pPr eaLnBrk="0" hangingPunct="0">
              <a:defRPr/>
            </a:pPr>
            <a:endParaRPr lang="en-US" sz="2400" baseline="30000" dirty="0">
              <a:solidFill>
                <a:prstClr val="black"/>
              </a:solidFill>
            </a:endParaRPr>
          </a:p>
          <a:p>
            <a:pPr eaLnBrk="0" hangingPunct="0">
              <a:defRPr/>
            </a:pPr>
            <a:endParaRPr lang="en-US" sz="2400" baseline="30000" dirty="0">
              <a:solidFill>
                <a:prstClr val="black"/>
              </a:solidFill>
            </a:endParaRPr>
          </a:p>
          <a:p>
            <a:pPr eaLnBrk="0" hangingPunct="0">
              <a:defRPr/>
            </a:pPr>
            <a:endParaRPr lang="en-US" sz="2400" baseline="30000" dirty="0">
              <a:solidFill>
                <a:prstClr val="black"/>
              </a:solidFill>
            </a:endParaRPr>
          </a:p>
          <a:p>
            <a:pPr eaLnBrk="0" hangingPunct="0">
              <a:defRPr/>
            </a:pPr>
            <a:endParaRPr lang="en-US" sz="2400" baseline="30000" dirty="0">
              <a:solidFill>
                <a:prstClr val="black"/>
              </a:solidFill>
            </a:endParaRPr>
          </a:p>
          <a:p>
            <a:pPr eaLnBrk="0" hangingPunct="0">
              <a:defRPr/>
            </a:pPr>
            <a:endParaRPr lang="en-US" sz="2400" baseline="30000" dirty="0">
              <a:solidFill>
                <a:prstClr val="black"/>
              </a:solidFill>
            </a:endParaRPr>
          </a:p>
          <a:p>
            <a:pPr eaLnBrk="0" hangingPunct="0">
              <a:defRPr/>
            </a:pPr>
            <a:endParaRPr lang="en-US" sz="2400" baseline="30000" dirty="0">
              <a:solidFill>
                <a:prstClr val="black"/>
              </a:solidFill>
            </a:endParaRPr>
          </a:p>
          <a:p>
            <a:pPr eaLnBrk="0" hangingPunct="0">
              <a:defRPr/>
            </a:pPr>
            <a:endParaRPr lang="en-US" sz="2400" i="1" dirty="0">
              <a:solidFill>
                <a:prstClr val="black"/>
              </a:solidFill>
            </a:endParaRPr>
          </a:p>
        </p:txBody>
      </p:sp>
    </p:spTree>
    <p:extLst>
      <p:ext uri="{BB962C8B-B14F-4D97-AF65-F5344CB8AC3E}">
        <p14:creationId xmlns:p14="http://schemas.microsoft.com/office/powerpoint/2010/main" val="66586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E395A7A-A327-4B6E-AC82-4987C1FC2E30}"/>
              </a:ext>
            </a:extLst>
          </p:cNvPr>
          <p:cNvSpPr>
            <a:spLocks noGrp="1"/>
          </p:cNvSpPr>
          <p:nvPr>
            <p:ph type="body" sz="quarter" idx="15"/>
          </p:nvPr>
        </p:nvSpPr>
        <p:spPr>
          <a:xfrm>
            <a:off x="7258885" y="4274245"/>
            <a:ext cx="2830441" cy="395805"/>
          </a:xfrm>
        </p:spPr>
        <p:txBody>
          <a:bodyPr/>
          <a:lstStyle/>
          <a:p>
            <a:r>
              <a:rPr lang="en-US" dirty="0"/>
              <a:t>Kyle Monroe</a:t>
            </a:r>
          </a:p>
        </p:txBody>
      </p:sp>
      <p:sp>
        <p:nvSpPr>
          <p:cNvPr id="8" name="Text Placeholder 7">
            <a:extLst>
              <a:ext uri="{FF2B5EF4-FFF2-40B4-BE49-F238E27FC236}">
                <a16:creationId xmlns:a16="http://schemas.microsoft.com/office/drawing/2014/main" id="{2D78387A-D25C-4165-9DF6-D6E3E0BDAFC1}"/>
              </a:ext>
            </a:extLst>
          </p:cNvPr>
          <p:cNvSpPr>
            <a:spLocks noGrp="1"/>
          </p:cNvSpPr>
          <p:nvPr>
            <p:ph type="body" sz="quarter" idx="33"/>
          </p:nvPr>
        </p:nvSpPr>
        <p:spPr>
          <a:xfrm>
            <a:off x="7258885" y="4798734"/>
            <a:ext cx="2830441" cy="245885"/>
          </a:xfrm>
        </p:spPr>
        <p:txBody>
          <a:bodyPr/>
          <a:lstStyle/>
          <a:p>
            <a:r>
              <a:rPr lang="en-US" dirty="0"/>
              <a:t>Vice President of Network Development &amp; Provider Relations</a:t>
            </a:r>
          </a:p>
        </p:txBody>
      </p:sp>
      <p:sp>
        <p:nvSpPr>
          <p:cNvPr id="19" name="Rectangle 18">
            <a:extLst>
              <a:ext uri="{FF2B5EF4-FFF2-40B4-BE49-F238E27FC236}">
                <a16:creationId xmlns:a16="http://schemas.microsoft.com/office/drawing/2014/main" id="{2335CFE7-D1B3-4E1F-8ACA-FBF9C790B312}"/>
              </a:ext>
            </a:extLst>
          </p:cNvPr>
          <p:cNvSpPr/>
          <p:nvPr/>
        </p:nvSpPr>
        <p:spPr>
          <a:xfrm>
            <a:off x="0" y="432000"/>
            <a:ext cx="254000" cy="43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C30D60D-FFE8-49DE-A69F-9442D394CE34}"/>
              </a:ext>
            </a:extLst>
          </p:cNvPr>
          <p:cNvPicPr>
            <a:picLocks noChangeAspect="1"/>
          </p:cNvPicPr>
          <p:nvPr/>
        </p:nvPicPr>
        <p:blipFill>
          <a:blip r:embed="rId3"/>
          <a:stretch>
            <a:fillRect/>
          </a:stretch>
        </p:blipFill>
        <p:spPr>
          <a:xfrm>
            <a:off x="7258885" y="1140179"/>
            <a:ext cx="2450723" cy="3064456"/>
          </a:xfrm>
          <a:prstGeom prst="rect">
            <a:avLst/>
          </a:prstGeom>
        </p:spPr>
      </p:pic>
      <p:pic>
        <p:nvPicPr>
          <p:cNvPr id="36" name="Picture 35" descr="Logo&#10;&#10;Description automatically generated">
            <a:extLst>
              <a:ext uri="{FF2B5EF4-FFF2-40B4-BE49-F238E27FC236}">
                <a16:creationId xmlns:a16="http://schemas.microsoft.com/office/drawing/2014/main" id="{028EC54C-5FFF-4AC0-B239-FAF8B165B45D}"/>
              </a:ext>
            </a:extLst>
          </p:cNvPr>
          <p:cNvPicPr>
            <a:picLocks noChangeAspect="1"/>
          </p:cNvPicPr>
          <p:nvPr/>
        </p:nvPicPr>
        <p:blipFill>
          <a:blip r:embed="rId4"/>
          <a:stretch>
            <a:fillRect/>
          </a:stretch>
        </p:blipFill>
        <p:spPr>
          <a:xfrm>
            <a:off x="1198622" y="2672407"/>
            <a:ext cx="4047111" cy="1177663"/>
          </a:xfrm>
          <a:prstGeom prst="rect">
            <a:avLst/>
          </a:prstGeom>
        </p:spPr>
      </p:pic>
      <p:sp>
        <p:nvSpPr>
          <p:cNvPr id="38" name="Title 37">
            <a:extLst>
              <a:ext uri="{FF2B5EF4-FFF2-40B4-BE49-F238E27FC236}">
                <a16:creationId xmlns:a16="http://schemas.microsoft.com/office/drawing/2014/main" id="{BA3B1385-FEF7-4492-AFC6-53637A8D9A97}"/>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2026359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DFD06-666D-457A-84D7-88DBC9AE799F}"/>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What employers can do</a:t>
            </a:r>
          </a:p>
        </p:txBody>
      </p:sp>
      <p:sp>
        <p:nvSpPr>
          <p:cNvPr id="3" name="Content Placeholder 2">
            <a:extLst>
              <a:ext uri="{FF2B5EF4-FFF2-40B4-BE49-F238E27FC236}">
                <a16:creationId xmlns:a16="http://schemas.microsoft.com/office/drawing/2014/main" id="{C6658C85-8294-483C-8415-FFFDFB5B5096}"/>
              </a:ext>
            </a:extLst>
          </p:cNvPr>
          <p:cNvSpPr>
            <a:spLocks noGrp="1"/>
          </p:cNvSpPr>
          <p:nvPr>
            <p:ph idx="1"/>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04815" indent="-304815">
              <a:spcAft>
                <a:spcPts val="0"/>
              </a:spcAft>
              <a:buSzPts val="1000"/>
              <a:buFont typeface="Arial" panose="020B0604020202020204" pitchFamily="34" charset="0"/>
              <a:buChar char="•"/>
              <a:tabLst>
                <a:tab pos="381019" algn="l"/>
              </a:tabLst>
            </a:pPr>
            <a:r>
              <a:rPr lang="en-US" sz="2400" b="1" dirty="0">
                <a:ea typeface="Times New Roman" panose="02020603050405020304" pitchFamily="18" charset="0"/>
              </a:rPr>
              <a:t>Encourage employees to get treatment and make it easy to do so.</a:t>
            </a:r>
          </a:p>
          <a:p>
            <a:pPr marL="304815" indent="-304815">
              <a:spcAft>
                <a:spcPts val="0"/>
              </a:spcAft>
              <a:buSzPts val="1000"/>
              <a:buFont typeface="Arial" panose="020B0604020202020204" pitchFamily="34" charset="0"/>
              <a:buChar char="•"/>
              <a:tabLst>
                <a:tab pos="381019" algn="l"/>
              </a:tabLst>
            </a:pPr>
            <a:r>
              <a:rPr lang="en-US" sz="2400" b="1" dirty="0">
                <a:ea typeface="Times New Roman" panose="02020603050405020304" pitchFamily="18" charset="0"/>
              </a:rPr>
              <a:t> </a:t>
            </a:r>
          </a:p>
          <a:p>
            <a:pPr marL="304815" indent="-304815">
              <a:spcAft>
                <a:spcPts val="0"/>
              </a:spcAft>
              <a:buSzPts val="1000"/>
              <a:buFont typeface="Arial" panose="020B0604020202020204" pitchFamily="34" charset="0"/>
              <a:buChar char="•"/>
              <a:tabLst>
                <a:tab pos="381019" algn="l"/>
              </a:tabLst>
            </a:pPr>
            <a:r>
              <a:rPr lang="en-US" sz="2400" b="1" dirty="0"/>
              <a:t>Raise awareness: </a:t>
            </a:r>
          </a:p>
          <a:p>
            <a:pPr marL="304815" indent="-304815">
              <a:spcAft>
                <a:spcPts val="0"/>
              </a:spcAft>
              <a:buSzPts val="1000"/>
              <a:buFont typeface="Arial" panose="020B0604020202020204" pitchFamily="34" charset="0"/>
              <a:buChar char="•"/>
              <a:tabLst>
                <a:tab pos="381019" algn="l"/>
              </a:tabLst>
            </a:pPr>
            <a:endParaRPr lang="en-US" sz="2400" dirty="0">
              <a:solidFill>
                <a:srgbClr val="4A4A4A"/>
              </a:solidFill>
              <a:effectLst/>
              <a:latin typeface="Arial" panose="020B0604020202020204" pitchFamily="34" charset="0"/>
              <a:ea typeface="Calibri" panose="020F0502020204030204" pitchFamily="34" charset="0"/>
            </a:endParaRPr>
          </a:p>
          <a:p>
            <a:pPr marL="685834" lvl="1" indent="-304815">
              <a:spcAft>
                <a:spcPts val="0"/>
              </a:spcAft>
              <a:buSzPts val="1000"/>
              <a:buFont typeface="Arial" panose="020B0604020202020204" pitchFamily="34" charset="0"/>
              <a:buChar char="•"/>
              <a:tabLst>
                <a:tab pos="381019" algn="l"/>
              </a:tabLst>
            </a:pPr>
            <a:r>
              <a:rPr lang="en-US" sz="2133" dirty="0">
                <a:solidFill>
                  <a:srgbClr val="4A4A4A"/>
                </a:solidFill>
                <a:effectLst/>
                <a:latin typeface="Arial" panose="020B0604020202020204" pitchFamily="34" charset="0"/>
                <a:ea typeface="Calibri" panose="020F0502020204030204" pitchFamily="34" charset="0"/>
              </a:rPr>
              <a:t>Educate employees and managers about mental health conditions, including depression, and encourage employees to seek help when needed. </a:t>
            </a:r>
          </a:p>
          <a:p>
            <a:pPr marL="685834" lvl="1" indent="-304815">
              <a:spcAft>
                <a:spcPts val="0"/>
              </a:spcAft>
              <a:buSzPts val="1000"/>
              <a:buFont typeface="Arial" panose="020B0604020202020204" pitchFamily="34" charset="0"/>
              <a:buChar char="•"/>
              <a:tabLst>
                <a:tab pos="381019" algn="l"/>
              </a:tabLst>
            </a:pPr>
            <a:r>
              <a:rPr lang="en-US" sz="2133" dirty="0">
                <a:solidFill>
                  <a:srgbClr val="4A4A4A"/>
                </a:solidFill>
                <a:effectLst/>
                <a:latin typeface="Arial" panose="020B0604020202020204" pitchFamily="34" charset="0"/>
                <a:ea typeface="Calibri" panose="020F0502020204030204" pitchFamily="34" charset="0"/>
              </a:rPr>
              <a:t>Integrate mental health information into health communication. Include content in company newsletters, on the intranet and in other regular employee communication platforms.</a:t>
            </a:r>
          </a:p>
          <a:p>
            <a:pPr marL="304815" indent="-304815">
              <a:spcAft>
                <a:spcPts val="0"/>
              </a:spcAft>
              <a:buSzPts val="1000"/>
              <a:buFont typeface="Arial" panose="020B0604020202020204" pitchFamily="34" charset="0"/>
              <a:buChar char="•"/>
              <a:tabLst>
                <a:tab pos="381019" algn="l"/>
              </a:tabLst>
            </a:pPr>
            <a:endParaRPr lang="en-US" sz="2400" dirty="0">
              <a:latin typeface="Calibri" panose="020F0502020204030204" pitchFamily="34" charset="0"/>
              <a:ea typeface="Calibri" panose="020F0502020204030204" pitchFamily="34" charset="0"/>
            </a:endParaRPr>
          </a:p>
          <a:p>
            <a:pPr marL="304815" lvl="0" indent="-304815">
              <a:spcBef>
                <a:spcPts val="0"/>
              </a:spcBef>
              <a:spcAft>
                <a:spcPts val="1280"/>
              </a:spcAft>
              <a:buSzPts val="1000"/>
              <a:buFont typeface="Arial" panose="020B0604020202020204" pitchFamily="34" charset="0"/>
              <a:buChar char="•"/>
              <a:tabLst>
                <a:tab pos="304815" algn="l"/>
              </a:tabLst>
            </a:pPr>
            <a:r>
              <a:rPr lang="en-US" sz="2400" b="1" dirty="0">
                <a:solidFill>
                  <a:srgbClr val="4A4A4A"/>
                </a:solidFill>
                <a:effectLst/>
                <a:latin typeface="Arial" panose="020B0604020202020204" pitchFamily="34" charset="0"/>
              </a:rPr>
              <a:t>Promote early recognition of symptoms</a:t>
            </a:r>
            <a:endParaRPr lang="en-US" sz="2400" b="1" dirty="0">
              <a:solidFill>
                <a:srgbClr val="4A4A4A"/>
              </a:solidFill>
              <a:effectLst/>
            </a:endParaRPr>
          </a:p>
          <a:p>
            <a:pPr>
              <a:spcAft>
                <a:spcPts val="0"/>
              </a:spcAft>
              <a:buSzPts val="1000"/>
              <a:tabLst>
                <a:tab pos="381019" algn="l"/>
              </a:tabLst>
            </a:pPr>
            <a:endParaRPr lang="en-US" dirty="0">
              <a:solidFill>
                <a:srgbClr val="FF0000"/>
              </a:solidFill>
              <a:ea typeface="Times New Roman" panose="02020603050405020304" pitchFamily="18" charset="0"/>
            </a:endParaRPr>
          </a:p>
          <a:p>
            <a:pPr marL="285764" indent="-285764">
              <a:spcAft>
                <a:spcPts val="0"/>
              </a:spcAft>
              <a:buSzPts val="1000"/>
              <a:buFont typeface="Wingdings" panose="05000000000000000000" pitchFamily="2" charset="2"/>
              <a:buChar char=""/>
              <a:tabLst>
                <a:tab pos="381019" algn="l"/>
              </a:tabLst>
            </a:pPr>
            <a:endParaRPr lang="en-US" dirty="0">
              <a:latin typeface="Calibri" panose="020F0502020204030204" pitchFamily="34" charset="0"/>
              <a:ea typeface="Calibri" panose="020F0502020204030204" pitchFamily="34" charset="0"/>
            </a:endParaRPr>
          </a:p>
          <a:p>
            <a:pPr>
              <a:spcAft>
                <a:spcPts val="0"/>
              </a:spcAft>
              <a:buSzPts val="1000"/>
              <a:tabLst>
                <a:tab pos="381019" algn="l"/>
              </a:tabLst>
            </a:pPr>
            <a:endParaRPr lang="en-US" dirty="0"/>
          </a:p>
        </p:txBody>
      </p:sp>
    </p:spTree>
    <p:extLst>
      <p:ext uri="{BB962C8B-B14F-4D97-AF65-F5344CB8AC3E}">
        <p14:creationId xmlns:p14="http://schemas.microsoft.com/office/powerpoint/2010/main" val="2893597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sz="2933" dirty="0"/>
              <a:t>What employers can do: use your role to promote a healthy culture</a:t>
            </a:r>
          </a:p>
        </p:txBody>
      </p:sp>
      <p:sp>
        <p:nvSpPr>
          <p:cNvPr id="3" name="Content Placeholder 2"/>
          <p:cNvSpPr>
            <a:spLocks noGrp="1"/>
          </p:cNvSpPr>
          <p:nvPr>
            <p:ph idx="1"/>
          </p:nvPr>
        </p:nvSpPr>
        <p:spPr>
          <a:xfrm>
            <a:off x="1524000" y="1651000"/>
            <a:ext cx="9969500" cy="4267200"/>
          </a:xfrm>
        </p:spPr>
        <p:txBody>
          <a:bodyPr>
            <a:no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04815" lvl="0" indent="-304815">
              <a:spcBef>
                <a:spcPts val="0"/>
              </a:spcBef>
              <a:spcAft>
                <a:spcPts val="1280"/>
              </a:spcAft>
              <a:buSzPts val="1000"/>
              <a:buFont typeface="Arial" panose="020B0604020202020204" pitchFamily="34" charset="0"/>
              <a:buChar char="•"/>
              <a:tabLst>
                <a:tab pos="304815" algn="l"/>
              </a:tabLst>
            </a:pPr>
            <a:r>
              <a:rPr lang="en-US" sz="2133" b="1" dirty="0"/>
              <a:t>Reduce the stigma surrounding mental health conditions.</a:t>
            </a:r>
          </a:p>
          <a:p>
            <a:pPr marL="685834" lvl="1" indent="-304815">
              <a:buSzPts val="1000"/>
              <a:buFont typeface="Arial" panose="020B0604020202020204" pitchFamily="34" charset="0"/>
              <a:buChar char="•"/>
              <a:tabLst>
                <a:tab pos="381019" algn="l"/>
              </a:tabLst>
            </a:pPr>
            <a:r>
              <a:rPr lang="en-US" sz="2133" dirty="0">
                <a:solidFill>
                  <a:schemeClr val="tx1"/>
                </a:solidFill>
                <a:latin typeface="+mn-lt"/>
              </a:rPr>
              <a:t>Mental health remains a taboo topic so train supervisors and employees on how to start a conversation if they are concerned about an employee. </a:t>
            </a:r>
            <a:endParaRPr lang="en-US" sz="2133" dirty="0">
              <a:solidFill>
                <a:schemeClr val="tx1"/>
              </a:solidFill>
              <a:latin typeface="+mn-lt"/>
              <a:cs typeface="Arial"/>
            </a:endParaRPr>
          </a:p>
          <a:p>
            <a:pPr marL="685834" lvl="1" indent="-304815">
              <a:buSzPts val="1000"/>
              <a:buFont typeface="Arial" panose="020B0604020202020204" pitchFamily="34" charset="0"/>
              <a:buChar char="•"/>
              <a:tabLst>
                <a:tab pos="381019" algn="l"/>
              </a:tabLst>
            </a:pPr>
            <a:r>
              <a:rPr lang="en-US" sz="2133" dirty="0">
                <a:solidFill>
                  <a:schemeClr val="tx1"/>
                </a:solidFill>
                <a:latin typeface="+mn-lt"/>
                <a:cs typeface="Arial"/>
              </a:rPr>
              <a:t>Talk about mental health, especially from the top. </a:t>
            </a:r>
          </a:p>
          <a:p>
            <a:pPr marL="685834" lvl="1" indent="-304815">
              <a:buSzPts val="1000"/>
              <a:buFont typeface="Arial" panose="020B0604020202020204" pitchFamily="34" charset="0"/>
              <a:buChar char="•"/>
              <a:tabLst>
                <a:tab pos="381019" algn="l"/>
              </a:tabLst>
            </a:pPr>
            <a:r>
              <a:rPr lang="en-US" sz="2133" dirty="0">
                <a:solidFill>
                  <a:schemeClr val="tx1"/>
                </a:solidFill>
                <a:latin typeface="+mn-lt"/>
                <a:cs typeface="Arial"/>
              </a:rPr>
              <a:t>Include mental health messages whenever you talk about health. </a:t>
            </a:r>
          </a:p>
          <a:p>
            <a:pPr marL="685834" lvl="1" indent="-304815">
              <a:buSzPts val="1000"/>
              <a:buFont typeface="Arial" panose="020B0604020202020204" pitchFamily="34" charset="0"/>
              <a:buChar char="•"/>
              <a:tabLst>
                <a:tab pos="381019" algn="l"/>
              </a:tabLst>
            </a:pPr>
            <a:r>
              <a:rPr lang="en-US" sz="2133" dirty="0">
                <a:solidFill>
                  <a:schemeClr val="tx1"/>
                </a:solidFill>
                <a:latin typeface="+mn-lt"/>
                <a:cs typeface="Arial"/>
              </a:rPr>
              <a:t>Counter stigma with educational campaigns and anti-stigma initiatives. </a:t>
            </a:r>
          </a:p>
          <a:p>
            <a:pPr marL="381019" indent="-381019">
              <a:spcAft>
                <a:spcPts val="0"/>
              </a:spcAft>
              <a:buSzPts val="1000"/>
              <a:buFont typeface="Arial" panose="020B0604020202020204" pitchFamily="34" charset="0"/>
              <a:buChar char="•"/>
              <a:tabLst>
                <a:tab pos="381019" algn="l"/>
              </a:tabLst>
            </a:pPr>
            <a:endParaRPr lang="en-US" sz="2667" dirty="0">
              <a:latin typeface="Calibri" pitchFamily="34" charset="0"/>
              <a:cs typeface="Arial"/>
            </a:endParaRPr>
          </a:p>
          <a:p>
            <a:pPr marL="304815" indent="-304815">
              <a:spcAft>
                <a:spcPts val="1280"/>
              </a:spcAft>
              <a:buSzPts val="1000"/>
              <a:buFont typeface="Arial" panose="020B0604020202020204" pitchFamily="34" charset="0"/>
              <a:buChar char="•"/>
              <a:tabLst>
                <a:tab pos="304815" algn="l"/>
              </a:tabLst>
            </a:pPr>
            <a:r>
              <a:rPr lang="en-US" sz="2133" b="1" dirty="0"/>
              <a:t>Lead by example, especially with good mental health practices. </a:t>
            </a:r>
          </a:p>
          <a:p>
            <a:pPr>
              <a:defRPr/>
            </a:pPr>
            <a:endParaRPr lang="en-US" dirty="0">
              <a:latin typeface="Calibri" pitchFamily="34" charset="0"/>
              <a:cs typeface="Arial"/>
            </a:endParaRPr>
          </a:p>
        </p:txBody>
      </p:sp>
    </p:spTree>
    <p:extLst>
      <p:ext uri="{BB962C8B-B14F-4D97-AF65-F5344CB8AC3E}">
        <p14:creationId xmlns:p14="http://schemas.microsoft.com/office/powerpoint/2010/main" val="1405502837"/>
      </p:ext>
    </p:extLst>
  </p:cSld>
  <p:clrMapOvr>
    <a:masterClrMapping/>
  </p:clrMapOvr>
  <p:transition spd="slow">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E0D12-A9C4-4929-A23F-9BDC71919FBC}"/>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 </a:t>
            </a:r>
          </a:p>
        </p:txBody>
      </p:sp>
      <p:sp>
        <p:nvSpPr>
          <p:cNvPr id="3" name="Content Placeholder 2">
            <a:extLst>
              <a:ext uri="{FF2B5EF4-FFF2-40B4-BE49-F238E27FC236}">
                <a16:creationId xmlns:a16="http://schemas.microsoft.com/office/drawing/2014/main" id="{290C1C9E-BEB1-4BE2-BB57-B9F0E1EDBF5B}"/>
              </a:ext>
            </a:extLst>
          </p:cNvPr>
          <p:cNvSpPr>
            <a:spLocks noGrp="1"/>
          </p:cNvSpPr>
          <p:nvPr>
            <p:ph idx="1"/>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81019" indent="-381019" defTabSz="304815" eaLnBrk="0" fontAlgn="base" hangingPunct="0">
              <a:spcBef>
                <a:spcPct val="0"/>
              </a:spcBef>
              <a:spcAft>
                <a:spcPct val="0"/>
              </a:spcAft>
              <a:buClr>
                <a:srgbClr val="1C2D73"/>
              </a:buClr>
              <a:buFont typeface="Arial" panose="020B0604020202020204" pitchFamily="34" charset="0"/>
              <a:buChar char="•"/>
              <a:defRPr/>
            </a:pPr>
            <a:r>
              <a:rPr lang="en-US" dirty="0"/>
              <a:t> Employers Influence:</a:t>
            </a:r>
          </a:p>
          <a:p>
            <a:pPr marL="114306" indent="-114306" defTabSz="304815" eaLnBrk="0" fontAlgn="base" hangingPunct="0">
              <a:spcBef>
                <a:spcPct val="0"/>
              </a:spcBef>
              <a:spcAft>
                <a:spcPct val="0"/>
              </a:spcAft>
              <a:buClr>
                <a:srgbClr val="1C2D73"/>
              </a:buClr>
              <a:buFont typeface="Arial" panose="020B0604020202020204" pitchFamily="34" charset="0"/>
              <a:buChar char="•"/>
              <a:defRPr/>
            </a:pPr>
            <a:endParaRPr lang="en-US" sz="800" dirty="0"/>
          </a:p>
          <a:p>
            <a:pPr marL="685834" lvl="1" indent="-304815" defTabSz="304815" eaLnBrk="0" fontAlgn="base" hangingPunct="0">
              <a:spcBef>
                <a:spcPct val="0"/>
              </a:spcBef>
              <a:spcAft>
                <a:spcPct val="0"/>
              </a:spcAft>
              <a:buClr>
                <a:srgbClr val="1C2D73"/>
              </a:buClr>
              <a:buFont typeface="Arial" panose="020B0604020202020204" pitchFamily="34" charset="0"/>
              <a:buChar char="•"/>
              <a:defRPr/>
            </a:pPr>
            <a:r>
              <a:rPr lang="en-US" sz="2133" dirty="0"/>
              <a:t>Benefit coverage and design (medical, MH/SUD, Rx)</a:t>
            </a:r>
          </a:p>
          <a:p>
            <a:pPr marL="685834" lvl="1" indent="-304815" defTabSz="304815" eaLnBrk="0" fontAlgn="base" hangingPunct="0">
              <a:spcBef>
                <a:spcPct val="0"/>
              </a:spcBef>
              <a:spcAft>
                <a:spcPct val="0"/>
              </a:spcAft>
              <a:buClr>
                <a:srgbClr val="1C2D73"/>
              </a:buClr>
              <a:buFont typeface="Arial" panose="020B0604020202020204" pitchFamily="34" charset="0"/>
              <a:buChar char="•"/>
              <a:defRPr/>
            </a:pPr>
            <a:r>
              <a:rPr lang="en-US" sz="2133" dirty="0"/>
              <a:t>Vendors of health, wellness, (external) EAP and disability insurance </a:t>
            </a:r>
          </a:p>
          <a:p>
            <a:pPr marL="685834" lvl="1" indent="-304815" defTabSz="304815" eaLnBrk="0" fontAlgn="base" hangingPunct="0">
              <a:spcBef>
                <a:spcPct val="0"/>
              </a:spcBef>
              <a:spcAft>
                <a:spcPct val="0"/>
              </a:spcAft>
              <a:buClr>
                <a:srgbClr val="1C2D73"/>
              </a:buClr>
              <a:buFont typeface="Arial" panose="020B0604020202020204" pitchFamily="34" charset="0"/>
              <a:buChar char="•"/>
              <a:defRPr/>
            </a:pPr>
            <a:r>
              <a:rPr lang="en-US" sz="2133" dirty="0"/>
              <a:t>EAP, wellness, occupational and other worksite programs</a:t>
            </a:r>
          </a:p>
          <a:p>
            <a:pPr marL="685834" lvl="1" indent="-304815" defTabSz="304815" eaLnBrk="0" fontAlgn="base" hangingPunct="0">
              <a:spcBef>
                <a:spcPct val="0"/>
              </a:spcBef>
              <a:spcAft>
                <a:spcPct val="0"/>
              </a:spcAft>
              <a:buClr>
                <a:srgbClr val="1C2D73"/>
              </a:buClr>
              <a:buFont typeface="Arial" panose="020B0604020202020204" pitchFamily="34" charset="0"/>
              <a:buChar char="•"/>
              <a:defRPr/>
            </a:pPr>
            <a:r>
              <a:rPr lang="en-US" sz="2133" dirty="0"/>
              <a:t>Implementation of laws (ADA, MHPAEA, FMLA)</a:t>
            </a:r>
          </a:p>
          <a:p>
            <a:pPr marL="685834" lvl="1" indent="-304815" defTabSz="304815" eaLnBrk="0" fontAlgn="base" hangingPunct="0">
              <a:spcBef>
                <a:spcPct val="0"/>
              </a:spcBef>
              <a:spcAft>
                <a:spcPct val="0"/>
              </a:spcAft>
              <a:buClr>
                <a:srgbClr val="1C2D73"/>
              </a:buClr>
              <a:buFont typeface="Arial" panose="020B0604020202020204" pitchFamily="34" charset="0"/>
              <a:buChar char="•"/>
              <a:defRPr/>
            </a:pPr>
            <a:r>
              <a:rPr lang="en-US" sz="2133" dirty="0"/>
              <a:t>Reimbursement policy (value-based purchasing, medical homes)</a:t>
            </a:r>
          </a:p>
          <a:p>
            <a:pPr marL="685834" lvl="1" indent="-304815" defTabSz="304815" eaLnBrk="0" fontAlgn="base" hangingPunct="0">
              <a:spcBef>
                <a:spcPct val="0"/>
              </a:spcBef>
              <a:spcAft>
                <a:spcPct val="0"/>
              </a:spcAft>
              <a:buClr>
                <a:srgbClr val="1C2D73"/>
              </a:buClr>
              <a:buFont typeface="Arial" panose="020B0604020202020204" pitchFamily="34" charset="0"/>
              <a:buChar char="•"/>
              <a:defRPr/>
            </a:pPr>
            <a:r>
              <a:rPr lang="en-US" sz="2133" dirty="0"/>
              <a:t>Healthcare Quality</a:t>
            </a:r>
          </a:p>
          <a:p>
            <a:pPr marL="685834" lvl="1" indent="-304815" defTabSz="304815" eaLnBrk="0" fontAlgn="base" hangingPunct="0">
              <a:spcBef>
                <a:spcPct val="0"/>
              </a:spcBef>
              <a:spcAft>
                <a:spcPct val="0"/>
              </a:spcAft>
              <a:buClr>
                <a:srgbClr val="1C2D73"/>
              </a:buClr>
              <a:buFont typeface="Arial" panose="020B0604020202020204" pitchFamily="34" charset="0"/>
              <a:buChar char="•"/>
              <a:defRPr/>
            </a:pPr>
            <a:r>
              <a:rPr lang="en-US" sz="2133" dirty="0"/>
              <a:t>Stigma (culture of health, support for help-seeking, increase awareness</a:t>
            </a:r>
            <a:r>
              <a:rPr lang="en-US" sz="2133" dirty="0">
                <a:solidFill>
                  <a:schemeClr val="bg2"/>
                </a:solidFill>
              </a:rPr>
              <a:t>)</a:t>
            </a:r>
          </a:p>
          <a:p>
            <a:endParaRPr lang="en-US" dirty="0"/>
          </a:p>
        </p:txBody>
      </p:sp>
      <p:sp>
        <p:nvSpPr>
          <p:cNvPr id="4" name="Title 1">
            <a:extLst>
              <a:ext uri="{FF2B5EF4-FFF2-40B4-BE49-F238E27FC236}">
                <a16:creationId xmlns:a16="http://schemas.microsoft.com/office/drawing/2014/main" id="{45EE7F02-CB7B-4578-8630-65206FB12A86}"/>
              </a:ext>
            </a:extLst>
          </p:cNvPr>
          <p:cNvSpPr txBox="1">
            <a:spLocks/>
          </p:cNvSpPr>
          <p:nvPr/>
        </p:nvSpPr>
        <p:spPr>
          <a:xfrm>
            <a:off x="1625600" y="736601"/>
            <a:ext cx="9969500" cy="850635"/>
          </a:xfrm>
          <a:prstGeom prst="rect">
            <a:avLst/>
          </a:prstGeom>
        </p:spPr>
        <p:txBody>
          <a:bodyPr anchor="ct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defTabSz="609630"/>
            <a:r>
              <a:rPr lang="en-US" sz="1000" kern="0" dirty="0"/>
              <a:t>Workplace mental health </a:t>
            </a:r>
            <a:r>
              <a:rPr lang="en-US" sz="1000" kern="0" dirty="0">
                <a:solidFill>
                  <a:srgbClr val="FF0000"/>
                </a:solidFill>
              </a:rPr>
              <a:t> </a:t>
            </a:r>
          </a:p>
        </p:txBody>
      </p:sp>
    </p:spTree>
    <p:extLst>
      <p:ext uri="{BB962C8B-B14F-4D97-AF65-F5344CB8AC3E}">
        <p14:creationId xmlns:p14="http://schemas.microsoft.com/office/powerpoint/2010/main" val="104785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54F435-F0B1-42B4-8069-E389F49B9058}"/>
              </a:ext>
            </a:extLst>
          </p:cNvPr>
          <p:cNvPicPr>
            <a:picLocks noChangeAspect="1"/>
          </p:cNvPicPr>
          <p:nvPr/>
        </p:nvPicPr>
        <p:blipFill rotWithShape="1">
          <a:blip r:embed="rId2"/>
          <a:srcRect l="9004" t="13541" r="9590" b="5208"/>
          <a:stretch/>
        </p:blipFill>
        <p:spPr>
          <a:xfrm>
            <a:off x="-175845" y="127001"/>
            <a:ext cx="12063045" cy="6769191"/>
          </a:xfrm>
          <a:prstGeom prst="rect">
            <a:avLst/>
          </a:prstGeom>
        </p:spPr>
      </p:pic>
      <p:cxnSp>
        <p:nvCxnSpPr>
          <p:cNvPr id="10" name="Straight Connector 9">
            <a:extLst>
              <a:ext uri="{FF2B5EF4-FFF2-40B4-BE49-F238E27FC236}">
                <a16:creationId xmlns:a16="http://schemas.microsoft.com/office/drawing/2014/main" id="{902EDC66-E6C9-4917-BDC5-4E047AA5735D}"/>
              </a:ext>
            </a:extLst>
          </p:cNvPr>
          <p:cNvCxnSpPr/>
          <p:nvPr/>
        </p:nvCxnSpPr>
        <p:spPr>
          <a:xfrm>
            <a:off x="10972800" y="3124200"/>
            <a:ext cx="558800" cy="0"/>
          </a:xfrm>
          <a:prstGeom prst="line">
            <a:avLst/>
          </a:prstGeom>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E2501D40-11F1-4A0E-8263-BE53B3BD9E3C}"/>
              </a:ext>
            </a:extLst>
          </p:cNvPr>
          <p:cNvSpPr/>
          <p:nvPr/>
        </p:nvSpPr>
        <p:spPr>
          <a:xfrm>
            <a:off x="10414000" y="1905000"/>
            <a:ext cx="1270000" cy="3708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ctr"/>
            <a:endParaRPr lang="en-US" sz="1000"/>
          </a:p>
        </p:txBody>
      </p:sp>
    </p:spTree>
    <p:extLst>
      <p:ext uri="{BB962C8B-B14F-4D97-AF65-F5344CB8AC3E}">
        <p14:creationId xmlns:p14="http://schemas.microsoft.com/office/powerpoint/2010/main" val="3860496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4E5C-F3F6-4815-BB04-A55742FA69A9}"/>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Resources</a:t>
            </a:r>
          </a:p>
        </p:txBody>
      </p:sp>
      <p:sp>
        <p:nvSpPr>
          <p:cNvPr id="3" name="Content Placeholder 2">
            <a:extLst>
              <a:ext uri="{FF2B5EF4-FFF2-40B4-BE49-F238E27FC236}">
                <a16:creationId xmlns:a16="http://schemas.microsoft.com/office/drawing/2014/main" id="{7B621C3B-D537-4908-8501-2DBF2D4B8712}"/>
              </a:ext>
            </a:extLst>
          </p:cNvPr>
          <p:cNvSpPr>
            <a:spLocks noGrp="1"/>
          </p:cNvSpPr>
          <p:nvPr>
            <p:ph idx="1"/>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42917" indent="-342917">
              <a:buFont typeface="Arial" panose="020B0604020202020204" pitchFamily="34" charset="0"/>
              <a:buChar char="•"/>
              <a:defRPr/>
            </a:pPr>
            <a:r>
              <a:rPr lang="en-US" sz="2133" dirty="0"/>
              <a:t>Resources: American Psychiatric Association Foundation </a:t>
            </a:r>
            <a:r>
              <a:rPr lang="en-US" sz="2133" dirty="0">
                <a:hlinkClick r:id="rId2"/>
              </a:rPr>
              <a:t>Center for Workplace Mental Health </a:t>
            </a:r>
            <a:endParaRPr lang="en-US" sz="2133" dirty="0"/>
          </a:p>
          <a:p>
            <a:pPr marL="342917" indent="-342917">
              <a:buFont typeface="Arial" panose="020B0604020202020204" pitchFamily="34" charset="0"/>
              <a:buChar char="•"/>
              <a:defRPr/>
            </a:pPr>
            <a:r>
              <a:rPr lang="en-US" sz="2133" dirty="0"/>
              <a:t>Rogersbh.org and </a:t>
            </a:r>
            <a:r>
              <a:rPr lang="en-US" sz="2133" dirty="0">
                <a:hlinkClick r:id="rId3"/>
              </a:rPr>
              <a:t>Rogersbh.org/Resources</a:t>
            </a:r>
            <a:endParaRPr lang="en-US" sz="2133" dirty="0"/>
          </a:p>
          <a:p>
            <a:pPr marL="342917" indent="-342917">
              <a:buFont typeface="Arial" panose="020B0604020202020204" pitchFamily="34" charset="0"/>
              <a:buChar char="•"/>
              <a:defRPr/>
            </a:pPr>
            <a:r>
              <a:rPr lang="en-US" sz="2133" dirty="0"/>
              <a:t>For employees: </a:t>
            </a:r>
          </a:p>
          <a:p>
            <a:pPr marL="762038" lvl="1" indent="-381019">
              <a:buFont typeface="Wingdings" panose="05000000000000000000" pitchFamily="2" charset="2"/>
              <a:buChar char="ü"/>
              <a:defRPr/>
            </a:pPr>
            <a:r>
              <a:rPr lang="en-US" sz="2133" dirty="0">
                <a:solidFill>
                  <a:schemeClr val="tx1"/>
                </a:solidFill>
                <a:latin typeface="Arial" panose="020B0604020202020204" pitchFamily="34" charset="0"/>
                <a:cs typeface="Arial" panose="020B0604020202020204" pitchFamily="34" charset="0"/>
              </a:rPr>
              <a:t>Where to go for help</a:t>
            </a:r>
          </a:p>
          <a:p>
            <a:pPr marL="762038" lvl="1" indent="-381019">
              <a:buFont typeface="Wingdings" panose="05000000000000000000" pitchFamily="2" charset="2"/>
              <a:buChar char="ü"/>
              <a:defRPr/>
            </a:pPr>
            <a:r>
              <a:rPr lang="en-US" sz="2133" dirty="0">
                <a:solidFill>
                  <a:schemeClr val="tx1"/>
                </a:solidFill>
                <a:latin typeface="Arial" panose="020B0604020202020204" pitchFamily="34" charset="0"/>
                <a:cs typeface="Arial" panose="020B0604020202020204" pitchFamily="34" charset="0"/>
              </a:rPr>
              <a:t>Up to Me, Safe Person, and Compassion Resilience initiatives at </a:t>
            </a:r>
            <a:r>
              <a:rPr lang="en-US" sz="2133" dirty="0">
                <a:solidFill>
                  <a:schemeClr val="tx1"/>
                </a:solidFill>
                <a:latin typeface="Arial" panose="020B0604020202020204" pitchFamily="34" charset="0"/>
                <a:cs typeface="Arial" panose="020B0604020202020204" pitchFamily="34" charset="0"/>
                <a:hlinkClick r:id="rId4"/>
              </a:rPr>
              <a:t>wisewisconsin.org</a:t>
            </a:r>
            <a:endParaRPr lang="en-US" sz="2133" dirty="0">
              <a:solidFill>
                <a:schemeClr val="tx1"/>
              </a:solidFill>
              <a:latin typeface="Arial" panose="020B0604020202020204" pitchFamily="34" charset="0"/>
              <a:cs typeface="Arial" panose="020B0604020202020204" pitchFamily="34" charset="0"/>
            </a:endParaRPr>
          </a:p>
          <a:p>
            <a:pPr marL="762038" lvl="1" indent="-381019">
              <a:buFont typeface="Wingdings" panose="05000000000000000000" pitchFamily="2" charset="2"/>
              <a:buChar char="ü"/>
              <a:defRPr/>
            </a:pPr>
            <a:r>
              <a:rPr lang="en-US" sz="2133" dirty="0">
                <a:solidFill>
                  <a:schemeClr val="tx1"/>
                </a:solidFill>
                <a:latin typeface="Arial" panose="020B0604020202020204" pitchFamily="34" charset="0"/>
                <a:cs typeface="Arial" panose="020B0604020202020204" pitchFamily="34" charset="0"/>
              </a:rPr>
              <a:t>What to say handout and not to say</a:t>
            </a:r>
          </a:p>
        </p:txBody>
      </p:sp>
    </p:spTree>
    <p:extLst>
      <p:ext uri="{BB962C8B-B14F-4D97-AF65-F5344CB8AC3E}">
        <p14:creationId xmlns:p14="http://schemas.microsoft.com/office/powerpoint/2010/main" val="3499931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ctr"/>
            <a:r>
              <a:rPr lang="en-US" dirty="0"/>
              <a:t>Send questions to </a:t>
            </a:r>
            <a:r>
              <a:rPr lang="en-US" sz="2400" dirty="0"/>
              <a:t>Jerry Halverson, MD, </a:t>
            </a:r>
            <a:r>
              <a:rPr lang="en-US" sz="2400" dirty="0" err="1"/>
              <a:t>FACPsych</a:t>
            </a:r>
            <a:r>
              <a:rPr lang="en-US" sz="2400" dirty="0"/>
              <a:t>, DFAPA</a:t>
            </a:r>
          </a:p>
          <a:p>
            <a:pPr algn="ctr"/>
            <a:endParaRPr lang="en-US" dirty="0"/>
          </a:p>
          <a:p>
            <a:pPr algn="ctr"/>
            <a:r>
              <a:rPr lang="en-US" dirty="0"/>
              <a:t>Jerry.halverson@rogersbh.org</a:t>
            </a:r>
          </a:p>
          <a:p>
            <a:pPr algn="ctr"/>
            <a:r>
              <a:rPr lang="en-US" dirty="0"/>
              <a:t>262-646-1075</a:t>
            </a:r>
          </a:p>
        </p:txBody>
      </p:sp>
      <p:sp>
        <p:nvSpPr>
          <p:cNvPr id="5" name="Title 4"/>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Thank you</a:t>
            </a:r>
          </a:p>
        </p:txBody>
      </p:sp>
    </p:spTree>
    <p:extLst>
      <p:ext uri="{BB962C8B-B14F-4D97-AF65-F5344CB8AC3E}">
        <p14:creationId xmlns:p14="http://schemas.microsoft.com/office/powerpoint/2010/main" val="1138161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43CF0DDE-F6C6-4F16-B58E-426A0DE6B9E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13285" b="18150"/>
          <a:stretch/>
        </p:blipFill>
        <p:spPr>
          <a:xfrm>
            <a:off x="7791834" y="3582398"/>
            <a:ext cx="4280718" cy="2592678"/>
          </a:xfrm>
          <a:prstGeom prst="rect">
            <a:avLst/>
          </a:prstGeom>
        </p:spPr>
      </p:pic>
      <p:sp>
        <p:nvSpPr>
          <p:cNvPr id="2" name="Title 1">
            <a:extLst>
              <a:ext uri="{FF2B5EF4-FFF2-40B4-BE49-F238E27FC236}">
                <a16:creationId xmlns:a16="http://schemas.microsoft.com/office/drawing/2014/main" id="{24D34E88-7F23-493B-B73F-B2C433AD9FBA}"/>
              </a:ext>
            </a:extLst>
          </p:cNvPr>
          <p:cNvSpPr>
            <a:spLocks noGrp="1"/>
          </p:cNvSpPr>
          <p:nvPr>
            <p:ph type="title"/>
          </p:nvPr>
        </p:nvSpPr>
        <p:spPr>
          <a:xfrm>
            <a:off x="432000" y="432000"/>
            <a:ext cx="9532131" cy="432000"/>
          </a:xfrm>
        </p:spPr>
        <p:txBody>
          <a:bodyPr/>
          <a:lstStyle/>
          <a:p>
            <a:r>
              <a:rPr lang="en-US" dirty="0"/>
              <a:t>Moderator &amp; Employer Panel</a:t>
            </a:r>
          </a:p>
        </p:txBody>
      </p:sp>
      <p:sp>
        <p:nvSpPr>
          <p:cNvPr id="6" name="Text Placeholder 5">
            <a:extLst>
              <a:ext uri="{FF2B5EF4-FFF2-40B4-BE49-F238E27FC236}">
                <a16:creationId xmlns:a16="http://schemas.microsoft.com/office/drawing/2014/main" id="{CE395A7A-A327-4B6E-AC82-4987C1FC2E30}"/>
              </a:ext>
            </a:extLst>
          </p:cNvPr>
          <p:cNvSpPr>
            <a:spLocks noGrp="1"/>
          </p:cNvSpPr>
          <p:nvPr>
            <p:ph type="body" sz="quarter" idx="15"/>
          </p:nvPr>
        </p:nvSpPr>
        <p:spPr>
          <a:xfrm>
            <a:off x="1069473" y="3557684"/>
            <a:ext cx="3182016" cy="395805"/>
          </a:xfrm>
        </p:spPr>
        <p:txBody>
          <a:bodyPr/>
          <a:lstStyle/>
          <a:p>
            <a:r>
              <a:rPr lang="en-US" sz="2000" dirty="0"/>
              <a:t>Melina Kambitsi, Ph.D.</a:t>
            </a:r>
          </a:p>
        </p:txBody>
      </p:sp>
      <p:sp>
        <p:nvSpPr>
          <p:cNvPr id="8" name="Text Placeholder 7">
            <a:extLst>
              <a:ext uri="{FF2B5EF4-FFF2-40B4-BE49-F238E27FC236}">
                <a16:creationId xmlns:a16="http://schemas.microsoft.com/office/drawing/2014/main" id="{2D78387A-D25C-4165-9DF6-D6E3E0BDAFC1}"/>
              </a:ext>
            </a:extLst>
          </p:cNvPr>
          <p:cNvSpPr>
            <a:spLocks noGrp="1"/>
          </p:cNvSpPr>
          <p:nvPr>
            <p:ph type="body" sz="quarter" idx="33"/>
          </p:nvPr>
        </p:nvSpPr>
        <p:spPr>
          <a:xfrm>
            <a:off x="1069473" y="4082173"/>
            <a:ext cx="2830441" cy="434876"/>
          </a:xfrm>
        </p:spPr>
        <p:txBody>
          <a:bodyPr/>
          <a:lstStyle/>
          <a:p>
            <a:r>
              <a:rPr lang="en-US" dirty="0"/>
              <a:t>Sr. Vice President, Business Development &amp; Strategic Marketing</a:t>
            </a:r>
          </a:p>
        </p:txBody>
      </p:sp>
      <p:sp>
        <p:nvSpPr>
          <p:cNvPr id="10" name="Text Placeholder 9">
            <a:extLst>
              <a:ext uri="{FF2B5EF4-FFF2-40B4-BE49-F238E27FC236}">
                <a16:creationId xmlns:a16="http://schemas.microsoft.com/office/drawing/2014/main" id="{463366FC-5890-4401-A035-A1945CD5B03E}"/>
              </a:ext>
            </a:extLst>
          </p:cNvPr>
          <p:cNvSpPr>
            <a:spLocks noGrp="1"/>
          </p:cNvSpPr>
          <p:nvPr>
            <p:ph type="body" sz="quarter" idx="35"/>
          </p:nvPr>
        </p:nvSpPr>
        <p:spPr>
          <a:xfrm>
            <a:off x="4725970" y="3557684"/>
            <a:ext cx="1853939" cy="395805"/>
          </a:xfrm>
        </p:spPr>
        <p:txBody>
          <a:bodyPr/>
          <a:lstStyle/>
          <a:p>
            <a:r>
              <a:rPr lang="de-DE" dirty="0"/>
              <a:t>Julie Norland</a:t>
            </a:r>
            <a:endParaRPr lang="en-US" dirty="0"/>
          </a:p>
        </p:txBody>
      </p:sp>
      <p:sp>
        <p:nvSpPr>
          <p:cNvPr id="12" name="Text Placeholder 11">
            <a:extLst>
              <a:ext uri="{FF2B5EF4-FFF2-40B4-BE49-F238E27FC236}">
                <a16:creationId xmlns:a16="http://schemas.microsoft.com/office/drawing/2014/main" id="{06DB1517-5B2A-4642-B83D-7221F8B69CD8}"/>
              </a:ext>
            </a:extLst>
          </p:cNvPr>
          <p:cNvSpPr>
            <a:spLocks noGrp="1"/>
          </p:cNvSpPr>
          <p:nvPr>
            <p:ph type="body" sz="quarter" idx="37"/>
          </p:nvPr>
        </p:nvSpPr>
        <p:spPr/>
        <p:txBody>
          <a:bodyPr/>
          <a:lstStyle/>
          <a:p>
            <a:r>
              <a:rPr lang="en-US" dirty="0"/>
              <a:t>SPHR, SHRM-SCP, MRA</a:t>
            </a:r>
          </a:p>
        </p:txBody>
      </p:sp>
      <p:sp>
        <p:nvSpPr>
          <p:cNvPr id="14" name="Text Placeholder 13">
            <a:extLst>
              <a:ext uri="{FF2B5EF4-FFF2-40B4-BE49-F238E27FC236}">
                <a16:creationId xmlns:a16="http://schemas.microsoft.com/office/drawing/2014/main" id="{CAE39E65-6300-43C2-96EE-FE89E277BD66}"/>
              </a:ext>
            </a:extLst>
          </p:cNvPr>
          <p:cNvSpPr>
            <a:spLocks noGrp="1"/>
          </p:cNvSpPr>
          <p:nvPr>
            <p:ph type="body" sz="quarter" idx="39"/>
          </p:nvPr>
        </p:nvSpPr>
        <p:spPr>
          <a:xfrm>
            <a:off x="8382468" y="3557684"/>
            <a:ext cx="1713640" cy="395805"/>
          </a:xfrm>
        </p:spPr>
        <p:txBody>
          <a:bodyPr/>
          <a:lstStyle/>
          <a:p>
            <a:r>
              <a:rPr lang="en-US" dirty="0"/>
              <a:t>Diana Clark</a:t>
            </a:r>
          </a:p>
        </p:txBody>
      </p:sp>
      <p:sp>
        <p:nvSpPr>
          <p:cNvPr id="16" name="Text Placeholder 15">
            <a:extLst>
              <a:ext uri="{FF2B5EF4-FFF2-40B4-BE49-F238E27FC236}">
                <a16:creationId xmlns:a16="http://schemas.microsoft.com/office/drawing/2014/main" id="{26339606-8F84-4F70-BA82-12129AE63E46}"/>
              </a:ext>
            </a:extLst>
          </p:cNvPr>
          <p:cNvSpPr>
            <a:spLocks noGrp="1"/>
          </p:cNvSpPr>
          <p:nvPr>
            <p:ph type="body" sz="quarter" idx="41"/>
          </p:nvPr>
        </p:nvSpPr>
        <p:spPr>
          <a:xfrm>
            <a:off x="8382468" y="4082173"/>
            <a:ext cx="2015298" cy="395805"/>
          </a:xfrm>
        </p:spPr>
        <p:txBody>
          <a:bodyPr/>
          <a:lstStyle/>
          <a:p>
            <a:r>
              <a:rPr lang="en-US" dirty="0"/>
              <a:t>Benefits Manager, Promega Corporation</a:t>
            </a:r>
          </a:p>
        </p:txBody>
      </p:sp>
      <p:sp>
        <p:nvSpPr>
          <p:cNvPr id="19" name="Rectangle 18">
            <a:extLst>
              <a:ext uri="{FF2B5EF4-FFF2-40B4-BE49-F238E27FC236}">
                <a16:creationId xmlns:a16="http://schemas.microsoft.com/office/drawing/2014/main" id="{2335CFE7-D1B3-4E1F-8ACA-FBF9C790B312}"/>
              </a:ext>
            </a:extLst>
          </p:cNvPr>
          <p:cNvSpPr/>
          <p:nvPr/>
        </p:nvSpPr>
        <p:spPr>
          <a:xfrm>
            <a:off x="0" y="432000"/>
            <a:ext cx="254000" cy="43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Placeholder 26" descr="A picture containing person, posing&#10;&#10;Description automatically generated">
            <a:extLst>
              <a:ext uri="{FF2B5EF4-FFF2-40B4-BE49-F238E27FC236}">
                <a16:creationId xmlns:a16="http://schemas.microsoft.com/office/drawing/2014/main" id="{9231AD6D-97E2-47D3-91D5-96E98405B129}"/>
              </a:ext>
            </a:extLst>
          </p:cNvPr>
          <p:cNvPicPr>
            <a:picLocks noGrp="1" noChangeAspect="1"/>
          </p:cNvPicPr>
          <p:nvPr>
            <p:ph type="pic" sz="quarter" idx="14"/>
          </p:nvPr>
        </p:nvPicPr>
        <p:blipFill rotWithShape="1">
          <a:blip r:embed="rId5"/>
          <a:srcRect t="3851" b="29483"/>
          <a:stretch/>
        </p:blipFill>
        <p:spPr>
          <a:xfrm>
            <a:off x="1069473" y="1952049"/>
            <a:ext cx="1476951" cy="1476951"/>
          </a:xfrm>
        </p:spPr>
      </p:pic>
      <p:pic>
        <p:nvPicPr>
          <p:cNvPr id="17" name="Picture Placeholder 16" descr="A close-up of a person smiling&#10;&#10;Description automatically generated">
            <a:extLst>
              <a:ext uri="{FF2B5EF4-FFF2-40B4-BE49-F238E27FC236}">
                <a16:creationId xmlns:a16="http://schemas.microsoft.com/office/drawing/2014/main" id="{DBEA9532-0123-44E8-BE77-9A0D51FFFBC3}"/>
              </a:ext>
            </a:extLst>
          </p:cNvPr>
          <p:cNvPicPr>
            <a:picLocks noGrp="1" noChangeAspect="1"/>
          </p:cNvPicPr>
          <p:nvPr>
            <p:ph type="pic" sz="quarter" idx="34"/>
          </p:nvPr>
        </p:nvPicPr>
        <p:blipFill>
          <a:blip r:embed="rId6"/>
          <a:srcRect/>
          <a:stretch>
            <a:fillRect/>
          </a:stretch>
        </p:blipFill>
        <p:spPr/>
      </p:pic>
      <p:pic>
        <p:nvPicPr>
          <p:cNvPr id="25" name="Picture Placeholder 24">
            <a:extLst>
              <a:ext uri="{FF2B5EF4-FFF2-40B4-BE49-F238E27FC236}">
                <a16:creationId xmlns:a16="http://schemas.microsoft.com/office/drawing/2014/main" id="{D4D29752-0228-45DE-9E58-A7025C57AC37}"/>
              </a:ext>
            </a:extLst>
          </p:cNvPr>
          <p:cNvPicPr>
            <a:picLocks noGrp="1" noChangeAspect="1"/>
          </p:cNvPicPr>
          <p:nvPr>
            <p:ph type="pic" sz="quarter" idx="38"/>
          </p:nvPr>
        </p:nvPicPr>
        <p:blipFill>
          <a:blip r:embed="rId7"/>
          <a:srcRect t="54" b="54"/>
          <a:stretch>
            <a:fillRect/>
          </a:stretch>
        </p:blipFill>
        <p:spPr>
          <a:ln>
            <a:solidFill>
              <a:schemeClr val="bg2"/>
            </a:solidFill>
          </a:ln>
        </p:spPr>
      </p:pic>
    </p:spTree>
    <p:extLst>
      <p:ext uri="{BB962C8B-B14F-4D97-AF65-F5344CB8AC3E}">
        <p14:creationId xmlns:p14="http://schemas.microsoft.com/office/powerpoint/2010/main" val="824717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DDABB1-5E6B-4365-AD9E-DDCE7E972742}"/>
              </a:ext>
            </a:extLst>
          </p:cNvPr>
          <p:cNvSpPr>
            <a:spLocks noGrp="1"/>
          </p:cNvSpPr>
          <p:nvPr>
            <p:ph type="ctrTitle" idx="4294967295"/>
          </p:nvPr>
        </p:nvSpPr>
        <p:spPr>
          <a:xfrm>
            <a:off x="3971859" y="1459700"/>
            <a:ext cx="4137025" cy="935038"/>
          </a:xfrm>
        </p:spPr>
        <p:txBody>
          <a:bodyPr/>
          <a:lstStyle/>
          <a:p>
            <a:pPr algn="ctr"/>
            <a:r>
              <a:rPr lang="en-US" sz="5400">
                <a:solidFill>
                  <a:schemeClr val="tx2"/>
                </a:solidFill>
              </a:rPr>
              <a:t>Thank You</a:t>
            </a:r>
          </a:p>
        </p:txBody>
      </p:sp>
      <p:sp>
        <p:nvSpPr>
          <p:cNvPr id="7" name="Text Placeholder 6">
            <a:extLst>
              <a:ext uri="{FF2B5EF4-FFF2-40B4-BE49-F238E27FC236}">
                <a16:creationId xmlns:a16="http://schemas.microsoft.com/office/drawing/2014/main" id="{75739431-ADAD-416E-818C-4B616D2870E5}"/>
              </a:ext>
            </a:extLst>
          </p:cNvPr>
          <p:cNvSpPr>
            <a:spLocks noGrp="1"/>
          </p:cNvSpPr>
          <p:nvPr>
            <p:ph type="body" sz="quarter" idx="4294967295"/>
          </p:nvPr>
        </p:nvSpPr>
        <p:spPr>
          <a:xfrm>
            <a:off x="3705158" y="2840575"/>
            <a:ext cx="2335213" cy="254000"/>
          </a:xfrm>
        </p:spPr>
        <p:txBody>
          <a:bodyPr/>
          <a:lstStyle/>
          <a:p>
            <a:pPr marL="0" indent="0" algn="r">
              <a:buNone/>
            </a:pPr>
            <a:r>
              <a:rPr lang="en-US">
                <a:solidFill>
                  <a:schemeClr val="bg2"/>
                </a:solidFill>
              </a:rPr>
              <a:t>info@the-alliance.org</a:t>
            </a:r>
          </a:p>
        </p:txBody>
      </p:sp>
      <p:sp>
        <p:nvSpPr>
          <p:cNvPr id="8" name="Text Placeholder 7">
            <a:extLst>
              <a:ext uri="{FF2B5EF4-FFF2-40B4-BE49-F238E27FC236}">
                <a16:creationId xmlns:a16="http://schemas.microsoft.com/office/drawing/2014/main" id="{2258B848-99A6-4681-9D22-50069C0BDE97}"/>
              </a:ext>
            </a:extLst>
          </p:cNvPr>
          <p:cNvSpPr>
            <a:spLocks noGrp="1"/>
          </p:cNvSpPr>
          <p:nvPr>
            <p:ph type="body" sz="quarter" idx="4294967295"/>
          </p:nvPr>
        </p:nvSpPr>
        <p:spPr>
          <a:xfrm>
            <a:off x="6532750" y="2837774"/>
            <a:ext cx="2336800" cy="284162"/>
          </a:xfrm>
        </p:spPr>
        <p:txBody>
          <a:bodyPr/>
          <a:lstStyle/>
          <a:p>
            <a:pPr marL="0" indent="0" algn="r">
              <a:buNone/>
            </a:pPr>
            <a:r>
              <a:rPr lang="en-US">
                <a:solidFill>
                  <a:schemeClr val="bg2"/>
                </a:solidFill>
              </a:rPr>
              <a:t>www.the-alliance.org</a:t>
            </a:r>
          </a:p>
        </p:txBody>
      </p:sp>
      <p:pic>
        <p:nvPicPr>
          <p:cNvPr id="13" name="Graphic 12" descr="Envelope icon" title="Icon Presenter Email">
            <a:extLst>
              <a:ext uri="{FF2B5EF4-FFF2-40B4-BE49-F238E27FC236}">
                <a16:creationId xmlns:a16="http://schemas.microsoft.com/office/drawing/2014/main" id="{A24A1417-AE3F-44AE-98EB-3E6ADA1E201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black">
          <a:xfrm>
            <a:off x="3514746" y="2870411"/>
            <a:ext cx="218900" cy="218900"/>
          </a:xfrm>
          <a:prstGeom prst="rect">
            <a:avLst/>
          </a:prstGeom>
        </p:spPr>
      </p:pic>
      <p:pic>
        <p:nvPicPr>
          <p:cNvPr id="15" name="Graphic 14" descr="Link icon">
            <a:extLst>
              <a:ext uri="{FF2B5EF4-FFF2-40B4-BE49-F238E27FC236}">
                <a16:creationId xmlns:a16="http://schemas.microsoft.com/office/drawing/2014/main" id="{0161B5EF-405A-4DEA-8E00-0A6A7B71F7B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black">
          <a:xfrm>
            <a:off x="6287964" y="2877150"/>
            <a:ext cx="244786" cy="244786"/>
          </a:xfrm>
          <a:prstGeom prst="rect">
            <a:avLst/>
          </a:prstGeom>
        </p:spPr>
      </p:pic>
    </p:spTree>
    <p:extLst>
      <p:ext uri="{BB962C8B-B14F-4D97-AF65-F5344CB8AC3E}">
        <p14:creationId xmlns:p14="http://schemas.microsoft.com/office/powerpoint/2010/main" val="3113318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E395A7A-A327-4B6E-AC82-4987C1FC2E30}"/>
              </a:ext>
            </a:extLst>
          </p:cNvPr>
          <p:cNvSpPr>
            <a:spLocks noGrp="1"/>
          </p:cNvSpPr>
          <p:nvPr>
            <p:ph type="body" sz="quarter" idx="15"/>
          </p:nvPr>
        </p:nvSpPr>
        <p:spPr>
          <a:xfrm>
            <a:off x="7258885" y="4501015"/>
            <a:ext cx="3841323" cy="395805"/>
          </a:xfrm>
        </p:spPr>
        <p:txBody>
          <a:bodyPr/>
          <a:lstStyle/>
          <a:p>
            <a:r>
              <a:rPr lang="en-US" dirty="0"/>
              <a:t>Dr. Jerry L. Halverson</a:t>
            </a:r>
          </a:p>
        </p:txBody>
      </p:sp>
      <p:sp>
        <p:nvSpPr>
          <p:cNvPr id="8" name="Text Placeholder 7">
            <a:extLst>
              <a:ext uri="{FF2B5EF4-FFF2-40B4-BE49-F238E27FC236}">
                <a16:creationId xmlns:a16="http://schemas.microsoft.com/office/drawing/2014/main" id="{2D78387A-D25C-4165-9DF6-D6E3E0BDAFC1}"/>
              </a:ext>
            </a:extLst>
          </p:cNvPr>
          <p:cNvSpPr>
            <a:spLocks noGrp="1"/>
          </p:cNvSpPr>
          <p:nvPr>
            <p:ph type="body" sz="quarter" idx="33"/>
          </p:nvPr>
        </p:nvSpPr>
        <p:spPr>
          <a:xfrm>
            <a:off x="7258885" y="5025504"/>
            <a:ext cx="4062707" cy="323839"/>
          </a:xfrm>
        </p:spPr>
        <p:txBody>
          <a:bodyPr/>
          <a:lstStyle/>
          <a:p>
            <a:r>
              <a:rPr lang="en-US" dirty="0"/>
              <a:t>Chief Medical Officer, Rogers Behavioral Health</a:t>
            </a:r>
          </a:p>
        </p:txBody>
      </p:sp>
      <p:sp>
        <p:nvSpPr>
          <p:cNvPr id="19" name="Rectangle 18">
            <a:extLst>
              <a:ext uri="{FF2B5EF4-FFF2-40B4-BE49-F238E27FC236}">
                <a16:creationId xmlns:a16="http://schemas.microsoft.com/office/drawing/2014/main" id="{2335CFE7-D1B3-4E1F-8ACA-FBF9C790B312}"/>
              </a:ext>
            </a:extLst>
          </p:cNvPr>
          <p:cNvSpPr/>
          <p:nvPr/>
        </p:nvSpPr>
        <p:spPr>
          <a:xfrm>
            <a:off x="0" y="432000"/>
            <a:ext cx="254000" cy="43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37">
            <a:extLst>
              <a:ext uri="{FF2B5EF4-FFF2-40B4-BE49-F238E27FC236}">
                <a16:creationId xmlns:a16="http://schemas.microsoft.com/office/drawing/2014/main" id="{BA3B1385-FEF7-4492-AFC6-53637A8D9A97}"/>
              </a:ext>
            </a:extLst>
          </p:cNvPr>
          <p:cNvSpPr>
            <a:spLocks noGrp="1"/>
          </p:cNvSpPr>
          <p:nvPr>
            <p:ph type="title"/>
          </p:nvPr>
        </p:nvSpPr>
        <p:spPr/>
        <p:txBody>
          <a:bodyPr/>
          <a:lstStyle/>
          <a:p>
            <a:r>
              <a:rPr lang="en-US" dirty="0"/>
              <a:t>Employee Health in a Pandemic</a:t>
            </a:r>
          </a:p>
        </p:txBody>
      </p:sp>
      <p:pic>
        <p:nvPicPr>
          <p:cNvPr id="9" name="Picture 8" descr="A close up of a logo&#10;&#10;Description automatically generated">
            <a:extLst>
              <a:ext uri="{FF2B5EF4-FFF2-40B4-BE49-F238E27FC236}">
                <a16:creationId xmlns:a16="http://schemas.microsoft.com/office/drawing/2014/main" id="{5947AD76-B67F-40B9-A111-AFB8E073D2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78" b="13958"/>
          <a:stretch/>
        </p:blipFill>
        <p:spPr>
          <a:xfrm>
            <a:off x="1091792" y="2684311"/>
            <a:ext cx="4636196" cy="1746746"/>
          </a:xfrm>
          <a:prstGeom prst="rect">
            <a:avLst/>
          </a:prstGeom>
        </p:spPr>
      </p:pic>
      <p:pic>
        <p:nvPicPr>
          <p:cNvPr id="3" name="Picture 2">
            <a:extLst>
              <a:ext uri="{FF2B5EF4-FFF2-40B4-BE49-F238E27FC236}">
                <a16:creationId xmlns:a16="http://schemas.microsoft.com/office/drawing/2014/main" id="{D54DA79D-EACE-48F0-9506-978EF676DC62}"/>
              </a:ext>
            </a:extLst>
          </p:cNvPr>
          <p:cNvPicPr>
            <a:picLocks noChangeAspect="1"/>
          </p:cNvPicPr>
          <p:nvPr/>
        </p:nvPicPr>
        <p:blipFill>
          <a:blip r:embed="rId4"/>
          <a:stretch>
            <a:fillRect/>
          </a:stretch>
        </p:blipFill>
        <p:spPr>
          <a:xfrm>
            <a:off x="7258885" y="1532622"/>
            <a:ext cx="2318748" cy="2898435"/>
          </a:xfrm>
          <a:prstGeom prst="rect">
            <a:avLst/>
          </a:prstGeom>
        </p:spPr>
      </p:pic>
    </p:spTree>
    <p:extLst>
      <p:ext uri="{BB962C8B-B14F-4D97-AF65-F5344CB8AC3E}">
        <p14:creationId xmlns:p14="http://schemas.microsoft.com/office/powerpoint/2010/main" val="3861817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468B08-0982-430C-A0D2-3F4B31384CCC}"/>
              </a:ext>
            </a:extLst>
          </p:cNvPr>
          <p:cNvSpPr>
            <a:spLocks noGrp="1"/>
          </p:cNvSpPr>
          <p:nvPr>
            <p:ph type="body" idx="1"/>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Employee </a:t>
            </a:r>
            <a:r>
              <a:rPr lang="en-US" dirty="0" err="1"/>
              <a:t>Menatal</a:t>
            </a:r>
            <a:r>
              <a:rPr lang="en-US" dirty="0"/>
              <a:t> Health in a Pandemic</a:t>
            </a:r>
          </a:p>
        </p:txBody>
      </p:sp>
      <p:sp>
        <p:nvSpPr>
          <p:cNvPr id="5" name="Text Placeholder 4">
            <a:extLst>
              <a:ext uri="{FF2B5EF4-FFF2-40B4-BE49-F238E27FC236}">
                <a16:creationId xmlns:a16="http://schemas.microsoft.com/office/drawing/2014/main" id="{FF3B13FB-87AB-425B-B607-3947752D31AC}"/>
              </a:ext>
            </a:extLst>
          </p:cNvPr>
          <p:cNvSpPr>
            <a:spLocks noGrp="1"/>
          </p:cNvSpPr>
          <p:nvPr>
            <p:ph type="body" idx="10"/>
          </p:nvPr>
        </p:nvSpPr>
        <p:spPr/>
        <p:txBody>
          <a:bodyPr>
            <a:normAutofit fontScale="92500" lnSpcReduction="20000"/>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l"/>
            <a:r>
              <a:rPr lang="en-US" sz="2133" dirty="0"/>
              <a:t>Jerry Halverson, MD, </a:t>
            </a:r>
            <a:r>
              <a:rPr lang="en-US" sz="2133" dirty="0" err="1"/>
              <a:t>FACPsych</a:t>
            </a:r>
            <a:r>
              <a:rPr lang="en-US" sz="2133" dirty="0"/>
              <a:t>, DFAPA</a:t>
            </a:r>
          </a:p>
          <a:p>
            <a:r>
              <a:rPr lang="en-US" sz="2133" dirty="0"/>
              <a:t>Chief Medical Officer  </a:t>
            </a:r>
          </a:p>
          <a:p>
            <a:r>
              <a:rPr lang="en-US" sz="2133" dirty="0"/>
              <a:t>Rogers Behavioral Health</a:t>
            </a:r>
          </a:p>
        </p:txBody>
      </p:sp>
      <p:sp>
        <p:nvSpPr>
          <p:cNvPr id="6" name="Text Placeholder 5">
            <a:extLst>
              <a:ext uri="{FF2B5EF4-FFF2-40B4-BE49-F238E27FC236}">
                <a16:creationId xmlns:a16="http://schemas.microsoft.com/office/drawing/2014/main" id="{E5DC2E0B-1277-471B-A8F1-4549AB19F095}"/>
              </a:ext>
            </a:extLst>
          </p:cNvPr>
          <p:cNvSpPr>
            <a:spLocks noGrp="1"/>
          </p:cNvSpPr>
          <p:nvPr>
            <p:ph type="body" idx="11"/>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sz="1867" dirty="0"/>
              <a:t>April 26, 2021</a:t>
            </a:r>
          </a:p>
        </p:txBody>
      </p:sp>
    </p:spTree>
    <p:extLst>
      <p:ext uri="{BB962C8B-B14F-4D97-AF65-F5344CB8AC3E}">
        <p14:creationId xmlns:p14="http://schemas.microsoft.com/office/powerpoint/2010/main" val="4171453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D0C8774-D6A4-488F-95C2-5E3892677094}"/>
              </a:ext>
            </a:extLst>
          </p:cNvPr>
          <p:cNvSpPr/>
          <p:nvPr/>
        </p:nvSpPr>
        <p:spPr>
          <a:xfrm>
            <a:off x="6133688" y="934871"/>
            <a:ext cx="4958381" cy="1622323"/>
          </a:xfrm>
          <a:prstGeom prst="rect">
            <a:avLst/>
          </a:prstGeom>
          <a:solidFill>
            <a:srgbClr val="A6C4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187335">
              <a:spcAft>
                <a:spcPts val="800"/>
              </a:spcAft>
            </a:pPr>
            <a:r>
              <a:rPr lang="en-US" sz="2133" b="1" i="1" dirty="0">
                <a:latin typeface="+mj-lt"/>
              </a:rPr>
              <a:t>Founded in 1907</a:t>
            </a:r>
          </a:p>
          <a:p>
            <a:pPr marL="187335"/>
            <a:r>
              <a:rPr lang="en-US" sz="1600" dirty="0"/>
              <a:t>by psychiatrist Dr. Arthur Rogers</a:t>
            </a:r>
          </a:p>
        </p:txBody>
      </p:sp>
      <p:sp>
        <p:nvSpPr>
          <p:cNvPr id="4" name="Text Placeholder 3">
            <a:extLst>
              <a:ext uri="{FF2B5EF4-FFF2-40B4-BE49-F238E27FC236}">
                <a16:creationId xmlns:a16="http://schemas.microsoft.com/office/drawing/2014/main" id="{82B32D0C-5E34-48EA-B537-1A2A2B1DB102}"/>
              </a:ext>
            </a:extLst>
          </p:cNvPr>
          <p:cNvSpPr>
            <a:spLocks noGrp="1"/>
          </p:cNvSpPr>
          <p:nvPr>
            <p:ph type="body" sz="half" idx="2"/>
          </p:nvPr>
        </p:nvSpPr>
        <p:spPr>
          <a:xfrm>
            <a:off x="839789" y="2253950"/>
            <a:ext cx="10587801" cy="4257686"/>
          </a:xfrm>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nSpc>
                <a:spcPct val="110000"/>
              </a:lnSpc>
              <a:spcAft>
                <a:spcPts val="400"/>
              </a:spcAft>
            </a:pPr>
            <a:r>
              <a:rPr lang="en-US" sz="2667" b="1" i="1" dirty="0">
                <a:solidFill>
                  <a:schemeClr val="tx1">
                    <a:lumMod val="50000"/>
                    <a:lumOff val="50000"/>
                  </a:schemeClr>
                </a:solidFill>
                <a:latin typeface="+mj-lt"/>
              </a:rPr>
              <a:t>Our Mission</a:t>
            </a:r>
          </a:p>
          <a:p>
            <a:r>
              <a:rPr lang="en-US" dirty="0"/>
              <a:t>We provide highly effective mental health and addiction treatment that helps people reach their full potential for health and well-being. </a:t>
            </a:r>
            <a:endParaRPr lang="en-US" sz="667" dirty="0"/>
          </a:p>
          <a:p>
            <a:endParaRPr lang="en-US" sz="667" dirty="0"/>
          </a:p>
          <a:p>
            <a:pPr>
              <a:spcAft>
                <a:spcPts val="400"/>
              </a:spcAft>
            </a:pPr>
            <a:r>
              <a:rPr lang="en-US" sz="2667" b="1" i="1" dirty="0">
                <a:solidFill>
                  <a:schemeClr val="tx1">
                    <a:lumMod val="50000"/>
                    <a:lumOff val="50000"/>
                  </a:schemeClr>
                </a:solidFill>
                <a:latin typeface="+mj-lt"/>
              </a:rPr>
              <a:t>Our Vision</a:t>
            </a:r>
          </a:p>
          <a:p>
            <a:r>
              <a:rPr lang="en-US" dirty="0"/>
              <a:t>We envision a future where people have the tools to rise above the challenges of mental illness, addiction, and stigma to lead healthy lives. We bring this vision to life by constantly elevating the standard for behavioral healthcare, demonstrating our exceptional treatment outcomes, and acting with compassion and respect. </a:t>
            </a:r>
            <a:endParaRPr lang="en-US" sz="667" dirty="0"/>
          </a:p>
          <a:p>
            <a:pPr>
              <a:spcAft>
                <a:spcPts val="400"/>
              </a:spcAft>
            </a:pPr>
            <a:r>
              <a:rPr lang="en-US" sz="2667" b="1" i="1" dirty="0">
                <a:solidFill>
                  <a:schemeClr val="tx1">
                    <a:lumMod val="50000"/>
                    <a:lumOff val="50000"/>
                  </a:schemeClr>
                </a:solidFill>
                <a:latin typeface="+mj-lt"/>
              </a:rPr>
              <a:t>Our Values</a:t>
            </a:r>
          </a:p>
          <a:p>
            <a:pPr lvl="0">
              <a:spcAft>
                <a:spcPts val="0"/>
              </a:spcAft>
            </a:pPr>
            <a:r>
              <a:rPr lang="en-US" dirty="0">
                <a:solidFill>
                  <a:prstClr val="black"/>
                </a:solidFill>
              </a:rPr>
              <a:t>Excellence  |  Compassion  |  Accountability</a:t>
            </a:r>
            <a:endParaRPr lang="en-US" dirty="0"/>
          </a:p>
          <a:p>
            <a:endParaRPr lang="en-US" dirty="0"/>
          </a:p>
        </p:txBody>
      </p:sp>
      <p:pic>
        <p:nvPicPr>
          <p:cNvPr id="16" name="Picture 15" descr="A close up of a logo&#10;&#10;Description automatically generated">
            <a:extLst>
              <a:ext uri="{FF2B5EF4-FFF2-40B4-BE49-F238E27FC236}">
                <a16:creationId xmlns:a16="http://schemas.microsoft.com/office/drawing/2014/main" id="{16112EE7-7C69-4126-BA10-5DDFD3D9C0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78" b="13958"/>
          <a:stretch/>
        </p:blipFill>
        <p:spPr>
          <a:xfrm>
            <a:off x="619433" y="648929"/>
            <a:ext cx="2740152" cy="1032387"/>
          </a:xfrm>
          <a:prstGeom prst="rect">
            <a:avLst/>
          </a:prstGeom>
        </p:spPr>
      </p:pic>
      <p:sp>
        <p:nvSpPr>
          <p:cNvPr id="17" name="Text Placeholder 3">
            <a:extLst>
              <a:ext uri="{FF2B5EF4-FFF2-40B4-BE49-F238E27FC236}">
                <a16:creationId xmlns:a16="http://schemas.microsoft.com/office/drawing/2014/main" id="{8F0B9E6B-CED2-4CE6-B173-B18277E77EB8}"/>
              </a:ext>
            </a:extLst>
          </p:cNvPr>
          <p:cNvSpPr txBox="1">
            <a:spLocks/>
          </p:cNvSpPr>
          <p:nvPr/>
        </p:nvSpPr>
        <p:spPr>
          <a:xfrm>
            <a:off x="5840359" y="934871"/>
            <a:ext cx="5587231" cy="2782231"/>
          </a:xfrm>
          <a:prstGeom prst="rect">
            <a:avLst/>
          </a:prstGeom>
        </p:spPr>
        <p:txBody>
          <a:bodyPr vert="horz" lIns="60960" tIns="30480" rIns="60960" bIns="30480" rtlCol="0">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endParaRPr lang="en-US" sz="1000" dirty="0"/>
          </a:p>
        </p:txBody>
      </p:sp>
      <p:pic>
        <p:nvPicPr>
          <p:cNvPr id="20" name="Picture 19" descr="A person wearing a suit and tie&#10;&#10;Description automatically generated">
            <a:extLst>
              <a:ext uri="{FF2B5EF4-FFF2-40B4-BE49-F238E27FC236}">
                <a16:creationId xmlns:a16="http://schemas.microsoft.com/office/drawing/2014/main" id="{392B4C67-5616-4AAB-9A85-55DA0E8661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8519" y="1086299"/>
            <a:ext cx="1314211" cy="1319468"/>
          </a:xfrm>
          <a:prstGeom prst="rect">
            <a:avLst/>
          </a:prstGeom>
          <a:ln>
            <a:solidFill>
              <a:schemeClr val="bg1"/>
            </a:solidFill>
          </a:ln>
        </p:spPr>
      </p:pic>
    </p:spTree>
    <p:extLst>
      <p:ext uri="{BB962C8B-B14F-4D97-AF65-F5344CB8AC3E}">
        <p14:creationId xmlns:p14="http://schemas.microsoft.com/office/powerpoint/2010/main" val="2024311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811B9-BFF8-4131-8521-3C495F27214E}"/>
              </a:ext>
            </a:extLst>
          </p:cNvPr>
          <p:cNvSpPr>
            <a:spLocks noGrp="1"/>
          </p:cNvSpPr>
          <p:nvPr>
            <p:ph type="title"/>
          </p:nvPr>
        </p:nvSpPr>
        <p:spPr/>
        <p:txBody>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dirty="0"/>
              <a:t>About Rogers Behavioral Health</a:t>
            </a:r>
          </a:p>
        </p:txBody>
      </p:sp>
      <p:sp>
        <p:nvSpPr>
          <p:cNvPr id="3" name="Content Placeholder 2">
            <a:extLst>
              <a:ext uri="{FF2B5EF4-FFF2-40B4-BE49-F238E27FC236}">
                <a16:creationId xmlns:a16="http://schemas.microsoft.com/office/drawing/2014/main" id="{B5D08CBB-D5B7-415B-948F-50F924F53D89}"/>
              </a:ext>
            </a:extLst>
          </p:cNvPr>
          <p:cNvSpPr>
            <a:spLocks noGrp="1"/>
          </p:cNvSpPr>
          <p:nvPr>
            <p:ph idx="1"/>
          </p:nvPr>
        </p:nvSpPr>
        <p:spPr>
          <a:xfrm>
            <a:off x="1477819" y="1754157"/>
            <a:ext cx="4038079" cy="1877961"/>
          </a:xfrm>
        </p:spPr>
        <p:txBody>
          <a:bodyPr>
            <a:normAutofit lnSpcReduction="10000"/>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sz="1867" b="1" i="1" dirty="0">
                <a:latin typeface="+mj-lt"/>
              </a:rPr>
              <a:t>3</a:t>
            </a:r>
            <a:r>
              <a:rPr lang="en-US" sz="1867" dirty="0"/>
              <a:t> inpatient hospitals</a:t>
            </a:r>
          </a:p>
          <a:p>
            <a:r>
              <a:rPr lang="en-US" sz="1867" b="1" i="1" dirty="0">
                <a:latin typeface="+mj-lt"/>
              </a:rPr>
              <a:t>14</a:t>
            </a:r>
            <a:r>
              <a:rPr lang="en-US" sz="1867" dirty="0"/>
              <a:t> residential programs</a:t>
            </a:r>
          </a:p>
          <a:p>
            <a:r>
              <a:rPr lang="en-US" sz="1867" b="1" i="1" dirty="0">
                <a:latin typeface="+mj-lt"/>
              </a:rPr>
              <a:t>20 </a:t>
            </a:r>
            <a:r>
              <a:rPr lang="en-US" sz="1867" dirty="0"/>
              <a:t>outpatient centers</a:t>
            </a:r>
          </a:p>
          <a:p>
            <a:r>
              <a:rPr lang="en-US" sz="1867" b="1" i="1" dirty="0">
                <a:latin typeface="+mj-lt"/>
              </a:rPr>
              <a:t>40</a:t>
            </a:r>
            <a:r>
              <a:rPr lang="en-US" sz="1867" b="1" i="1" baseline="30000" dirty="0">
                <a:latin typeface="+mj-lt"/>
              </a:rPr>
              <a:t>+</a:t>
            </a:r>
            <a:r>
              <a:rPr lang="en-US" sz="1867" b="1" i="1" dirty="0">
                <a:latin typeface="+mj-lt"/>
              </a:rPr>
              <a:t> </a:t>
            </a:r>
            <a:r>
              <a:rPr lang="en-US" sz="1867" dirty="0"/>
              <a:t>unique partial hospitalization and intensive outpatient programs</a:t>
            </a:r>
          </a:p>
        </p:txBody>
      </p:sp>
      <p:pic>
        <p:nvPicPr>
          <p:cNvPr id="6" name="Picture 5">
            <a:extLst>
              <a:ext uri="{FF2B5EF4-FFF2-40B4-BE49-F238E27FC236}">
                <a16:creationId xmlns:a16="http://schemas.microsoft.com/office/drawing/2014/main" id="{2B31A856-AB14-4112-BED9-0E50557E2B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83199" y="2010611"/>
            <a:ext cx="6441981" cy="4252048"/>
          </a:xfrm>
          <a:prstGeom prst="rect">
            <a:avLst/>
          </a:prstGeom>
        </p:spPr>
      </p:pic>
      <p:sp>
        <p:nvSpPr>
          <p:cNvPr id="7" name="Rectangle 6">
            <a:extLst>
              <a:ext uri="{FF2B5EF4-FFF2-40B4-BE49-F238E27FC236}">
                <a16:creationId xmlns:a16="http://schemas.microsoft.com/office/drawing/2014/main" id="{933FA012-418B-44CD-AC7E-3FB8522CBF45}"/>
              </a:ext>
            </a:extLst>
          </p:cNvPr>
          <p:cNvSpPr/>
          <p:nvPr/>
        </p:nvSpPr>
        <p:spPr>
          <a:xfrm>
            <a:off x="2812026" y="5142827"/>
            <a:ext cx="3283974" cy="954300"/>
          </a:xfrm>
          <a:prstGeom prst="rect">
            <a:avLst/>
          </a:prstGeom>
        </p:spPr>
        <p:txBody>
          <a:bodyPr wrap="square">
            <a:sp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sz="1867" b="1" i="1" dirty="0"/>
              <a:t>2,500</a:t>
            </a:r>
            <a:r>
              <a:rPr lang="en-US" sz="1867" b="1" i="1" baseline="30000" dirty="0"/>
              <a:t>+</a:t>
            </a:r>
            <a:r>
              <a:rPr lang="en-US" sz="1867" b="1" i="1" dirty="0"/>
              <a:t> </a:t>
            </a:r>
            <a:r>
              <a:rPr lang="en-US" sz="1867" dirty="0"/>
              <a:t>employees</a:t>
            </a:r>
          </a:p>
          <a:p>
            <a:r>
              <a:rPr lang="en-US" sz="1867" b="1" i="1" dirty="0"/>
              <a:t>180</a:t>
            </a:r>
            <a:r>
              <a:rPr lang="en-US" sz="1867" b="1" i="1" baseline="30000" dirty="0"/>
              <a:t>+</a:t>
            </a:r>
            <a:r>
              <a:rPr lang="en-US" sz="1867" b="1" i="1" dirty="0"/>
              <a:t> </a:t>
            </a:r>
            <a:r>
              <a:rPr lang="en-US" sz="1867" dirty="0"/>
              <a:t>medical staff including</a:t>
            </a:r>
          </a:p>
          <a:p>
            <a:r>
              <a:rPr lang="en-US" sz="1867" b="1" i="1" dirty="0"/>
              <a:t>100</a:t>
            </a:r>
            <a:r>
              <a:rPr lang="en-US" sz="1867" b="1" i="1" baseline="30000" dirty="0"/>
              <a:t>+</a:t>
            </a:r>
            <a:r>
              <a:rPr lang="en-US" sz="1867" b="1" i="1" dirty="0"/>
              <a:t> </a:t>
            </a:r>
            <a:r>
              <a:rPr lang="en-US" sz="1867" dirty="0"/>
              <a:t>psychiatrists</a:t>
            </a:r>
          </a:p>
        </p:txBody>
      </p:sp>
      <p:pic>
        <p:nvPicPr>
          <p:cNvPr id="9" name="Picture 8" descr="A close up of a logo&#10;&#10;Description automatically generated">
            <a:extLst>
              <a:ext uri="{FF2B5EF4-FFF2-40B4-BE49-F238E27FC236}">
                <a16:creationId xmlns:a16="http://schemas.microsoft.com/office/drawing/2014/main" id="{7F8E0167-1464-4426-BCB1-CF8082E893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379" y="4821168"/>
            <a:ext cx="1184165" cy="1244989"/>
          </a:xfrm>
          <a:prstGeom prst="rect">
            <a:avLst/>
          </a:prstGeom>
        </p:spPr>
      </p:pic>
    </p:spTree>
    <p:extLst>
      <p:ext uri="{BB962C8B-B14F-4D97-AF65-F5344CB8AC3E}">
        <p14:creationId xmlns:p14="http://schemas.microsoft.com/office/powerpoint/2010/main" val="113759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6F1D9-B8DC-4A6A-B03D-A52D80F51B3F}"/>
              </a:ext>
            </a:extLst>
          </p:cNvPr>
          <p:cNvSpPr>
            <a:spLocks noGrp="1"/>
          </p:cNvSpPr>
          <p:nvPr>
            <p:ph type="title"/>
          </p:nvPr>
        </p:nvSpPr>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r>
              <a:rPr lang="en-US" sz="3200" dirty="0"/>
              <a:t>What we treat:</a:t>
            </a:r>
          </a:p>
        </p:txBody>
      </p:sp>
      <p:sp>
        <p:nvSpPr>
          <p:cNvPr id="3" name="Content Placeholder 2">
            <a:extLst>
              <a:ext uri="{FF2B5EF4-FFF2-40B4-BE49-F238E27FC236}">
                <a16:creationId xmlns:a16="http://schemas.microsoft.com/office/drawing/2014/main" id="{9FFDD3CE-2BFE-481A-8E48-83DDFED412F5}"/>
              </a:ext>
            </a:extLst>
          </p:cNvPr>
          <p:cNvSpPr>
            <a:spLocks noGrp="1"/>
          </p:cNvSpPr>
          <p:nvPr>
            <p:ph idx="1"/>
          </p:nvPr>
        </p:nvSpPr>
        <p:spPr>
          <a:xfrm>
            <a:off x="5456903" y="1327355"/>
            <a:ext cx="3775249" cy="988077"/>
          </a:xfrm>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spcAft>
                <a:spcPts val="1200"/>
              </a:spcAft>
            </a:pPr>
            <a:r>
              <a:rPr lang="en-US" sz="2133" b="1" i="1" dirty="0">
                <a:solidFill>
                  <a:schemeClr val="tx1"/>
                </a:solidFill>
                <a:latin typeface="+mj-lt"/>
              </a:rPr>
              <a:t>22,000+ </a:t>
            </a:r>
            <a:r>
              <a:rPr lang="en-US" sz="2133" dirty="0">
                <a:solidFill>
                  <a:schemeClr val="tx1"/>
                </a:solidFill>
              </a:rPr>
              <a:t>admissions a year</a:t>
            </a:r>
          </a:p>
          <a:p>
            <a:r>
              <a:rPr lang="en-US" sz="2133" b="1" i="1" dirty="0">
                <a:solidFill>
                  <a:schemeClr val="tx1"/>
                </a:solidFill>
                <a:latin typeface="+mj-lt"/>
              </a:rPr>
              <a:t>1,500+ </a:t>
            </a:r>
            <a:r>
              <a:rPr lang="en-US" sz="2133" dirty="0">
                <a:solidFill>
                  <a:schemeClr val="tx1"/>
                </a:solidFill>
              </a:rPr>
              <a:t>patients each day</a:t>
            </a:r>
          </a:p>
        </p:txBody>
      </p:sp>
      <p:sp>
        <p:nvSpPr>
          <p:cNvPr id="4" name="Text Placeholder 3">
            <a:extLst>
              <a:ext uri="{FF2B5EF4-FFF2-40B4-BE49-F238E27FC236}">
                <a16:creationId xmlns:a16="http://schemas.microsoft.com/office/drawing/2014/main" id="{9ECCF767-923B-402A-8E95-EF051BA6A048}"/>
              </a:ext>
            </a:extLst>
          </p:cNvPr>
          <p:cNvSpPr>
            <a:spLocks noGrp="1"/>
          </p:cNvSpPr>
          <p:nvPr>
            <p:ph type="body" sz="half" idx="2"/>
          </p:nvPr>
        </p:nvSpPr>
        <p:spPr>
          <a:xfrm>
            <a:off x="860820" y="1877905"/>
            <a:ext cx="3840366" cy="4047836"/>
          </a:xfrm>
        </p:spPr>
        <p:txBody>
          <a:bodyPr>
            <a:normAutofit/>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marL="304815" indent="-304815">
              <a:spcAft>
                <a:spcPts val="1200"/>
              </a:spcAft>
              <a:buClr>
                <a:schemeClr val="bg1"/>
              </a:buClr>
              <a:buFont typeface="Arial" panose="020B0604020202020204" pitchFamily="34" charset="0"/>
              <a:buChar char="•"/>
            </a:pPr>
            <a:r>
              <a:rPr lang="en-US" sz="2133" dirty="0"/>
              <a:t>OCD and anxiety</a:t>
            </a:r>
          </a:p>
          <a:p>
            <a:pPr marL="304815" indent="-304815">
              <a:spcAft>
                <a:spcPts val="1200"/>
              </a:spcAft>
              <a:buClr>
                <a:schemeClr val="bg1"/>
              </a:buClr>
              <a:buFont typeface="Arial" panose="020B0604020202020204" pitchFamily="34" charset="0"/>
              <a:buChar char="•"/>
            </a:pPr>
            <a:r>
              <a:rPr lang="en-US" sz="2133" dirty="0"/>
              <a:t>Depression</a:t>
            </a:r>
          </a:p>
          <a:p>
            <a:pPr marL="304815" indent="-304815">
              <a:spcAft>
                <a:spcPts val="1200"/>
              </a:spcAft>
              <a:buClr>
                <a:schemeClr val="bg1"/>
              </a:buClr>
              <a:buFont typeface="Arial" panose="020B0604020202020204" pitchFamily="34" charset="0"/>
              <a:buChar char="•"/>
            </a:pPr>
            <a:r>
              <a:rPr lang="en-US" sz="2133" dirty="0"/>
              <a:t>Addiction</a:t>
            </a:r>
          </a:p>
          <a:p>
            <a:pPr marL="304815" indent="-304815">
              <a:spcAft>
                <a:spcPts val="1200"/>
              </a:spcAft>
              <a:buClr>
                <a:schemeClr val="bg1"/>
              </a:buClr>
              <a:buFont typeface="Arial" panose="020B0604020202020204" pitchFamily="34" charset="0"/>
              <a:buChar char="•"/>
            </a:pPr>
            <a:r>
              <a:rPr lang="en-US" sz="2133" dirty="0"/>
              <a:t>Eating disorders</a:t>
            </a:r>
          </a:p>
          <a:p>
            <a:pPr marL="304815" indent="-304815">
              <a:spcAft>
                <a:spcPts val="1200"/>
              </a:spcAft>
              <a:buClr>
                <a:schemeClr val="bg1"/>
              </a:buClr>
              <a:buFont typeface="Arial" panose="020B0604020202020204" pitchFamily="34" charset="0"/>
              <a:buChar char="•"/>
            </a:pPr>
            <a:r>
              <a:rPr lang="en-US" sz="2133" dirty="0"/>
              <a:t>Trauma</a:t>
            </a:r>
          </a:p>
          <a:p>
            <a:pPr marL="304815" indent="-304815">
              <a:spcAft>
                <a:spcPts val="1200"/>
              </a:spcAft>
              <a:buClr>
                <a:schemeClr val="bg1"/>
              </a:buClr>
              <a:buFont typeface="Arial" panose="020B0604020202020204" pitchFamily="34" charset="0"/>
              <a:buChar char="•"/>
            </a:pPr>
            <a:r>
              <a:rPr lang="en-US" sz="2133" dirty="0"/>
              <a:t>Anxiety and depression in autism spectrum disorder</a:t>
            </a:r>
          </a:p>
          <a:p>
            <a:pPr marL="304815" indent="-304815">
              <a:buClr>
                <a:schemeClr val="bg1"/>
              </a:buClr>
              <a:buFont typeface="Arial" panose="020B0604020202020204" pitchFamily="34" charset="0"/>
              <a:buChar char="•"/>
            </a:pPr>
            <a:r>
              <a:rPr lang="en-US" sz="2133" dirty="0"/>
              <a:t>Offer TMS services</a:t>
            </a:r>
          </a:p>
        </p:txBody>
      </p:sp>
      <p:pic>
        <p:nvPicPr>
          <p:cNvPr id="6" name="Picture 5" descr="A picture containing plate, drawing&#10;&#10;Description automatically generated">
            <a:extLst>
              <a:ext uri="{FF2B5EF4-FFF2-40B4-BE49-F238E27FC236}">
                <a16:creationId xmlns:a16="http://schemas.microsoft.com/office/drawing/2014/main" id="{538B7EC5-EF40-40F2-8665-0EB49C4149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2992" y="987425"/>
            <a:ext cx="1355893" cy="1466440"/>
          </a:xfrm>
          <a:prstGeom prst="rect">
            <a:avLst/>
          </a:prstGeom>
        </p:spPr>
      </p:pic>
      <p:grpSp>
        <p:nvGrpSpPr>
          <p:cNvPr id="27" name="Group 26">
            <a:extLst>
              <a:ext uri="{FF2B5EF4-FFF2-40B4-BE49-F238E27FC236}">
                <a16:creationId xmlns:a16="http://schemas.microsoft.com/office/drawing/2014/main" id="{CA59FC32-CADD-4036-8583-EB9656A52205}"/>
              </a:ext>
            </a:extLst>
          </p:cNvPr>
          <p:cNvGrpSpPr/>
          <p:nvPr/>
        </p:nvGrpSpPr>
        <p:grpSpPr>
          <a:xfrm>
            <a:off x="5456903" y="2757273"/>
            <a:ext cx="2511707" cy="1334617"/>
            <a:chOff x="8318097" y="6040859"/>
            <a:chExt cx="3767560" cy="2001925"/>
          </a:xfrm>
        </p:grpSpPr>
        <p:sp>
          <p:nvSpPr>
            <p:cNvPr id="9" name="Oval 8">
              <a:extLst>
                <a:ext uri="{FF2B5EF4-FFF2-40B4-BE49-F238E27FC236}">
                  <a16:creationId xmlns:a16="http://schemas.microsoft.com/office/drawing/2014/main" id="{D5F8507A-55A9-47CE-BEEC-C61DF3E2200B}"/>
                </a:ext>
              </a:extLst>
            </p:cNvPr>
            <p:cNvSpPr/>
            <p:nvPr/>
          </p:nvSpPr>
          <p:spPr>
            <a:xfrm>
              <a:off x="8318097" y="7585584"/>
              <a:ext cx="457200" cy="457200"/>
            </a:xfrm>
            <a:prstGeom prst="ellipse">
              <a:avLst/>
            </a:prstGeom>
            <a:solidFill>
              <a:srgbClr val="A6C4D0"/>
            </a:solidFill>
            <a:ln>
              <a:solidFill>
                <a:srgbClr val="A6C4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ctr"/>
              <a:endParaRPr lang="en-US" sz="1000"/>
            </a:p>
          </p:txBody>
        </p:sp>
        <p:sp>
          <p:nvSpPr>
            <p:cNvPr id="10" name="Oval 9">
              <a:extLst>
                <a:ext uri="{FF2B5EF4-FFF2-40B4-BE49-F238E27FC236}">
                  <a16:creationId xmlns:a16="http://schemas.microsoft.com/office/drawing/2014/main" id="{A1889081-C9FD-4BA4-8963-307327D6D724}"/>
                </a:ext>
              </a:extLst>
            </p:cNvPr>
            <p:cNvSpPr/>
            <p:nvPr/>
          </p:nvSpPr>
          <p:spPr>
            <a:xfrm>
              <a:off x="9694613" y="6597444"/>
              <a:ext cx="457200" cy="457200"/>
            </a:xfrm>
            <a:prstGeom prst="ellipse">
              <a:avLst/>
            </a:prstGeom>
            <a:solidFill>
              <a:srgbClr val="A6C4D0"/>
            </a:solidFill>
            <a:ln>
              <a:solidFill>
                <a:srgbClr val="A6C4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ctr"/>
              <a:endParaRPr lang="en-US" sz="1000"/>
            </a:p>
          </p:txBody>
        </p:sp>
        <p:sp>
          <p:nvSpPr>
            <p:cNvPr id="11" name="Oval 10">
              <a:extLst>
                <a:ext uri="{FF2B5EF4-FFF2-40B4-BE49-F238E27FC236}">
                  <a16:creationId xmlns:a16="http://schemas.microsoft.com/office/drawing/2014/main" id="{11B2E99D-62B7-44FC-A164-61BE32CE6B5A}"/>
                </a:ext>
              </a:extLst>
            </p:cNvPr>
            <p:cNvSpPr/>
            <p:nvPr/>
          </p:nvSpPr>
          <p:spPr>
            <a:xfrm>
              <a:off x="10210806" y="7128384"/>
              <a:ext cx="457200" cy="457200"/>
            </a:xfrm>
            <a:prstGeom prst="ellipse">
              <a:avLst/>
            </a:prstGeom>
            <a:solidFill>
              <a:srgbClr val="A6C4D0"/>
            </a:solidFill>
            <a:ln>
              <a:solidFill>
                <a:srgbClr val="A6C4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ctr"/>
              <a:endParaRPr lang="en-US" sz="1000"/>
            </a:p>
          </p:txBody>
        </p:sp>
        <p:sp>
          <p:nvSpPr>
            <p:cNvPr id="12" name="Oval 11">
              <a:extLst>
                <a:ext uri="{FF2B5EF4-FFF2-40B4-BE49-F238E27FC236}">
                  <a16:creationId xmlns:a16="http://schemas.microsoft.com/office/drawing/2014/main" id="{F21FA253-CBCF-4D7C-B343-24A87291B046}"/>
                </a:ext>
              </a:extLst>
            </p:cNvPr>
            <p:cNvSpPr/>
            <p:nvPr/>
          </p:nvSpPr>
          <p:spPr>
            <a:xfrm>
              <a:off x="11628457" y="6040859"/>
              <a:ext cx="457200" cy="457200"/>
            </a:xfrm>
            <a:prstGeom prst="ellipse">
              <a:avLst/>
            </a:prstGeom>
            <a:solidFill>
              <a:srgbClr val="A6C4D0"/>
            </a:solidFill>
            <a:ln>
              <a:solidFill>
                <a:srgbClr val="A6C4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lgn="ctr"/>
              <a:endParaRPr lang="en-US" sz="1000"/>
            </a:p>
          </p:txBody>
        </p:sp>
        <p:cxnSp>
          <p:nvCxnSpPr>
            <p:cNvPr id="14" name="Straight Connector 13">
              <a:extLst>
                <a:ext uri="{FF2B5EF4-FFF2-40B4-BE49-F238E27FC236}">
                  <a16:creationId xmlns:a16="http://schemas.microsoft.com/office/drawing/2014/main" id="{1BC5BBB2-D856-4240-A8FB-38E9C739FE00}"/>
                </a:ext>
              </a:extLst>
            </p:cNvPr>
            <p:cNvCxnSpPr>
              <a:cxnSpLocks/>
              <a:stCxn id="9" idx="7"/>
              <a:endCxn id="10" idx="3"/>
            </p:cNvCxnSpPr>
            <p:nvPr/>
          </p:nvCxnSpPr>
          <p:spPr>
            <a:xfrm flipV="1">
              <a:off x="8708342" y="6987689"/>
              <a:ext cx="1053226" cy="66485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6EAAD6-60D4-426D-B192-741CEDE97D1C}"/>
                </a:ext>
              </a:extLst>
            </p:cNvPr>
            <p:cNvCxnSpPr>
              <a:cxnSpLocks/>
              <a:stCxn id="11" idx="7"/>
              <a:endCxn id="12" idx="3"/>
            </p:cNvCxnSpPr>
            <p:nvPr/>
          </p:nvCxnSpPr>
          <p:spPr>
            <a:xfrm flipV="1">
              <a:off x="10601051" y="6431104"/>
              <a:ext cx="1094361" cy="76423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D4EA8D2-1541-4596-8C28-B0976CABAA6C}"/>
                </a:ext>
              </a:extLst>
            </p:cNvPr>
            <p:cNvCxnSpPr>
              <a:cxnSpLocks/>
              <a:stCxn id="10" idx="5"/>
              <a:endCxn id="11" idx="1"/>
            </p:cNvCxnSpPr>
            <p:nvPr/>
          </p:nvCxnSpPr>
          <p:spPr>
            <a:xfrm>
              <a:off x="10084858" y="6987689"/>
              <a:ext cx="192903" cy="20765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8" name="Content Placeholder 2">
            <a:extLst>
              <a:ext uri="{FF2B5EF4-FFF2-40B4-BE49-F238E27FC236}">
                <a16:creationId xmlns:a16="http://schemas.microsoft.com/office/drawing/2014/main" id="{B089442D-056F-478F-9027-644B9CC29063}"/>
              </a:ext>
            </a:extLst>
          </p:cNvPr>
          <p:cNvSpPr txBox="1">
            <a:spLocks/>
          </p:cNvSpPr>
          <p:nvPr/>
        </p:nvSpPr>
        <p:spPr>
          <a:xfrm>
            <a:off x="5930000" y="4251943"/>
            <a:ext cx="5520043" cy="1753513"/>
          </a:xfrm>
          <a:prstGeom prst="rect">
            <a:avLst/>
          </a:prstGeom>
        </p:spPr>
        <p:txBody>
          <a:bodyPr vert="horz" lIns="60960" tIns="30480" rIns="60960" bIns="30480" rtlCol="0">
            <a:normAutofit lnSpcReduction="10000"/>
          </a:bodyPr>
          <a:lstStyle>
            <a:defPPr>
              <a:defRPr lang="en-US"/>
            </a:defPPr>
            <a:lvl1pPr marL="0" algn="l" defTabSz="761924" rtl="0" eaLnBrk="1" latinLnBrk="0" hangingPunct="1">
              <a:defRPr sz="1500" kern="1200">
                <a:solidFill>
                  <a:schemeClr val="tx1"/>
                </a:solidFill>
                <a:latin typeface="+mn-lt"/>
                <a:ea typeface="+mn-ea"/>
                <a:cs typeface="+mn-cs"/>
              </a:defRPr>
            </a:lvl1pPr>
            <a:lvl2pPr marL="380962" algn="l" defTabSz="761924" rtl="0" eaLnBrk="1" latinLnBrk="0" hangingPunct="1">
              <a:defRPr sz="1500" kern="1200">
                <a:solidFill>
                  <a:schemeClr val="tx1"/>
                </a:solidFill>
                <a:latin typeface="+mn-lt"/>
                <a:ea typeface="+mn-ea"/>
                <a:cs typeface="+mn-cs"/>
              </a:defRPr>
            </a:lvl2pPr>
            <a:lvl3pPr marL="761924" algn="l" defTabSz="761924" rtl="0" eaLnBrk="1" latinLnBrk="0" hangingPunct="1">
              <a:defRPr sz="1500" kern="1200">
                <a:solidFill>
                  <a:schemeClr val="tx1"/>
                </a:solidFill>
                <a:latin typeface="+mn-lt"/>
                <a:ea typeface="+mn-ea"/>
                <a:cs typeface="+mn-cs"/>
              </a:defRPr>
            </a:lvl3pPr>
            <a:lvl4pPr marL="1142886" algn="l" defTabSz="761924" rtl="0" eaLnBrk="1" latinLnBrk="0" hangingPunct="1">
              <a:defRPr sz="1500" kern="1200">
                <a:solidFill>
                  <a:schemeClr val="tx1"/>
                </a:solidFill>
                <a:latin typeface="+mn-lt"/>
                <a:ea typeface="+mn-ea"/>
                <a:cs typeface="+mn-cs"/>
              </a:defRPr>
            </a:lvl4pPr>
            <a:lvl5pPr marL="1523848" algn="l" defTabSz="761924" rtl="0" eaLnBrk="1" latinLnBrk="0" hangingPunct="1">
              <a:defRPr sz="1500" kern="1200">
                <a:solidFill>
                  <a:schemeClr val="tx1"/>
                </a:solidFill>
                <a:latin typeface="+mn-lt"/>
                <a:ea typeface="+mn-ea"/>
                <a:cs typeface="+mn-cs"/>
              </a:defRPr>
            </a:lvl5pPr>
            <a:lvl6pPr marL="1904810" algn="l" defTabSz="761924" rtl="0" eaLnBrk="1" latinLnBrk="0" hangingPunct="1">
              <a:defRPr sz="1500" kern="1200">
                <a:solidFill>
                  <a:schemeClr val="tx1"/>
                </a:solidFill>
                <a:latin typeface="+mn-lt"/>
                <a:ea typeface="+mn-ea"/>
                <a:cs typeface="+mn-cs"/>
              </a:defRPr>
            </a:lvl6pPr>
            <a:lvl7pPr marL="2285771" algn="l" defTabSz="761924" rtl="0" eaLnBrk="1" latinLnBrk="0" hangingPunct="1">
              <a:defRPr sz="1500" kern="1200">
                <a:solidFill>
                  <a:schemeClr val="tx1"/>
                </a:solidFill>
                <a:latin typeface="+mn-lt"/>
                <a:ea typeface="+mn-ea"/>
                <a:cs typeface="+mn-cs"/>
              </a:defRPr>
            </a:lvl7pPr>
            <a:lvl8pPr marL="2666733" algn="l" defTabSz="761924" rtl="0" eaLnBrk="1" latinLnBrk="0" hangingPunct="1">
              <a:defRPr sz="1500" kern="1200">
                <a:solidFill>
                  <a:schemeClr val="tx1"/>
                </a:solidFill>
                <a:latin typeface="+mn-lt"/>
                <a:ea typeface="+mn-ea"/>
                <a:cs typeface="+mn-cs"/>
              </a:defRPr>
            </a:lvl8pPr>
            <a:lvl9pPr marL="3047695" algn="l" defTabSz="761924" rtl="0" eaLnBrk="1" latinLnBrk="0" hangingPunct="1">
              <a:defRPr sz="1500" kern="1200">
                <a:solidFill>
                  <a:schemeClr val="tx1"/>
                </a:solidFill>
                <a:latin typeface="+mn-lt"/>
                <a:ea typeface="+mn-ea"/>
                <a:cs typeface="+mn-cs"/>
              </a:defRPr>
            </a:lvl9pPr>
          </a:lstStyle>
          <a:p>
            <a:pPr>
              <a:spcAft>
                <a:spcPts val="1200"/>
              </a:spcAft>
            </a:pPr>
            <a:r>
              <a:rPr lang="en-US" sz="2133" b="1" i="1" dirty="0">
                <a:solidFill>
                  <a:schemeClr val="tx1"/>
                </a:solidFill>
                <a:latin typeface="+mj-lt"/>
              </a:rPr>
              <a:t>20 years</a:t>
            </a:r>
            <a:r>
              <a:rPr lang="en-US" sz="2133" dirty="0">
                <a:solidFill>
                  <a:schemeClr val="tx1"/>
                </a:solidFill>
                <a:latin typeface="+mj-lt"/>
              </a:rPr>
              <a:t> </a:t>
            </a:r>
            <a:r>
              <a:rPr lang="en-US" sz="2133" dirty="0">
                <a:solidFill>
                  <a:schemeClr val="tx1"/>
                </a:solidFill>
              </a:rPr>
              <a:t>of treatment outcomes data from </a:t>
            </a:r>
            <a:r>
              <a:rPr lang="en-US" sz="2133" b="1" i="1" dirty="0">
                <a:solidFill>
                  <a:schemeClr val="tx1"/>
                </a:solidFill>
                <a:latin typeface="+mj-lt"/>
              </a:rPr>
              <a:t>30,000</a:t>
            </a:r>
            <a:r>
              <a:rPr lang="en-US" sz="2133" dirty="0">
                <a:solidFill>
                  <a:schemeClr val="tx1"/>
                </a:solidFill>
              </a:rPr>
              <a:t> patients</a:t>
            </a:r>
            <a:endParaRPr lang="en-US" sz="2133" b="1" i="1" dirty="0">
              <a:solidFill>
                <a:schemeClr val="tx1"/>
              </a:solidFill>
              <a:latin typeface="+mj-lt"/>
            </a:endParaRPr>
          </a:p>
          <a:p>
            <a:r>
              <a:rPr lang="en-US" sz="2133" b="1" i="1" dirty="0">
                <a:solidFill>
                  <a:schemeClr val="tx1"/>
                </a:solidFill>
                <a:latin typeface="+mj-lt"/>
              </a:rPr>
              <a:t>1 million </a:t>
            </a:r>
            <a:r>
              <a:rPr lang="en-US" sz="2133" dirty="0">
                <a:solidFill>
                  <a:schemeClr val="tx1"/>
                </a:solidFill>
              </a:rPr>
              <a:t>patient self-assessments are completed a year</a:t>
            </a:r>
          </a:p>
          <a:p>
            <a:r>
              <a:rPr lang="en-US" sz="2133" b="1" i="1" dirty="0">
                <a:solidFill>
                  <a:schemeClr val="tx1"/>
                </a:solidFill>
              </a:rPr>
              <a:t>90%+ </a:t>
            </a:r>
            <a:r>
              <a:rPr lang="en-US" sz="2133" dirty="0">
                <a:solidFill>
                  <a:schemeClr val="tx1"/>
                </a:solidFill>
              </a:rPr>
              <a:t>patients show improvement</a:t>
            </a:r>
          </a:p>
        </p:txBody>
      </p:sp>
    </p:spTree>
    <p:extLst>
      <p:ext uri="{BB962C8B-B14F-4D97-AF65-F5344CB8AC3E}">
        <p14:creationId xmlns:p14="http://schemas.microsoft.com/office/powerpoint/2010/main" val="242281365"/>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2A8B93"/>
      </a:dk2>
      <a:lt2>
        <a:srgbClr val="69CCD4"/>
      </a:lt2>
      <a:accent1>
        <a:srgbClr val="EF7874"/>
      </a:accent1>
      <a:accent2>
        <a:srgbClr val="10686E"/>
      </a:accent2>
      <a:accent3>
        <a:srgbClr val="A5A5A5"/>
      </a:accent3>
      <a:accent4>
        <a:srgbClr val="27B2C9"/>
      </a:accent4>
      <a:accent5>
        <a:srgbClr val="580A2A"/>
      </a:accent5>
      <a:accent6>
        <a:srgbClr val="2A8B93"/>
      </a:accent6>
      <a:hlink>
        <a:srgbClr val="EF7874"/>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652269_Healthcare pitch deck_RVA_v5" id="{131D69DF-5A4C-4D7D-9CA6-F5F98F0CBF64}" vid="{02C95288-9555-411A-9D92-BD9F03F3A2C3}"/>
    </a:ext>
  </a:extLst>
</a:theme>
</file>

<file path=ppt/theme/theme2.xml><?xml version="1.0" encoding="utf-8"?>
<a:theme xmlns:a="http://schemas.openxmlformats.org/drawingml/2006/main" name="Office Theme">
  <a:themeElements>
    <a:clrScheme name="Rogers Palette">
      <a:dk1>
        <a:srgbClr val="000000"/>
      </a:dk1>
      <a:lt1>
        <a:srgbClr val="FFFFFF"/>
      </a:lt1>
      <a:dk2>
        <a:srgbClr val="FFC600"/>
      </a:dk2>
      <a:lt2>
        <a:srgbClr val="636669"/>
      </a:lt2>
      <a:accent1>
        <a:srgbClr val="FFC600"/>
      </a:accent1>
      <a:accent2>
        <a:srgbClr val="636669"/>
      </a:accent2>
      <a:accent3>
        <a:srgbClr val="6399AE"/>
      </a:accent3>
      <a:accent4>
        <a:srgbClr val="D9E1E2"/>
      </a:accent4>
      <a:accent5>
        <a:srgbClr val="004F71"/>
      </a:accent5>
      <a:accent6>
        <a:srgbClr val="F7F7F7"/>
      </a:accent6>
      <a:hlink>
        <a:srgbClr val="0563C1"/>
      </a:hlink>
      <a:folHlink>
        <a:srgbClr val="954F72"/>
      </a:folHlink>
    </a:clrScheme>
    <a:fontScheme name="Rogers Behavioral Health">
      <a:majorFont>
        <a:latin typeface="Lucida San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f0adc728-59c9-4968-a8b0-3f6aa0bffcd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6FEDF29194F84BBFCDBA72CCFC570C" ma:contentTypeVersion="12" ma:contentTypeDescription="Create a new document." ma:contentTypeScope="" ma:versionID="d98c838c641f3ccc8dba15771ed6568f">
  <xsd:schema xmlns:xsd="http://www.w3.org/2001/XMLSchema" xmlns:xs="http://www.w3.org/2001/XMLSchema" xmlns:p="http://schemas.microsoft.com/office/2006/metadata/properties" xmlns:ns2="f0adc728-59c9-4968-a8b0-3f6aa0bffcd6" xmlns:ns3="724d2e63-dd96-49d4-ac92-1bafceb41438" targetNamespace="http://schemas.microsoft.com/office/2006/metadata/properties" ma:root="true" ma:fieldsID="e7155538b8964fa6b765c6542b49f5f4" ns2:_="" ns3:_="">
    <xsd:import namespace="f0adc728-59c9-4968-a8b0-3f6aa0bffcd6"/>
    <xsd:import namespace="724d2e63-dd96-49d4-ac92-1bafceb414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dc728-59c9-4968-a8b0-3f6aa0bffc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4d2e63-dd96-49d4-ac92-1bafceb4143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0A2AAC-D70B-4233-9389-268D6896774D}">
  <ds:schemaRefs>
    <ds:schemaRef ds:uri="f0adc728-59c9-4968-a8b0-3f6aa0bffcd6"/>
    <ds:schemaRef ds:uri="f27960ad-201f-48ac-aa35-f5b7a37cb6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FFFEA1C-4D28-422A-816B-51B2F61D85DA}">
  <ds:schemaRefs>
    <ds:schemaRef ds:uri="http://schemas.microsoft.com/sharepoint/v3/contenttype/forms"/>
  </ds:schemaRefs>
</ds:datastoreItem>
</file>

<file path=customXml/itemProps3.xml><?xml version="1.0" encoding="utf-8"?>
<ds:datastoreItem xmlns:ds="http://schemas.openxmlformats.org/officeDocument/2006/customXml" ds:itemID="{63FE0871-79F6-4E8E-90D2-A21F3205EF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dc728-59c9-4968-a8b0-3f6aa0bffcd6"/>
    <ds:schemaRef ds:uri="724d2e63-dd96-49d4-ac92-1bafceb414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2832</TotalTime>
  <Words>2978</Words>
  <Application>Microsoft Office PowerPoint</Application>
  <PresentationFormat>Widescreen</PresentationFormat>
  <Paragraphs>398</Paragraphs>
  <Slides>47</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47</vt:i4>
      </vt:variant>
    </vt:vector>
  </HeadingPairs>
  <TitlesOfParts>
    <vt:vector size="58" baseType="lpstr">
      <vt:lpstr>Arial</vt:lpstr>
      <vt:lpstr>Calibri</vt:lpstr>
      <vt:lpstr>Courier New</vt:lpstr>
      <vt:lpstr>HCo Ideal Sans SSm</vt:lpstr>
      <vt:lpstr>Lucida Sans</vt:lpstr>
      <vt:lpstr>Symbol</vt:lpstr>
      <vt:lpstr>System Font Regular</vt:lpstr>
      <vt:lpstr>Times New Roman</vt:lpstr>
      <vt:lpstr>Wingdings</vt:lpstr>
      <vt:lpstr>Office Theme</vt:lpstr>
      <vt:lpstr>Office Theme</vt:lpstr>
      <vt:lpstr>Employee Behavioral Health In a Pandemic</vt:lpstr>
      <vt:lpstr>Housekeeping</vt:lpstr>
      <vt:lpstr>Agenda</vt:lpstr>
      <vt:lpstr>Introduction</vt:lpstr>
      <vt:lpstr>Employee Health in a Pandemic</vt:lpstr>
      <vt:lpstr>PowerPoint Presentation</vt:lpstr>
      <vt:lpstr>PowerPoint Presentation</vt:lpstr>
      <vt:lpstr>About Rogers Behavioral Health</vt:lpstr>
      <vt:lpstr>What we treat:</vt:lpstr>
      <vt:lpstr>Today’s agenda</vt:lpstr>
      <vt:lpstr>Why this matters</vt:lpstr>
      <vt:lpstr>Why this matters: Absenteeism and Lost Productivity</vt:lpstr>
      <vt:lpstr>Look beneath the surface</vt:lpstr>
      <vt:lpstr>In any given year…</vt:lpstr>
      <vt:lpstr>PowerPoint Presentation</vt:lpstr>
      <vt:lpstr>The “Second Pandemic”</vt:lpstr>
      <vt:lpstr>“Second Pandemic”</vt:lpstr>
      <vt:lpstr>PowerPoint Presentation</vt:lpstr>
      <vt:lpstr>CDC Household Pulse Survey 2020</vt:lpstr>
      <vt:lpstr>Since COVID</vt:lpstr>
      <vt:lpstr>PowerPoint Presentation</vt:lpstr>
      <vt:lpstr>PowerPoint Presentation</vt:lpstr>
      <vt:lpstr>The “Second Pandemic”</vt:lpstr>
      <vt:lpstr>COVID-19 and Psychiatric Treatment access</vt:lpstr>
      <vt:lpstr>What changed at the workplace? </vt:lpstr>
      <vt:lpstr>Anxiogenic changes with COVID</vt:lpstr>
      <vt:lpstr>COVID-19 and the workplace</vt:lpstr>
      <vt:lpstr>PowerPoint Presentation</vt:lpstr>
      <vt:lpstr>Depression</vt:lpstr>
      <vt:lpstr>How depression presents at work</vt:lpstr>
      <vt:lpstr>Suicide in the U.S.           </vt:lpstr>
      <vt:lpstr>Addiction </vt:lpstr>
      <vt:lpstr>How addiction presents at work</vt:lpstr>
      <vt:lpstr>Anxiety</vt:lpstr>
      <vt:lpstr>How anxiety presents at work and underlying causes  </vt:lpstr>
      <vt:lpstr>Many don’t get help</vt:lpstr>
      <vt:lpstr>Reasons for NOT getting treatment</vt:lpstr>
      <vt:lpstr>Treatment works</vt:lpstr>
      <vt:lpstr>Treatment improves performance</vt:lpstr>
      <vt:lpstr>What employers can do</vt:lpstr>
      <vt:lpstr>What employers can do: use your role to promote a healthy culture</vt:lpstr>
      <vt:lpstr> </vt:lpstr>
      <vt:lpstr>PowerPoint Presentation</vt:lpstr>
      <vt:lpstr>Resources</vt:lpstr>
      <vt:lpstr>Thank you</vt:lpstr>
      <vt:lpstr>Moderator &amp; Employer Panel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Cover Option 1</dc:title>
  <dc:creator>Nicole Smith</dc:creator>
  <cp:lastModifiedBy>Kristin Turnquist</cp:lastModifiedBy>
  <cp:revision>3</cp:revision>
  <dcterms:created xsi:type="dcterms:W3CDTF">2021-02-04T22:25:42Z</dcterms:created>
  <dcterms:modified xsi:type="dcterms:W3CDTF">2021-04-27T20:36:52Z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0x010100A16FEDF29194F84BBFCDBA72CCFC570C</vt:lpwstr>
  </property>
</Properties>
</file>